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Lst>
  <p:sldSz cy="6858000" cx="12192000"/>
  <p:notesSz cx="6858000" cy="9144000"/>
  <p:embeddedFontLst>
    <p:embeddedFont>
      <p:font typeface="Helvetica Neue"/>
      <p:regular r:id="rId101"/>
      <p:bold r:id="rId102"/>
      <p:italic r:id="rId103"/>
      <p:boldItalic r:id="rId104"/>
    </p:embeddedFont>
    <p:embeddedFont>
      <p:font typeface="Montserrat ExtraBold"/>
      <p:bold r:id="rId105"/>
      <p:boldItalic r:id="rId106"/>
    </p:embeddedFont>
    <p:embeddedFont>
      <p:font typeface="Open Sans"/>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1" roundtripDataSignature="AMtx7mgroEwbLm+RcycFk15YM1qu5Ovt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E06FCA-04F5-452A-B321-F308AD97F975}">
  <a:tblStyle styleId="{BFE06FCA-04F5-452A-B321-F308AD97F975}"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0F0F0"/>
          </a:solidFill>
        </a:fill>
      </a:tcStyle>
    </a:lastRow>
    <a:seCell>
      <a:tcTxStyle/>
    </a:seCell>
    <a:swCell>
      <a:tcTxStyle/>
    </a:swCell>
    <a:firstRow>
      <a:tcTxStyle b="on" i="off">
        <a:font>
          <a:latin typeface="Calibri"/>
          <a:ea typeface="Calibri"/>
          <a:cs typeface="Calibri"/>
        </a:font>
        <a:schemeClr val="lt1"/>
      </a:tcTxStyle>
      <a:tcStyle>
        <a:fill>
          <a:solidFill>
            <a:schemeClr val="accent4"/>
          </a:solidFill>
        </a:fill>
      </a:tcStyle>
    </a:firstRow>
    <a:neCell>
      <a:tcTxStyle/>
    </a:neCell>
    <a:nwCell>
      <a:tcTxStyle/>
    </a:nwCell>
  </a:tblStyle>
  <a:tblStyle styleId="{DF032AB0-6F86-48FB-B5D3-02CE2C81BDC8}"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OpenSans-regular.fntdata"/><Relationship Id="rId106" Type="http://schemas.openxmlformats.org/officeDocument/2006/relationships/font" Target="fonts/MontserratExtraBold-boldItalic.fntdata"/><Relationship Id="rId105" Type="http://schemas.openxmlformats.org/officeDocument/2006/relationships/font" Target="fonts/MontserratExtraBold-bold.fntdata"/><Relationship Id="rId104" Type="http://schemas.openxmlformats.org/officeDocument/2006/relationships/font" Target="fonts/HelveticaNeue-boldItalic.fntdata"/><Relationship Id="rId109" Type="http://schemas.openxmlformats.org/officeDocument/2006/relationships/font" Target="fonts/OpenSans-italic.fntdata"/><Relationship Id="rId108" Type="http://schemas.openxmlformats.org/officeDocument/2006/relationships/font" Target="fonts/OpenSans-bold.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HelveticaNeue-italic.fntdata"/><Relationship Id="rId102" Type="http://schemas.openxmlformats.org/officeDocument/2006/relationships/font" Target="fonts/HelveticaNeue-bold.fntdata"/><Relationship Id="rId101" Type="http://schemas.openxmlformats.org/officeDocument/2006/relationships/font" Target="fonts/HelveticaNeue-regular.fntdata"/><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10" Type="http://schemas.openxmlformats.org/officeDocument/2006/relationships/font" Target="fonts/OpenSans-boldItalic.fntdata"/><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11" Type="http://customschemas.google.com/relationships/presentationmetadata" Target="meta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eee.org/communities/societies/about-technical-councils.html#BIO046" TargetMode="External"/><Relationship Id="rId3" Type="http://schemas.openxmlformats.org/officeDocument/2006/relationships/hyperlink" Target="https://www.ieee.org/communities/societies/about-technical-councils.html#CEDA044" TargetMode="External"/><Relationship Id="rId4" Type="http://schemas.openxmlformats.org/officeDocument/2006/relationships/hyperlink" Target="https://www.ieee.org/communities/societies/about-technical-councils.html#NANO042" TargetMode="External"/><Relationship Id="rId5" Type="http://schemas.openxmlformats.org/officeDocument/2006/relationships/hyperlink" Target="https://www.ieee.org/communities/societies/about-technical-councils.html#RFID741" TargetMode="External"/><Relationship Id="rId6" Type="http://schemas.openxmlformats.org/officeDocument/2006/relationships/hyperlink" Target="https://www.ieee.org/communities/societies/about-technical-councils.html#SEN039" TargetMode="External"/><Relationship Id="rId7" Type="http://schemas.openxmlformats.org/officeDocument/2006/relationships/hyperlink" Target="https://www.ieee.org/communities/societies/about-technical-councils.html#CSC041" TargetMode="External"/><Relationship Id="rId8" Type="http://schemas.openxmlformats.org/officeDocument/2006/relationships/hyperlink" Target="https://www.ieee.org/communities/societies/about-technical-councils.html#SYS045"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andards.ieee.org/about/sasb/index.html" TargetMode="External"/><Relationship Id="rId3" Type="http://schemas.openxmlformats.org/officeDocument/2006/relationships/hyperlink" Target="http://standards.ieee.org/about/sasb/index.html" TargetMode="External"/><Relationship Id="rId4" Type="http://schemas.openxmlformats.org/officeDocument/2006/relationships/hyperlink" Target="http://standards.ieee.org/about/sasb/revcom/index.html"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The top companies and universities rely on IEEE information through IEEE </a:t>
            </a:r>
            <a:r>
              <a:rPr b="0" i="1" lang="en-US"/>
              <a:t>Xplore</a:t>
            </a:r>
            <a:r>
              <a:rPr b="0" lang="en-US"/>
              <a:t>. IEEE influences major industries—and is at the forefront of today’s technology.</a:t>
            </a:r>
            <a:endParaRPr/>
          </a:p>
          <a:p>
            <a:pPr indent="0" lvl="0" marL="0" rtl="0" algn="l">
              <a:spcBef>
                <a:spcPts val="0"/>
              </a:spcBef>
              <a:spcAft>
                <a:spcPts val="0"/>
              </a:spcAft>
              <a:buNone/>
            </a:pPr>
            <a:r>
              <a:t/>
            </a:r>
            <a:endParaRPr b="0"/>
          </a:p>
          <a:p>
            <a:pPr indent="0" lvl="0" marL="0" rtl="0" algn="l">
              <a:spcBef>
                <a:spcPts val="0"/>
              </a:spcBef>
              <a:spcAft>
                <a:spcPts val="0"/>
              </a:spcAft>
              <a:buClr>
                <a:schemeClr val="dk1"/>
              </a:buClr>
              <a:buSzPts val="1200"/>
              <a:buFont typeface="Calibri"/>
              <a:buNone/>
            </a:pPr>
            <a:r>
              <a:rPr b="0" lang="en-US"/>
              <a:t>Today, IEEE is expanding in many ways: people, communities, nations, collaborative settings, intellectual properties, and more.</a:t>
            </a:r>
            <a:endParaRPr b="1"/>
          </a:p>
          <a:p>
            <a:pPr indent="0" lvl="0" marL="0" rtl="0" algn="l">
              <a:spcBef>
                <a:spcPts val="0"/>
              </a:spcBef>
              <a:spcAft>
                <a:spcPts val="0"/>
              </a:spcAft>
              <a:buNone/>
            </a:pPr>
            <a:r>
              <a:t/>
            </a:r>
            <a:endParaRPr/>
          </a:p>
        </p:txBody>
      </p:sp>
      <p:sp>
        <p:nvSpPr>
          <p:cNvPr id="360" name="Google Shape;36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work to ensure engineers—and the companies they work for—always have access to the latest research and practical training.</a:t>
            </a:r>
            <a:endParaRPr/>
          </a:p>
        </p:txBody>
      </p:sp>
      <p:sp>
        <p:nvSpPr>
          <p:cNvPr id="388" name="Google Shape;38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IEEE is GLOBAL!!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members live in:</a:t>
            </a:r>
            <a:endParaRPr/>
          </a:p>
          <a:p>
            <a:pPr indent="0" lvl="0" marL="0" rtl="0" algn="l">
              <a:spcBef>
                <a:spcPts val="0"/>
              </a:spcBef>
              <a:spcAft>
                <a:spcPts val="0"/>
              </a:spcAft>
              <a:buNone/>
            </a:pPr>
            <a:r>
              <a:rPr lang="en-US"/>
              <a:t>United States</a:t>
            </a:r>
            <a:endParaRPr/>
          </a:p>
          <a:p>
            <a:pPr indent="0" lvl="0" marL="0" rtl="0" algn="l">
              <a:spcBef>
                <a:spcPts val="0"/>
              </a:spcBef>
              <a:spcAft>
                <a:spcPts val="0"/>
              </a:spcAft>
              <a:buNone/>
            </a:pPr>
            <a:r>
              <a:rPr lang="en-US"/>
              <a:t>India</a:t>
            </a:r>
            <a:endParaRPr/>
          </a:p>
          <a:p>
            <a:pPr indent="0" lvl="0" marL="0" rtl="0" algn="l">
              <a:spcBef>
                <a:spcPts val="0"/>
              </a:spcBef>
              <a:spcAft>
                <a:spcPts val="0"/>
              </a:spcAft>
              <a:buNone/>
            </a:pPr>
            <a:r>
              <a:rPr lang="en-US"/>
              <a:t>China</a:t>
            </a:r>
            <a:endParaRPr/>
          </a:p>
          <a:p>
            <a:pPr indent="0" lvl="0" marL="0" rtl="0" algn="l">
              <a:spcBef>
                <a:spcPts val="0"/>
              </a:spcBef>
              <a:spcAft>
                <a:spcPts val="0"/>
              </a:spcAft>
              <a:buNone/>
            </a:pPr>
            <a:r>
              <a:rPr lang="en-US"/>
              <a:t>Pacific Rim</a:t>
            </a:r>
            <a:endParaRPr/>
          </a:p>
          <a:p>
            <a:pPr indent="0" lvl="0" marL="0" rtl="0" algn="l">
              <a:spcBef>
                <a:spcPts val="0"/>
              </a:spcBef>
              <a:spcAft>
                <a:spcPts val="0"/>
              </a:spcAft>
              <a:buNone/>
            </a:pPr>
            <a:r>
              <a:rPr lang="en-US"/>
              <a:t>Europe </a:t>
            </a:r>
            <a:endParaRPr/>
          </a:p>
          <a:p>
            <a:pPr indent="0" lvl="0" marL="0" rtl="0" algn="l">
              <a:spcBef>
                <a:spcPts val="0"/>
              </a:spcBef>
              <a:spcAft>
                <a:spcPts val="0"/>
              </a:spcAft>
              <a:buNone/>
            </a:pPr>
            <a:r>
              <a:rPr lang="en-US"/>
              <a:t>Middle East</a:t>
            </a:r>
            <a:endParaRPr/>
          </a:p>
          <a:p>
            <a:pPr indent="0" lvl="0" marL="0" rtl="0" algn="l">
              <a:spcBef>
                <a:spcPts val="0"/>
              </a:spcBef>
              <a:spcAft>
                <a:spcPts val="0"/>
              </a:spcAft>
              <a:buNone/>
            </a:pPr>
            <a:r>
              <a:rPr lang="en-US"/>
              <a:t>Africa</a:t>
            </a:r>
            <a:endParaRPr/>
          </a:p>
          <a:p>
            <a:pPr indent="0" lvl="0" marL="0" rtl="0" algn="l">
              <a:spcBef>
                <a:spcPts val="0"/>
              </a:spcBef>
              <a:spcAft>
                <a:spcPts val="0"/>
              </a:spcAft>
              <a:buNone/>
            </a:pPr>
            <a:r>
              <a:rPr lang="en-US"/>
              <a:t>Canada</a:t>
            </a:r>
            <a:endParaRPr/>
          </a:p>
          <a:p>
            <a:pPr indent="0" lvl="0" marL="0" rtl="0" algn="l">
              <a:spcBef>
                <a:spcPts val="0"/>
              </a:spcBef>
              <a:spcAft>
                <a:spcPts val="0"/>
              </a:spcAft>
              <a:buNone/>
            </a:pPr>
            <a:r>
              <a:rPr lang="en-US"/>
              <a:t>Latin America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I mentioned before, there are 409,000+ worldwide IEEE members in 160+ countries.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IEEE Offices:</a:t>
            </a:r>
            <a:endParaRPr/>
          </a:p>
          <a:p>
            <a:pPr indent="0" lvl="0" marL="0" rtl="0" algn="l">
              <a:spcBef>
                <a:spcPts val="0"/>
              </a:spcBef>
              <a:spcAft>
                <a:spcPts val="0"/>
              </a:spcAft>
              <a:buNone/>
            </a:pPr>
            <a:r>
              <a:rPr lang="en-US"/>
              <a:t>Corporate Headquarters – New York City, USA</a:t>
            </a:r>
            <a:endParaRPr/>
          </a:p>
          <a:p>
            <a:pPr indent="0" lvl="0" marL="0" rtl="0" algn="l">
              <a:spcBef>
                <a:spcPts val="0"/>
              </a:spcBef>
              <a:spcAft>
                <a:spcPts val="0"/>
              </a:spcAft>
              <a:buNone/>
            </a:pPr>
            <a:r>
              <a:rPr lang="en-US"/>
              <a:t>Operations Centers – Piscataway, NJ, USA</a:t>
            </a:r>
            <a:endParaRPr/>
          </a:p>
          <a:p>
            <a:pPr indent="0" lvl="0" marL="0" rtl="0" algn="l">
              <a:spcBef>
                <a:spcPts val="0"/>
              </a:spcBef>
              <a:spcAft>
                <a:spcPts val="0"/>
              </a:spcAft>
              <a:buNone/>
            </a:pPr>
            <a:r>
              <a:rPr lang="en-US"/>
              <a:t>IEEE-USA – Washington, DC, USA</a:t>
            </a:r>
            <a:endParaRPr/>
          </a:p>
          <a:p>
            <a:pPr indent="0" lvl="0" marL="0" rtl="0" algn="l">
              <a:spcBef>
                <a:spcPts val="0"/>
              </a:spcBef>
              <a:spcAft>
                <a:spcPts val="0"/>
              </a:spcAft>
              <a:buNone/>
            </a:pPr>
            <a:r>
              <a:rPr lang="en-US"/>
              <a:t>IEEE Computer Society – Los Alamitos, CA, USA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IEEE, Inc. Tax Registration, Brussels, Belgium </a:t>
            </a:r>
            <a:endParaRPr/>
          </a:p>
          <a:p>
            <a:pPr indent="0" lvl="0" marL="0" rtl="0" algn="l">
              <a:spcBef>
                <a:spcPts val="0"/>
              </a:spcBef>
              <a:spcAft>
                <a:spcPts val="0"/>
              </a:spcAft>
              <a:buNone/>
            </a:pPr>
            <a:r>
              <a:rPr lang="en-US"/>
              <a:t>Global IEEE Institute for Engineers, India, Bangalore India </a:t>
            </a:r>
            <a:endParaRPr/>
          </a:p>
          <a:p>
            <a:pPr indent="0" lvl="0" marL="0" rtl="0" algn="l">
              <a:spcBef>
                <a:spcPts val="0"/>
              </a:spcBef>
              <a:spcAft>
                <a:spcPts val="0"/>
              </a:spcAft>
              <a:buNone/>
            </a:pPr>
            <a:r>
              <a:rPr lang="en-US"/>
              <a:t>IEEE, Inc. Representative Office, Beijing, China</a:t>
            </a:r>
            <a:endParaRPr/>
          </a:p>
          <a:p>
            <a:pPr indent="0" lvl="0" marL="0" rtl="0" algn="l">
              <a:spcBef>
                <a:spcPts val="0"/>
              </a:spcBef>
              <a:spcAft>
                <a:spcPts val="0"/>
              </a:spcAft>
              <a:buNone/>
            </a:pPr>
            <a:r>
              <a:rPr lang="en-US"/>
              <a:t>IEEE Beijing Office Extension in Shenzhen, Shenzhen, China </a:t>
            </a:r>
            <a:endParaRPr/>
          </a:p>
          <a:p>
            <a:pPr indent="0" lvl="0" marL="0" rtl="0" algn="l">
              <a:spcBef>
                <a:spcPts val="0"/>
              </a:spcBef>
              <a:spcAft>
                <a:spcPts val="0"/>
              </a:spcAft>
              <a:buNone/>
            </a:pPr>
            <a:r>
              <a:rPr lang="en-US"/>
              <a:t>IEEE Tax Registration, Tokyo, Japan </a:t>
            </a:r>
            <a:endParaRPr/>
          </a:p>
          <a:p>
            <a:pPr indent="0" lvl="0" marL="0" rtl="0" algn="l">
              <a:spcBef>
                <a:spcPts val="0"/>
              </a:spcBef>
              <a:spcAft>
                <a:spcPts val="0"/>
              </a:spcAft>
              <a:buNone/>
            </a:pPr>
            <a:r>
              <a:rPr lang="en-US"/>
              <a:t>IEEE Asia-Pacific Limited, Singapore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IEEE global presence: </a:t>
            </a:r>
            <a:endParaRPr/>
          </a:p>
          <a:p>
            <a:pPr indent="0" lvl="0" marL="0" rtl="0" algn="l">
              <a:spcBef>
                <a:spcPts val="0"/>
              </a:spcBef>
              <a:spcAft>
                <a:spcPts val="0"/>
              </a:spcAft>
              <a:buNone/>
            </a:pPr>
            <a:r>
              <a:rPr lang="en-US"/>
              <a:t>In April, 2016 - opened its second office in Shenzhen, China’s Silicon Valley, due to growth in the country and to better support engineers in that area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August, 2016 - opened an extension to our offices in Bangalore, India. We can accommodate more that 100 staff members.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IEEE has signed a lease on our new office in Vienna, Austria. We will be co-located with the Austrian Standards Institute.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80" name="Google Shape;48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Calibri"/>
                <a:ea typeface="Calibri"/>
                <a:cs typeface="Calibri"/>
                <a:sym typeface="Calibri"/>
              </a:rPr>
              <a:t>The local IEEE sections provide a community of colleagues whose geographic area may range as wide as a single country or a single major city.</a:t>
            </a:r>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Your employees can network globally, or locally, gaining knowledge and contacts that will help your company.</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Members build a network through these local Section, Chapter, and Student Branch activities.</a:t>
            </a:r>
            <a:endParaRPr/>
          </a:p>
          <a:p>
            <a:pPr indent="0" lvl="0" marL="0" rtl="0" algn="l">
              <a:spcBef>
                <a:spcPts val="0"/>
              </a:spcBef>
              <a:spcAft>
                <a:spcPts val="0"/>
              </a:spcAft>
              <a:buNone/>
            </a:pPr>
            <a:r>
              <a:rPr lang="en-US" sz="1200">
                <a:latin typeface="Calibri"/>
                <a:ea typeface="Calibri"/>
                <a:cs typeface="Calibri"/>
                <a:sym typeface="Calibri"/>
              </a:rPr>
              <a:t>344 Sections</a:t>
            </a:r>
            <a:endParaRPr/>
          </a:p>
          <a:p>
            <a:pPr indent="0" lvl="0" marL="0" rtl="0" algn="l">
              <a:spcBef>
                <a:spcPts val="0"/>
              </a:spcBef>
              <a:spcAft>
                <a:spcPts val="0"/>
              </a:spcAft>
              <a:buNone/>
            </a:pPr>
            <a:r>
              <a:rPr lang="en-US" sz="1200">
                <a:latin typeface="Calibri"/>
                <a:ea typeface="Calibri"/>
                <a:cs typeface="Calibri"/>
                <a:sym typeface="Calibri"/>
              </a:rPr>
              <a:t>2,702 Chapters</a:t>
            </a:r>
            <a:endParaRPr/>
          </a:p>
          <a:p>
            <a:pPr indent="0" lvl="0" marL="0" rtl="0" algn="l">
              <a:spcBef>
                <a:spcPts val="0"/>
              </a:spcBef>
              <a:spcAft>
                <a:spcPts val="0"/>
              </a:spcAft>
              <a:buNone/>
            </a:pPr>
            <a:r>
              <a:rPr lang="en-US" sz="1200">
                <a:latin typeface="Calibri"/>
                <a:ea typeface="Calibri"/>
                <a:cs typeface="Calibri"/>
                <a:sym typeface="Calibri"/>
              </a:rPr>
              <a:t>3,625 Student Branches</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US" sz="1200">
                <a:latin typeface="Calibri"/>
                <a:ea typeface="Calibri"/>
                <a:cs typeface="Calibri"/>
                <a:sym typeface="Calibri"/>
              </a:rPr>
              <a:t>Volunteer leaders also gain management, teamwork and leadership experience by participating in and leading these activities.</a:t>
            </a:r>
            <a:endParaRPr/>
          </a:p>
          <a:p>
            <a:pPr indent="0" lvl="0" marL="0" rtl="0" algn="l">
              <a:spcBef>
                <a:spcPts val="0"/>
              </a:spcBef>
              <a:spcAft>
                <a:spcPts val="0"/>
              </a:spcAft>
              <a:buNone/>
            </a:pPr>
            <a:r>
              <a:rPr lang="en-US" sz="1200">
                <a:latin typeface="Calibri"/>
                <a:ea typeface="Calibri"/>
                <a:cs typeface="Calibri"/>
                <a:sym typeface="Calibri"/>
              </a:rPr>
              <a:t>In addition to providing local professional and technical activities, they also recognize achievements of members and others.</a:t>
            </a:r>
            <a:endParaRPr/>
          </a:p>
          <a:p>
            <a:pPr indent="0" lvl="0" marL="0" rtl="0" algn="l">
              <a:spcBef>
                <a:spcPts val="0"/>
              </a:spcBef>
              <a:spcAft>
                <a:spcPts val="0"/>
              </a:spcAft>
              <a:buNone/>
            </a:pPr>
            <a:r>
              <a:t/>
            </a:r>
            <a:endParaRPr sz="12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If needed or desired, have numbers about local cities, countries, regions.</a:t>
            </a:r>
            <a:endParaRPr sz="1200">
              <a:latin typeface="Calibri"/>
              <a:ea typeface="Calibri"/>
              <a:cs typeface="Calibri"/>
              <a:sym typeface="Calibri"/>
            </a:endParaRPr>
          </a:p>
          <a:p>
            <a:pPr indent="0" lvl="0" marL="0" rtl="0" algn="l">
              <a:spcBef>
                <a:spcPts val="0"/>
              </a:spcBef>
              <a:spcAft>
                <a:spcPts val="0"/>
              </a:spcAft>
              <a:buNone/>
            </a:pPr>
            <a:r>
              <a:t/>
            </a:r>
            <a:endParaRPr/>
          </a:p>
        </p:txBody>
      </p:sp>
      <p:sp>
        <p:nvSpPr>
          <p:cNvPr id="616" name="Google Shape;61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There are currently seven Technical Councils: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Biometrics Council</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Council on Electronic Design Automation</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Nanotechnology Council</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Council on RFID</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Sensors Council</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Council on Superconductivity</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en-US" sz="1200" u="sng" strike="noStrike">
                <a:solidFill>
                  <a:schemeClr val="dk1"/>
                </a:solidFill>
                <a:latin typeface="Calibri"/>
                <a:ea typeface="Calibri"/>
                <a:cs typeface="Calibri"/>
                <a:sym typeface="Calibri"/>
                <a:hlinkClick r:id="rId8">
                  <a:extLst>
                    <a:ext uri="{A12FA001-AC4F-418D-AE19-62706E023703}">
                      <ahyp:hlinkClr val="tx"/>
                    </a:ext>
                  </a:extLst>
                </a:hlinkClick>
              </a:rPr>
              <a:t>Systems Council</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645" name="Google Shape;64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Additional areas covered:</a:t>
            </a:r>
            <a:endParaRPr/>
          </a:p>
          <a:p>
            <a:pPr indent="0" lvl="0" marL="0" rtl="0" algn="l">
              <a:spcBef>
                <a:spcPts val="0"/>
              </a:spcBef>
              <a:spcAft>
                <a:spcPts val="0"/>
              </a:spcAft>
              <a:buNone/>
            </a:pPr>
            <a:r>
              <a:rPr lang="en-US"/>
              <a:t>Smart Materials</a:t>
            </a:r>
            <a:endParaRPr/>
          </a:p>
          <a:p>
            <a:pPr indent="0" lvl="0" marL="0" rtl="0" algn="l">
              <a:spcBef>
                <a:spcPts val="0"/>
              </a:spcBef>
              <a:spcAft>
                <a:spcPts val="0"/>
              </a:spcAft>
              <a:buNone/>
            </a:pPr>
            <a:r>
              <a:rPr lang="en-US"/>
              <a:t>Environmental Engineering</a:t>
            </a:r>
            <a:endParaRPr/>
          </a:p>
          <a:p>
            <a:pPr indent="0" lvl="0" marL="0" rtl="0" algn="l">
              <a:spcBef>
                <a:spcPts val="0"/>
              </a:spcBef>
              <a:spcAft>
                <a:spcPts val="0"/>
              </a:spcAft>
              <a:buNone/>
            </a:pPr>
            <a:r>
              <a:rPr lang="en-US"/>
              <a:t>PhotoVoltaics</a:t>
            </a:r>
            <a:endParaRPr/>
          </a:p>
          <a:p>
            <a:pPr indent="0" lvl="0" marL="0" rtl="0" algn="l">
              <a:spcBef>
                <a:spcPts val="0"/>
              </a:spcBef>
              <a:spcAft>
                <a:spcPts val="0"/>
              </a:spcAft>
              <a:buNone/>
            </a:pPr>
            <a:r>
              <a:rPr lang="en-US"/>
              <a:t>Safe Mobile Power</a:t>
            </a:r>
            <a:endParaRPr/>
          </a:p>
          <a:p>
            <a:pPr indent="0" lvl="0" marL="0" rtl="0" algn="l">
              <a:spcBef>
                <a:spcPts val="0"/>
              </a:spcBef>
              <a:spcAft>
                <a:spcPts val="0"/>
              </a:spcAft>
              <a:buNone/>
            </a:pPr>
            <a:r>
              <a:rPr lang="en-US"/>
              <a:t>Dispersed Computing</a:t>
            </a:r>
            <a:endParaRPr/>
          </a:p>
          <a:p>
            <a:pPr indent="0" lvl="0" marL="0" rtl="0" algn="l">
              <a:spcBef>
                <a:spcPts val="0"/>
              </a:spcBef>
              <a:spcAft>
                <a:spcPts val="0"/>
              </a:spcAft>
              <a:buNone/>
            </a:pPr>
            <a:r>
              <a:t/>
            </a:r>
            <a:endParaRPr/>
          </a:p>
        </p:txBody>
      </p:sp>
      <p:sp>
        <p:nvSpPr>
          <p:cNvPr id="656" name="Google Shape;65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Networking is a critical value for IEEE – we want to facilitate the flow of ideas and solutions for the tech industry.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IEEE Collabratec™ online community offers a suite of productivity tools and is available to technology professionals around the world with exclusive features for IEEE members.  Sign up is free for everyone.  Research, network, and create—all while saving time. </a:t>
            </a:r>
            <a:endParaRPr/>
          </a:p>
          <a:p>
            <a:pPr indent="0" lvl="0" marL="0" rtl="0" algn="l">
              <a:spcBef>
                <a:spcPts val="0"/>
              </a:spcBef>
              <a:spcAft>
                <a:spcPts val="0"/>
              </a:spcAft>
              <a:buNone/>
            </a:pPr>
            <a:r>
              <a:t/>
            </a:r>
            <a:endParaRPr/>
          </a:p>
        </p:txBody>
      </p:sp>
      <p:sp>
        <p:nvSpPr>
          <p:cNvPr id="695" name="Google Shape;69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At IEEE, we believe technology entrepreneurs are the key drivers of tomorrow’s innovations and are integral to advancing technology for humanity.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As an association with over 427,000 members worldwide, we seek to foster the entrepreneurship spirit by:</a:t>
            </a:r>
            <a:endParaRPr/>
          </a:p>
          <a:p>
            <a:pPr indent="-171450" lvl="0" marL="171450" rtl="0" algn="l">
              <a:spcBef>
                <a:spcPts val="0"/>
              </a:spcBef>
              <a:spcAft>
                <a:spcPts val="0"/>
              </a:spcAft>
              <a:buClr>
                <a:schemeClr val="dk1"/>
              </a:buClr>
              <a:buSzPts val="1200"/>
              <a:buFont typeface="Arial"/>
              <a:buChar char="•"/>
            </a:pPr>
            <a:r>
              <a:rPr b="1" i="0" lang="en-US" sz="1200">
                <a:solidFill>
                  <a:schemeClr val="dk1"/>
                </a:solidFill>
                <a:latin typeface="Calibri"/>
                <a:ea typeface="Calibri"/>
                <a:cs typeface="Calibri"/>
                <a:sym typeface="Calibri"/>
              </a:rPr>
              <a:t>Providing an inspirational medium in which individuals are able to discuss and develop their ideas,</a:t>
            </a:r>
            <a:endParaRPr/>
          </a:p>
          <a:p>
            <a:pPr indent="-171450" lvl="0" marL="171450" rtl="0" algn="l">
              <a:spcBef>
                <a:spcPts val="0"/>
              </a:spcBef>
              <a:spcAft>
                <a:spcPts val="0"/>
              </a:spcAft>
              <a:buClr>
                <a:schemeClr val="dk1"/>
              </a:buClr>
              <a:buSzPts val="1200"/>
              <a:buFont typeface="Arial"/>
              <a:buChar char="•"/>
            </a:pPr>
            <a:r>
              <a:rPr b="1" i="0" lang="en-US" sz="1200">
                <a:solidFill>
                  <a:schemeClr val="dk1"/>
                </a:solidFill>
                <a:latin typeface="Calibri"/>
                <a:ea typeface="Calibri"/>
                <a:cs typeface="Calibri"/>
                <a:sym typeface="Calibri"/>
              </a:rPr>
              <a:t>Accessing resources to help bring concepts to life,</a:t>
            </a:r>
            <a:endParaRPr/>
          </a:p>
          <a:p>
            <a:pPr indent="-171450" lvl="0" marL="171450" rtl="0" algn="l">
              <a:spcBef>
                <a:spcPts val="0"/>
              </a:spcBef>
              <a:spcAft>
                <a:spcPts val="0"/>
              </a:spcAft>
              <a:buClr>
                <a:schemeClr val="dk1"/>
              </a:buClr>
              <a:buSzPts val="1200"/>
              <a:buFont typeface="Arial"/>
              <a:buChar char="•"/>
            </a:pPr>
            <a:r>
              <a:rPr b="1" i="0" lang="en-US" sz="1200">
                <a:solidFill>
                  <a:schemeClr val="dk1"/>
                </a:solidFill>
                <a:latin typeface="Calibri"/>
                <a:ea typeface="Calibri"/>
                <a:cs typeface="Calibri"/>
                <a:sym typeface="Calibri"/>
              </a:rPr>
              <a:t>Facilitating connections that lead to successful partnerships.</a:t>
            </a:r>
            <a:endParaRPr/>
          </a:p>
          <a:p>
            <a:pPr indent="0" lvl="0" marL="0" rtl="0" algn="l">
              <a:spcBef>
                <a:spcPts val="0"/>
              </a:spcBef>
              <a:spcAft>
                <a:spcPts val="0"/>
              </a:spcAft>
              <a:buClr>
                <a:schemeClr val="dk1"/>
              </a:buClr>
              <a:buSzPts val="1200"/>
              <a:buFont typeface="Arial"/>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b="0" i="0" sz="1200">
              <a:solidFill>
                <a:schemeClr val="dk1"/>
              </a:solidFill>
              <a:latin typeface="Calibri"/>
              <a:ea typeface="Calibri"/>
              <a:cs typeface="Calibri"/>
              <a:sym typeface="Calibri"/>
            </a:endParaRPr>
          </a:p>
        </p:txBody>
      </p:sp>
      <p:sp>
        <p:nvSpPr>
          <p:cNvPr id="707" name="Google Shape;70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Disparity between resource distribution has seen entrepreneurs in countries with a low GDP getting less opportunities.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Not every country has a Silicon-Valley. Lack of guidance or finances should never be the reason to shut down the entrepreneur inside you. </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IEEE Innovation Nation is organized to address this by providing you with guidance, mentorship and finances to take your idea or product to the next level.</a:t>
            </a:r>
            <a:endParaRPr/>
          </a:p>
        </p:txBody>
      </p:sp>
      <p:sp>
        <p:nvSpPr>
          <p:cNvPr id="729" name="Google Shape;72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9" name="Google Shape;77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66A1"/>
              </a:buClr>
              <a:buSzPts val="1200"/>
              <a:buFont typeface="Calibri"/>
              <a:buNone/>
            </a:pPr>
            <a:r>
              <a:rPr lang="en-US">
                <a:solidFill>
                  <a:srgbClr val="0066A1"/>
                </a:solidFill>
                <a:latin typeface="Calibri"/>
                <a:ea typeface="Calibri"/>
                <a:cs typeface="Calibri"/>
                <a:sym typeface="Calibri"/>
              </a:rPr>
              <a:t>IEEE and its members stretch far beyond just engineering, IEEE wants to look at the big picture and solve global problems.</a:t>
            </a:r>
            <a:endParaRPr/>
          </a:p>
          <a:p>
            <a:pPr indent="0" lvl="0" marL="0" rtl="0" algn="l">
              <a:spcBef>
                <a:spcPts val="0"/>
              </a:spcBef>
              <a:spcAft>
                <a:spcPts val="0"/>
              </a:spcAft>
              <a:buClr>
                <a:schemeClr val="dk1"/>
              </a:buClr>
              <a:buSzPts val="1200"/>
              <a:buFont typeface="Calibri"/>
              <a:buNone/>
            </a:pPr>
            <a:r>
              <a:t/>
            </a:r>
            <a:endParaRPr>
              <a:solidFill>
                <a:srgbClr val="0066A1"/>
              </a:solidFill>
              <a:latin typeface="Calibri"/>
              <a:ea typeface="Calibri"/>
              <a:cs typeface="Calibri"/>
              <a:sym typeface="Calibri"/>
            </a:endParaRPr>
          </a:p>
          <a:p>
            <a:pPr indent="0" lvl="0" marL="0" rtl="0" algn="l">
              <a:spcBef>
                <a:spcPts val="0"/>
              </a:spcBef>
              <a:spcAft>
                <a:spcPts val="0"/>
              </a:spcAft>
              <a:buNone/>
            </a:pPr>
            <a:r>
              <a:rPr lang="en-US"/>
              <a:t>What does that mean?</a:t>
            </a:r>
            <a:endParaRPr/>
          </a:p>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It means that IEEE wants to:</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Expand and enable diverse communities to help individuals from around the world to share, collaborate, network, debate, and engage with one another.</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Provide technically vital forums for the discussion, development, and dissemination of authoritative knowledge related to traditional, emerging and disruptive technologies. </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Lead humanitarian efforts around the world to use technology to solve the world’s most challenging problems.</a:t>
            </a:r>
            <a:endParaRPr b="0" i="0" sz="1800" u="none" strike="noStrike">
              <a:solidFill>
                <a:srgbClr val="000000"/>
              </a:solidFill>
              <a:latin typeface="Arial"/>
              <a:ea typeface="Arial"/>
              <a:cs typeface="Arial"/>
              <a:sym typeface="Arial"/>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Leverage IEEE’s technology-related insight to provide governments, NGOs and other organizations, and the public with innovative and practical recommendations to address public policy issues.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rPr b="1" i="0" lang="en-US" sz="1800" u="none" strike="noStrike">
                <a:solidFill>
                  <a:srgbClr val="000000"/>
                </a:solidFill>
                <a:latin typeface="Calibri"/>
                <a:ea typeface="Calibri"/>
                <a:cs typeface="Calibri"/>
                <a:sym typeface="Calibri"/>
              </a:rPr>
              <a:t>To achieve that, we have business solutions that are vital to both companies and their employees.</a:t>
            </a:r>
            <a:endParaRPr/>
          </a:p>
          <a:p>
            <a:pPr indent="0" lvl="0" marL="0" rtl="0" algn="l">
              <a:spcBef>
                <a:spcPts val="0"/>
              </a:spcBef>
              <a:spcAft>
                <a:spcPts val="0"/>
              </a:spcAft>
              <a:buClr>
                <a:schemeClr val="dk1"/>
              </a:buClr>
              <a:buSzPts val="1200"/>
              <a:buFont typeface="Arial"/>
              <a:buNone/>
            </a:pPr>
            <a:r>
              <a:t/>
            </a:r>
            <a:endParaRPr/>
          </a:p>
          <a:p>
            <a:pPr indent="0" lvl="0" marL="0" rtl="0" algn="l">
              <a:spcBef>
                <a:spcPts val="0"/>
              </a:spcBef>
              <a:spcAft>
                <a:spcPts val="0"/>
              </a:spcAft>
              <a:buClr>
                <a:schemeClr val="dk1"/>
              </a:buClr>
              <a:buSzPts val="1200"/>
              <a:buFont typeface="Calibri"/>
              <a:buNone/>
            </a:pPr>
            <a:r>
              <a:t/>
            </a:r>
            <a:endParaRPr>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33" name="Google Shape;23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7" name="Google Shape;8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With IEEE </a:t>
            </a:r>
            <a:r>
              <a:rPr b="0" i="1" lang="en-US"/>
              <a:t>Xplore</a:t>
            </a:r>
            <a:r>
              <a:rPr b="0" lang="en-US"/>
              <a:t>, engineers are relying on the most-cited research, with titles on the cutting-edge of technology.</a:t>
            </a:r>
            <a:endParaRPr/>
          </a:p>
          <a:p>
            <a:pPr indent="0" lvl="0" marL="0" marR="0" rtl="0" algn="l">
              <a:lnSpc>
                <a:spcPct val="100000"/>
              </a:lnSpc>
              <a:spcBef>
                <a:spcPts val="0"/>
              </a:spcBef>
              <a:spcAft>
                <a:spcPts val="0"/>
              </a:spcAft>
              <a:buClr>
                <a:schemeClr val="dk1"/>
              </a:buClr>
              <a:buSzPts val="1200"/>
              <a:buFont typeface="Calibri"/>
              <a:buNone/>
            </a:pPr>
            <a:r>
              <a:rPr b="0" lang="en-US"/>
              <a:t>Your company can be sure that the research is reliable, saving you time and money by bringing products to market sooner.</a:t>
            </a:r>
            <a:endParaRPr b="0"/>
          </a:p>
          <a:p>
            <a:pPr indent="0" lvl="0" marL="0" rtl="0" algn="l">
              <a:spcBef>
                <a:spcPts val="0"/>
              </a:spcBef>
              <a:spcAft>
                <a:spcPts val="0"/>
              </a:spcAft>
              <a:buNone/>
            </a:pPr>
            <a:r>
              <a:t/>
            </a:r>
            <a:endParaRPr/>
          </a:p>
          <a:p>
            <a:pPr indent="0" lvl="0" marL="0" rtl="0" algn="l">
              <a:spcBef>
                <a:spcPts val="0"/>
              </a:spcBef>
              <a:spcAft>
                <a:spcPts val="0"/>
              </a:spcAft>
              <a:buNone/>
            </a:pPr>
            <a:r>
              <a:rPr lang="en-US"/>
              <a:t>Mention trend papers</a:t>
            </a:r>
            <a:endParaRPr/>
          </a:p>
          <a:p>
            <a:pPr indent="0" lvl="0" marL="0" rtl="0" algn="l">
              <a:spcBef>
                <a:spcPts val="0"/>
              </a:spcBef>
              <a:spcAft>
                <a:spcPts val="0"/>
              </a:spcAft>
              <a:buNone/>
            </a:pPr>
            <a:r>
              <a:rPr b="1" lang="en-US" sz="1200">
                <a:solidFill>
                  <a:srgbClr val="0066A1"/>
                </a:solidFill>
              </a:rPr>
              <a:t>Trend papers targeted at industry</a:t>
            </a:r>
            <a:endParaRPr/>
          </a:p>
          <a:p>
            <a:pPr indent="0" lvl="0" marL="0" rtl="0" algn="l">
              <a:spcBef>
                <a:spcPts val="0"/>
              </a:spcBef>
              <a:spcAft>
                <a:spcPts val="0"/>
              </a:spcAft>
              <a:buNone/>
            </a:pPr>
            <a:r>
              <a:rPr b="1" lang="en-US" sz="1200">
                <a:solidFill>
                  <a:srgbClr val="0066A1"/>
                </a:solidFill>
              </a:rPr>
              <a:t>IEEE is always looking forward!</a:t>
            </a:r>
            <a:endParaRPr b="1" sz="1200">
              <a:solidFill>
                <a:srgbClr val="0066A1"/>
              </a:solidFill>
            </a:endParaRPr>
          </a:p>
          <a:p>
            <a:pPr indent="-285750" lvl="0" marL="285750" rtl="0" algn="l">
              <a:spcBef>
                <a:spcPts val="0"/>
              </a:spcBef>
              <a:spcAft>
                <a:spcPts val="0"/>
              </a:spcAft>
              <a:buClr>
                <a:schemeClr val="dk1"/>
              </a:buClr>
              <a:buSzPts val="1200"/>
              <a:buFont typeface="Arial"/>
              <a:buChar char="•"/>
            </a:pPr>
            <a:r>
              <a:rPr lang="en-US" sz="1200"/>
              <a:t>Smart Cities, 5G draft documents</a:t>
            </a:r>
            <a:endParaRPr/>
          </a:p>
          <a:p>
            <a:pPr indent="0" lvl="0" marL="0" rtl="0" algn="l">
              <a:spcBef>
                <a:spcPts val="0"/>
              </a:spcBef>
              <a:spcAft>
                <a:spcPts val="0"/>
              </a:spcAft>
              <a:buNone/>
            </a:pPr>
            <a:r>
              <a:t/>
            </a:r>
            <a:endParaRPr/>
          </a:p>
        </p:txBody>
      </p:sp>
      <p:sp>
        <p:nvSpPr>
          <p:cNvPr id="908" name="Google Shape;90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62626"/>
              </a:buClr>
              <a:buSzPts val="1200"/>
              <a:buFont typeface="Arial"/>
              <a:buNone/>
            </a:pPr>
            <a:r>
              <a:rPr lang="en-US">
                <a:solidFill>
                  <a:srgbClr val="262626"/>
                </a:solidFill>
                <a:latin typeface="Verdana"/>
                <a:ea typeface="Verdana"/>
                <a:cs typeface="Verdana"/>
                <a:sym typeface="Verdana"/>
              </a:rPr>
              <a:t>Each year, the Journal Citation Reports</a:t>
            </a:r>
            <a:r>
              <a:rPr baseline="30000" lang="en-US">
                <a:solidFill>
                  <a:srgbClr val="262626"/>
                </a:solidFill>
                <a:latin typeface="Verdana"/>
                <a:ea typeface="Verdana"/>
                <a:cs typeface="Verdana"/>
                <a:sym typeface="Verdana"/>
              </a:rPr>
              <a:t>®</a:t>
            </a:r>
            <a:r>
              <a:rPr lang="en-US">
                <a:solidFill>
                  <a:srgbClr val="262626"/>
                </a:solidFill>
                <a:latin typeface="Verdana"/>
                <a:ea typeface="Verdana"/>
                <a:cs typeface="Verdana"/>
                <a:sym typeface="Verdana"/>
              </a:rPr>
              <a:t> (JCR), published by Clarivate Analytics (formerly Thomson Reuters), examines the impact of academic journals by determining how often journal articles are cited by later research.</a:t>
            </a:r>
            <a:endParaRPr/>
          </a:p>
          <a:p>
            <a:pPr indent="0" lvl="0" marL="0" rtl="0" algn="l">
              <a:spcBef>
                <a:spcPts val="0"/>
              </a:spcBef>
              <a:spcAft>
                <a:spcPts val="0"/>
              </a:spcAft>
              <a:buClr>
                <a:srgbClr val="262626"/>
              </a:buClr>
              <a:buSzPts val="1200"/>
              <a:buFont typeface="Arial"/>
              <a:buNone/>
            </a:pPr>
            <a:r>
              <a:rPr lang="en-US">
                <a:solidFill>
                  <a:srgbClr val="262626"/>
                </a:solidFill>
                <a:latin typeface="Verdana"/>
                <a:ea typeface="Verdana"/>
                <a:cs typeface="Verdana"/>
                <a:sym typeface="Verdana"/>
              </a:rPr>
              <a:t>The 2021 study, released in June 2022, shows that IEEE publications continually rank at the top in citations on technology</a:t>
            </a:r>
            <a:r>
              <a:rPr lang="en-US">
                <a:solidFill>
                  <a:srgbClr val="AEABAB"/>
                </a:solidFill>
                <a:latin typeface="Verdana"/>
                <a:ea typeface="Verdana"/>
                <a:cs typeface="Verdana"/>
                <a:sym typeface="Verdana"/>
              </a:rPr>
              <a:t>.</a:t>
            </a:r>
            <a:endParaRPr/>
          </a:p>
          <a:p>
            <a:pPr indent="0" lvl="0" marL="0" rtl="0" algn="l">
              <a:spcBef>
                <a:spcPts val="0"/>
              </a:spcBef>
              <a:spcAft>
                <a:spcPts val="0"/>
              </a:spcAft>
              <a:buClr>
                <a:schemeClr val="dk1"/>
              </a:buClr>
              <a:buSzPts val="1200"/>
              <a:buFont typeface="Arial"/>
              <a:buNone/>
            </a:pPr>
            <a:r>
              <a:t/>
            </a:r>
            <a:endParaRPr b="1">
              <a:solidFill>
                <a:srgbClr val="AEABAB"/>
              </a:solidFill>
              <a:latin typeface="Verdana"/>
              <a:ea typeface="Verdana"/>
              <a:cs typeface="Verdana"/>
              <a:sym typeface="Verdana"/>
            </a:endParaRPr>
          </a:p>
          <a:p>
            <a:pPr indent="0" lvl="0" marL="0" rtl="0" algn="l">
              <a:spcBef>
                <a:spcPts val="0"/>
              </a:spcBef>
              <a:spcAft>
                <a:spcPts val="0"/>
              </a:spcAft>
              <a:buClr>
                <a:srgbClr val="AEABAB"/>
              </a:buClr>
              <a:buSzPts val="1200"/>
              <a:buFont typeface="Arial"/>
              <a:buNone/>
            </a:pPr>
            <a:r>
              <a:rPr b="1" lang="en-US">
                <a:solidFill>
                  <a:srgbClr val="AEABAB"/>
                </a:solidFill>
                <a:latin typeface="Verdana"/>
                <a:ea typeface="Verdana"/>
                <a:cs typeface="Verdana"/>
                <a:sym typeface="Verdana"/>
              </a:rPr>
              <a:t>Why is it important? </a:t>
            </a:r>
            <a:r>
              <a:rPr lang="en-US">
                <a:solidFill>
                  <a:srgbClr val="AEABAB"/>
                </a:solidFill>
                <a:latin typeface="Verdana"/>
                <a:ea typeface="Verdana"/>
                <a:cs typeface="Verdana"/>
                <a:sym typeface="Verdana"/>
              </a:rPr>
              <a:t>Because engineers need the best research. Most-cited is a main factor in determining the best. Its what your industry relies on.</a:t>
            </a:r>
            <a:endParaRPr>
              <a:solidFill>
                <a:srgbClr val="AEABAB"/>
              </a:solidFill>
              <a:latin typeface="Verdana"/>
              <a:ea typeface="Verdana"/>
              <a:cs typeface="Verdana"/>
              <a:sym typeface="Verdana"/>
            </a:endParaRPr>
          </a:p>
          <a:p>
            <a:pPr indent="0" lvl="0" marL="0" rtl="0" algn="l">
              <a:spcBef>
                <a:spcPts val="0"/>
              </a:spcBef>
              <a:spcAft>
                <a:spcPts val="0"/>
              </a:spcAft>
              <a:buNone/>
            </a:pPr>
            <a:r>
              <a:t/>
            </a:r>
            <a:endParaRPr/>
          </a:p>
        </p:txBody>
      </p:sp>
      <p:sp>
        <p:nvSpPr>
          <p:cNvPr id="924" name="Google Shape;92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IEEE </a:t>
            </a:r>
            <a:r>
              <a:rPr i="1" lang="en-US"/>
              <a:t>Xplore</a:t>
            </a:r>
            <a:r>
              <a:rPr lang="en-US"/>
              <a:t> is a powerful resource for discovery of and access to scientific and technical content published by the IEEE and its publishing partners. </a:t>
            </a:r>
            <a:endParaRPr/>
          </a:p>
          <a:p>
            <a:pPr indent="0" lvl="0" marL="0" marR="0" rtl="0" algn="l">
              <a:lnSpc>
                <a:spcPct val="100000"/>
              </a:lnSpc>
              <a:spcBef>
                <a:spcPts val="0"/>
              </a:spcBef>
              <a:spcAft>
                <a:spcPts val="0"/>
              </a:spcAft>
              <a:buClr>
                <a:schemeClr val="dk1"/>
              </a:buClr>
              <a:buSzPts val="1200"/>
              <a:buFont typeface="Calibri"/>
              <a:buNone/>
            </a:pPr>
            <a:r>
              <a:rPr lang="en-US"/>
              <a:t>This is where IEEE information lives.</a:t>
            </a:r>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rPr b="1" lang="en-US" sz="1200">
                <a:solidFill>
                  <a:schemeClr val="dk1"/>
                </a:solidFill>
                <a:latin typeface="Calibri"/>
                <a:ea typeface="Calibri"/>
                <a:cs typeface="Calibri"/>
                <a:sym typeface="Calibri"/>
              </a:rPr>
              <a:t>Research Options for Every Organization</a:t>
            </a:r>
            <a:endParaRPr b="1"/>
          </a:p>
          <a:p>
            <a:pPr indent="0" lvl="0" marL="0" rtl="0" algn="l">
              <a:spcBef>
                <a:spcPts val="0"/>
              </a:spcBef>
              <a:spcAft>
                <a:spcPts val="0"/>
              </a:spcAft>
              <a:buNone/>
            </a:pPr>
            <a:r>
              <a:rPr lang="en-US"/>
              <a:t>Each company or </a:t>
            </a:r>
            <a:r>
              <a:rPr b="0" lang="en-US" sz="1200">
                <a:solidFill>
                  <a:schemeClr val="dk1"/>
                </a:solidFill>
                <a:latin typeface="Calibri"/>
                <a:ea typeface="Calibri"/>
                <a:cs typeface="Calibri"/>
                <a:sym typeface="Calibri"/>
              </a:rPr>
              <a:t>organization</a:t>
            </a:r>
            <a:r>
              <a:rPr lang="en-US"/>
              <a:t> is unique. That's why we have developed research subscription options to fit any size company and budget. Whether you are developing technology and products for growth or sharpening your competitive edge through innovation, the IEEE </a:t>
            </a:r>
            <a:r>
              <a:rPr i="1" lang="en-US"/>
              <a:t>Xplore</a:t>
            </a:r>
            <a:r>
              <a:rPr lang="en-US"/>
              <a:t> digital library has a subscription option to meet your </a:t>
            </a:r>
            <a:r>
              <a:rPr b="0" lang="en-US" sz="1200">
                <a:solidFill>
                  <a:schemeClr val="dk1"/>
                </a:solidFill>
                <a:latin typeface="Calibri"/>
                <a:ea typeface="Calibri"/>
                <a:cs typeface="Calibri"/>
                <a:sym typeface="Calibri"/>
              </a:rPr>
              <a:t>organization’s</a:t>
            </a:r>
            <a:r>
              <a:rPr lang="en-US"/>
              <a:t> needs.</a:t>
            </a:r>
            <a:endParaRPr/>
          </a:p>
        </p:txBody>
      </p:sp>
      <p:sp>
        <p:nvSpPr>
          <p:cNvPr id="941" name="Google Shape;94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IEEE publications are a driving force behind today’s new patents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IEEE leads as the most-cited publisher in new patents from the top patenting organizations</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References to IEEE papers have increased 846% since 1997</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lang="en-US"/>
              <a:t>Individual benefit – With IEEE </a:t>
            </a:r>
            <a:r>
              <a:rPr b="0" i="1" lang="en-US"/>
              <a:t>Xplore</a:t>
            </a:r>
            <a:r>
              <a:rPr b="0" lang="en-US"/>
              <a:t>, engineers are relying on the most-cited, trusted research. So they can get it right, the first time.</a:t>
            </a:r>
            <a:endParaRPr/>
          </a:p>
          <a:p>
            <a:pPr indent="0" lvl="0" marL="0" marR="0" rtl="0" algn="l">
              <a:lnSpc>
                <a:spcPct val="100000"/>
              </a:lnSpc>
              <a:spcBef>
                <a:spcPts val="0"/>
              </a:spcBef>
              <a:spcAft>
                <a:spcPts val="0"/>
              </a:spcAft>
              <a:buClr>
                <a:schemeClr val="dk1"/>
              </a:buClr>
              <a:buSzPts val="1200"/>
              <a:buFont typeface="Calibri"/>
              <a:buNone/>
            </a:pPr>
            <a:r>
              <a:rPr b="0" lang="en-US"/>
              <a:t>Company benefit – Your company can be sure that the research is reliable.</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955" name="Google Shape;95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chemeClr val="dk2"/>
              </a:buClr>
              <a:buSzPts val="1200"/>
              <a:buFont typeface="Verdana"/>
              <a:buNone/>
            </a:pPr>
            <a:r>
              <a:rPr lang="en-US" sz="1200">
                <a:solidFill>
                  <a:schemeClr val="dk2"/>
                </a:solidFill>
                <a:latin typeface="Verdana"/>
                <a:ea typeface="Verdana"/>
                <a:cs typeface="Verdana"/>
                <a:sym typeface="Verdana"/>
              </a:rPr>
              <a:t>Organizations receive measurable returns on their investment when their researchers use the IEEE </a:t>
            </a:r>
            <a:r>
              <a:rPr i="1" lang="en-US" sz="1200">
                <a:solidFill>
                  <a:schemeClr val="dk2"/>
                </a:solidFill>
                <a:latin typeface="Verdana"/>
                <a:ea typeface="Verdana"/>
                <a:cs typeface="Verdana"/>
                <a:sym typeface="Verdana"/>
              </a:rPr>
              <a:t>Xplore</a:t>
            </a:r>
            <a:r>
              <a:rPr baseline="30000" i="1" lang="en-US" sz="1200">
                <a:solidFill>
                  <a:schemeClr val="dk2"/>
                </a:solidFill>
                <a:latin typeface="Verdana"/>
                <a:ea typeface="Verdana"/>
                <a:cs typeface="Verdana"/>
                <a:sym typeface="Verdana"/>
              </a:rPr>
              <a:t>®</a:t>
            </a:r>
            <a:r>
              <a:rPr lang="en-US" sz="1200">
                <a:solidFill>
                  <a:schemeClr val="dk2"/>
                </a:solidFill>
                <a:latin typeface="Verdana"/>
                <a:ea typeface="Verdana"/>
                <a:cs typeface="Verdana"/>
                <a:sym typeface="Verdana"/>
              </a:rPr>
              <a:t> digital library.</a:t>
            </a:r>
            <a:endParaRPr/>
          </a:p>
          <a:p>
            <a:pPr indent="0" lvl="0" marL="0" marR="0" rtl="0" algn="l">
              <a:lnSpc>
                <a:spcPct val="200000"/>
              </a:lnSpc>
              <a:spcBef>
                <a:spcPts val="0"/>
              </a:spcBef>
              <a:spcAft>
                <a:spcPts val="0"/>
              </a:spcAft>
              <a:buClr>
                <a:schemeClr val="dk1"/>
              </a:buClr>
              <a:buSzPts val="1200"/>
              <a:buFont typeface="Calibri"/>
              <a:buNone/>
            </a:pPr>
            <a:r>
              <a:t/>
            </a:r>
            <a:endParaRPr b="0" sz="1200">
              <a:solidFill>
                <a:schemeClr val="dk2"/>
              </a:solidFill>
              <a:latin typeface="Verdana"/>
              <a:ea typeface="Verdana"/>
              <a:cs typeface="Verdana"/>
              <a:sym typeface="Verdana"/>
            </a:endParaRPr>
          </a:p>
          <a:p>
            <a:pPr indent="0" lvl="0" marL="0" marR="0" rtl="0" algn="l">
              <a:lnSpc>
                <a:spcPct val="200000"/>
              </a:lnSpc>
              <a:spcBef>
                <a:spcPts val="0"/>
              </a:spcBef>
              <a:spcAft>
                <a:spcPts val="0"/>
              </a:spcAft>
              <a:buClr>
                <a:schemeClr val="dk2"/>
              </a:buClr>
              <a:buSzPts val="1200"/>
              <a:buFont typeface="Verdana"/>
              <a:buNone/>
            </a:pPr>
            <a:r>
              <a:rPr b="0" lang="en-US" sz="1200">
                <a:solidFill>
                  <a:schemeClr val="dk2"/>
                </a:solidFill>
                <a:latin typeface="Verdana"/>
                <a:ea typeface="Verdana"/>
                <a:cs typeface="Verdana"/>
                <a:sym typeface="Verdana"/>
              </a:rPr>
              <a:t>IEEE </a:t>
            </a:r>
            <a:r>
              <a:rPr b="0" i="1" lang="en-US" sz="1200">
                <a:solidFill>
                  <a:schemeClr val="dk2"/>
                </a:solidFill>
                <a:latin typeface="Verdana"/>
                <a:ea typeface="Verdana"/>
                <a:cs typeface="Verdana"/>
                <a:sym typeface="Verdana"/>
              </a:rPr>
              <a:t>Xplore:</a:t>
            </a:r>
            <a:endParaRPr b="0" i="1" sz="1200">
              <a:solidFill>
                <a:schemeClr val="dk2"/>
              </a:solidFill>
              <a:latin typeface="Verdana"/>
              <a:ea typeface="Verdana"/>
              <a:cs typeface="Verdana"/>
              <a:sym typeface="Verdana"/>
            </a:endParaRPr>
          </a:p>
          <a:p>
            <a:pPr indent="0" lvl="0" marL="0" rtl="0" algn="l">
              <a:spcBef>
                <a:spcPts val="0"/>
              </a:spcBef>
              <a:spcAft>
                <a:spcPts val="0"/>
              </a:spcAft>
              <a:buClr>
                <a:srgbClr val="FFFFFF"/>
              </a:buClr>
              <a:buSzPts val="1200"/>
              <a:buFont typeface="Calibri"/>
              <a:buNone/>
            </a:pPr>
            <a:r>
              <a:rPr b="0" lang="en-US" sz="1200">
                <a:solidFill>
                  <a:srgbClr val="FFFFFF"/>
                </a:solidFill>
              </a:rPr>
              <a:t>Increases daily productivity</a:t>
            </a:r>
            <a:endParaRPr/>
          </a:p>
          <a:p>
            <a:pPr indent="0" lvl="0" marL="0" rtl="0" algn="l">
              <a:spcBef>
                <a:spcPts val="0"/>
              </a:spcBef>
              <a:spcAft>
                <a:spcPts val="0"/>
              </a:spcAft>
              <a:buClr>
                <a:srgbClr val="FFFFFF"/>
              </a:buClr>
              <a:buSzPts val="1200"/>
              <a:buFont typeface="Calibri"/>
              <a:buNone/>
            </a:pPr>
            <a:r>
              <a:rPr b="0" lang="en-US" sz="1200">
                <a:solidFill>
                  <a:srgbClr val="FFFFFF"/>
                </a:solidFill>
              </a:rPr>
              <a:t>Saves time for other job functions</a:t>
            </a:r>
            <a:endParaRPr/>
          </a:p>
          <a:p>
            <a:pPr indent="0" lvl="0" marL="0" marR="0" rtl="0" algn="l">
              <a:lnSpc>
                <a:spcPct val="200000"/>
              </a:lnSpc>
              <a:spcBef>
                <a:spcPts val="0"/>
              </a:spcBef>
              <a:spcAft>
                <a:spcPts val="0"/>
              </a:spcAft>
              <a:buClr>
                <a:schemeClr val="dk2"/>
              </a:buClr>
              <a:buSzPts val="1200"/>
              <a:buFont typeface="Verdana"/>
              <a:buNone/>
            </a:pPr>
            <a:r>
              <a:rPr b="0" lang="en-US" sz="1200">
                <a:solidFill>
                  <a:schemeClr val="dk2"/>
                </a:solidFill>
                <a:latin typeface="Verdana"/>
                <a:ea typeface="Verdana"/>
                <a:cs typeface="Verdana"/>
                <a:sym typeface="Verdana"/>
              </a:rPr>
              <a:t>More efficient problem solving</a:t>
            </a:r>
            <a:endParaRPr/>
          </a:p>
          <a:p>
            <a:pPr indent="0" lvl="0" marL="0" marR="0" rtl="0" algn="l">
              <a:lnSpc>
                <a:spcPct val="200000"/>
              </a:lnSpc>
              <a:spcBef>
                <a:spcPts val="0"/>
              </a:spcBef>
              <a:spcAft>
                <a:spcPts val="0"/>
              </a:spcAft>
              <a:buClr>
                <a:schemeClr val="dk2"/>
              </a:buClr>
              <a:buSzPts val="1200"/>
              <a:buFont typeface="Verdana"/>
              <a:buNone/>
            </a:pPr>
            <a:r>
              <a:rPr b="0" lang="en-US" sz="1200">
                <a:solidFill>
                  <a:schemeClr val="dk2"/>
                </a:solidFill>
                <a:latin typeface="Verdana"/>
                <a:ea typeface="Verdana"/>
                <a:cs typeface="Verdana"/>
                <a:sym typeface="Verdana"/>
              </a:rPr>
              <a:t>Increases processes and development</a:t>
            </a:r>
            <a:endParaRPr/>
          </a:p>
          <a:p>
            <a:pPr indent="0" lvl="0" marL="0" marR="0" rtl="0" algn="l">
              <a:lnSpc>
                <a:spcPct val="200000"/>
              </a:lnSpc>
              <a:spcBef>
                <a:spcPts val="0"/>
              </a:spcBef>
              <a:spcAft>
                <a:spcPts val="0"/>
              </a:spcAft>
              <a:buClr>
                <a:schemeClr val="dk2"/>
              </a:buClr>
              <a:buSzPts val="1200"/>
              <a:buFont typeface="Verdana"/>
              <a:buNone/>
            </a:pPr>
            <a:r>
              <a:rPr b="0" lang="en-US" sz="1200">
                <a:solidFill>
                  <a:schemeClr val="dk2"/>
                </a:solidFill>
                <a:latin typeface="Verdana"/>
                <a:ea typeface="Verdana"/>
                <a:cs typeface="Verdana"/>
                <a:sym typeface="Verdana"/>
              </a:rPr>
              <a:t>Encourages innovative thinking</a:t>
            </a:r>
            <a:endParaRPr b="0" sz="1200">
              <a:solidFill>
                <a:schemeClr val="dk2"/>
              </a:solidFill>
              <a:latin typeface="Verdana"/>
              <a:ea typeface="Verdana"/>
              <a:cs typeface="Verdana"/>
              <a:sym typeface="Verdana"/>
            </a:endParaRPr>
          </a:p>
          <a:p>
            <a:pPr indent="0" lvl="0" marL="0" marR="0" rtl="0" algn="l">
              <a:lnSpc>
                <a:spcPct val="200000"/>
              </a:lnSpc>
              <a:spcBef>
                <a:spcPts val="0"/>
              </a:spcBef>
              <a:spcAft>
                <a:spcPts val="0"/>
              </a:spcAft>
              <a:buClr>
                <a:schemeClr val="dk1"/>
              </a:buClr>
              <a:buSzPts val="1200"/>
              <a:buFont typeface="Calibri"/>
              <a:buNone/>
            </a:pPr>
            <a:r>
              <a:t/>
            </a:r>
            <a:endParaRPr sz="1200">
              <a:solidFill>
                <a:schemeClr val="dk2"/>
              </a:solidFill>
              <a:latin typeface="Verdana"/>
              <a:ea typeface="Verdana"/>
              <a:cs typeface="Verdana"/>
              <a:sym typeface="Verdana"/>
            </a:endParaRPr>
          </a:p>
          <a:p>
            <a:pPr indent="0" lvl="0" marL="0" marR="0" rtl="0" algn="l">
              <a:lnSpc>
                <a:spcPct val="200000"/>
              </a:lnSpc>
              <a:spcBef>
                <a:spcPts val="0"/>
              </a:spcBef>
              <a:spcAft>
                <a:spcPts val="0"/>
              </a:spcAft>
              <a:buClr>
                <a:schemeClr val="dk2"/>
              </a:buClr>
              <a:buSzPts val="1200"/>
              <a:buFont typeface="Verdana"/>
              <a:buNone/>
            </a:pPr>
            <a:r>
              <a:rPr lang="en-US" sz="1200">
                <a:solidFill>
                  <a:schemeClr val="dk2"/>
                </a:solidFill>
                <a:latin typeface="Verdana"/>
                <a:ea typeface="Verdana"/>
                <a:cs typeface="Verdana"/>
                <a:sym typeface="Verdana"/>
              </a:rPr>
              <a:t>What does it mean for you?</a:t>
            </a:r>
            <a:endParaRPr sz="1200">
              <a:solidFill>
                <a:schemeClr val="dk2"/>
              </a:solidFill>
              <a:latin typeface="Verdana"/>
              <a:ea typeface="Verdana"/>
              <a:cs typeface="Verdana"/>
              <a:sym typeface="Verdana"/>
            </a:endParaRPr>
          </a:p>
          <a:p>
            <a:pPr indent="0" lvl="0" marL="0" marR="0" rtl="0" algn="l">
              <a:lnSpc>
                <a:spcPct val="200000"/>
              </a:lnSpc>
              <a:spcBef>
                <a:spcPts val="0"/>
              </a:spcBef>
              <a:spcAft>
                <a:spcPts val="0"/>
              </a:spcAft>
              <a:buClr>
                <a:srgbClr val="E37222"/>
              </a:buClr>
              <a:buSzPts val="1200"/>
              <a:buFont typeface="Calibri"/>
              <a:buNone/>
            </a:pPr>
            <a:r>
              <a:rPr lang="en-US" sz="1200">
                <a:solidFill>
                  <a:srgbClr val="E37222"/>
                </a:solidFill>
              </a:rPr>
              <a:t>If an engineer saves time, your organization saves money. IEEE </a:t>
            </a:r>
            <a:r>
              <a:rPr i="1" lang="en-US" sz="1200">
                <a:solidFill>
                  <a:srgbClr val="E37222"/>
                </a:solidFill>
              </a:rPr>
              <a:t>Xplore</a:t>
            </a:r>
            <a:r>
              <a:rPr lang="en-US" sz="1200">
                <a:solidFill>
                  <a:srgbClr val="E37222"/>
                </a:solidFill>
              </a:rPr>
              <a:t> makes it possible.</a:t>
            </a:r>
            <a:endParaRPr/>
          </a:p>
          <a:p>
            <a:pPr indent="0" lvl="0" marL="0" marR="0" rtl="0" algn="l">
              <a:lnSpc>
                <a:spcPct val="200000"/>
              </a:lnSpc>
              <a:spcBef>
                <a:spcPts val="0"/>
              </a:spcBef>
              <a:spcAft>
                <a:spcPts val="0"/>
              </a:spcAft>
              <a:buClr>
                <a:schemeClr val="dk1"/>
              </a:buClr>
              <a:buSzPts val="1200"/>
              <a:buFont typeface="Calibri"/>
              <a:buNone/>
            </a:pPr>
            <a:r>
              <a:t/>
            </a:r>
            <a:endParaRPr sz="1200">
              <a:solidFill>
                <a:schemeClr val="dk2"/>
              </a:solidFill>
              <a:latin typeface="Verdana"/>
              <a:ea typeface="Verdana"/>
              <a:cs typeface="Verdana"/>
              <a:sym typeface="Verdana"/>
            </a:endParaRPr>
          </a:p>
          <a:p>
            <a:pPr indent="0" lvl="0" marL="0" rtl="0" algn="l">
              <a:lnSpc>
                <a:spcPct val="2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971" name="Google Shape;97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rPr>
              <a:t>Top three user benefits of IEEE </a:t>
            </a:r>
            <a:r>
              <a:rPr b="1" i="1" lang="en-US" sz="1200">
                <a:solidFill>
                  <a:srgbClr val="0066A1"/>
                </a:solidFill>
              </a:rPr>
              <a:t>Xplore</a:t>
            </a:r>
            <a:r>
              <a:rPr b="1" i="0" lang="en-US" sz="1200">
                <a:solidFill>
                  <a:srgbClr val="0066A1"/>
                </a:solidFill>
              </a:rPr>
              <a:t> (</a:t>
            </a:r>
            <a:r>
              <a:rPr b="0" lang="en-US" sz="1200">
                <a:solidFill>
                  <a:srgbClr val="0066A1"/>
                </a:solidFill>
              </a:rPr>
              <a:t>User = individual engineer)</a:t>
            </a:r>
            <a:endParaRPr b="1" sz="1200">
              <a:solidFill>
                <a:srgbClr val="0066A1"/>
              </a:solidFill>
            </a:endParaRPr>
          </a:p>
          <a:p>
            <a:pPr indent="0" lvl="0" marL="0" rtl="0" algn="l">
              <a:spcBef>
                <a:spcPts val="0"/>
              </a:spcBef>
              <a:spcAft>
                <a:spcPts val="0"/>
              </a:spcAft>
              <a:buClr>
                <a:schemeClr val="lt1"/>
              </a:buClr>
              <a:buSzPts val="1800"/>
              <a:buFont typeface="Calibri"/>
              <a:buNone/>
            </a:pPr>
            <a:r>
              <a:rPr b="0" lang="en-US" sz="1800">
                <a:solidFill>
                  <a:schemeClr val="lt1"/>
                </a:solidFill>
              </a:rPr>
              <a:t>74</a:t>
            </a:r>
            <a:r>
              <a:rPr b="0" baseline="30000" lang="en-US" sz="1800">
                <a:solidFill>
                  <a:schemeClr val="lt1"/>
                </a:solidFill>
              </a:rPr>
              <a:t>%</a:t>
            </a:r>
            <a:r>
              <a:rPr b="0" lang="en-US" sz="1800">
                <a:solidFill>
                  <a:schemeClr val="lt1"/>
                </a:solidFill>
              </a:rPr>
              <a:t> </a:t>
            </a:r>
            <a:r>
              <a:rPr b="0" lang="en-US" sz="1200">
                <a:solidFill>
                  <a:schemeClr val="lt1"/>
                </a:solidFill>
              </a:rPr>
              <a:t>Stay Up-To-Date </a:t>
            </a:r>
            <a:endParaRPr/>
          </a:p>
          <a:p>
            <a:pPr indent="0" lvl="0" marL="0" rtl="0" algn="l">
              <a:spcBef>
                <a:spcPts val="0"/>
              </a:spcBef>
              <a:spcAft>
                <a:spcPts val="0"/>
              </a:spcAft>
              <a:buNone/>
            </a:pPr>
            <a:r>
              <a:rPr b="0" lang="en-US"/>
              <a:t>55% Avoid reinventing the wheel</a:t>
            </a:r>
            <a:endParaRPr/>
          </a:p>
          <a:p>
            <a:pPr indent="0" lvl="0" marL="0" marR="0" rtl="0" algn="l">
              <a:lnSpc>
                <a:spcPct val="100000"/>
              </a:lnSpc>
              <a:spcBef>
                <a:spcPts val="0"/>
              </a:spcBef>
              <a:spcAft>
                <a:spcPts val="0"/>
              </a:spcAft>
              <a:buClr>
                <a:schemeClr val="dk1"/>
              </a:buClr>
              <a:buSzPts val="1200"/>
              <a:buFont typeface="Calibri"/>
              <a:buNone/>
            </a:pPr>
            <a:r>
              <a:rPr b="0" lang="en-US"/>
              <a:t>55% Increased Productivity</a:t>
            </a:r>
            <a:endParaRPr/>
          </a:p>
          <a:p>
            <a:pPr indent="0" lvl="0" marL="0" rtl="0" algn="l">
              <a:spcBef>
                <a:spcPts val="0"/>
              </a:spcBef>
              <a:spcAft>
                <a:spcPts val="0"/>
              </a:spcAft>
              <a:buNone/>
            </a:pPr>
            <a:r>
              <a:t/>
            </a:r>
            <a:endParaRPr b="0"/>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rPr>
              <a:t>Top three management benefits of IEEE </a:t>
            </a:r>
            <a:r>
              <a:rPr b="1" i="1" lang="en-US" sz="1200">
                <a:solidFill>
                  <a:srgbClr val="0066A1"/>
                </a:solidFill>
              </a:rPr>
              <a:t>Xplore</a:t>
            </a:r>
            <a:r>
              <a:rPr b="1" i="0" lang="en-US" sz="1200">
                <a:solidFill>
                  <a:srgbClr val="0066A1"/>
                </a:solidFill>
              </a:rPr>
              <a:t> (</a:t>
            </a:r>
            <a:r>
              <a:rPr b="0" lang="en-US" sz="1200">
                <a:solidFill>
                  <a:srgbClr val="0066A1"/>
                </a:solidFill>
              </a:rPr>
              <a:t>Management = company)</a:t>
            </a:r>
            <a:endParaRPr b="1" sz="1200">
              <a:solidFill>
                <a:srgbClr val="0066A1"/>
              </a:solidFill>
            </a:endParaRPr>
          </a:p>
          <a:p>
            <a:pPr indent="0" lvl="0" marL="0" rtl="0" algn="l">
              <a:spcBef>
                <a:spcPts val="0"/>
              </a:spcBef>
              <a:spcAft>
                <a:spcPts val="0"/>
              </a:spcAft>
              <a:buClr>
                <a:schemeClr val="lt1"/>
              </a:buClr>
              <a:buSzPts val="1800"/>
              <a:buFont typeface="Calibri"/>
              <a:buNone/>
            </a:pPr>
            <a:r>
              <a:rPr b="0" lang="en-US" sz="1800">
                <a:solidFill>
                  <a:schemeClr val="lt1"/>
                </a:solidFill>
              </a:rPr>
              <a:t>60</a:t>
            </a:r>
            <a:r>
              <a:rPr b="0" baseline="30000" lang="en-US" sz="1800">
                <a:solidFill>
                  <a:schemeClr val="lt1"/>
                </a:solidFill>
              </a:rPr>
              <a:t>%</a:t>
            </a:r>
            <a:r>
              <a:rPr b="0" lang="en-US" sz="1800">
                <a:solidFill>
                  <a:schemeClr val="lt1"/>
                </a:solidFill>
              </a:rPr>
              <a:t> </a:t>
            </a:r>
            <a:r>
              <a:rPr b="0" lang="en-US" sz="1200">
                <a:solidFill>
                  <a:schemeClr val="lt1"/>
                </a:solidFill>
              </a:rPr>
              <a:t>Save Time and Money</a:t>
            </a:r>
            <a:endParaRPr/>
          </a:p>
          <a:p>
            <a:pPr indent="0" lvl="0" marL="0" marR="0" rtl="0" algn="l">
              <a:lnSpc>
                <a:spcPct val="100000"/>
              </a:lnSpc>
              <a:spcBef>
                <a:spcPts val="0"/>
              </a:spcBef>
              <a:spcAft>
                <a:spcPts val="0"/>
              </a:spcAft>
              <a:buClr>
                <a:schemeClr val="lt1"/>
              </a:buClr>
              <a:buSzPts val="1200"/>
              <a:buFont typeface="Calibri"/>
              <a:buNone/>
            </a:pPr>
            <a:r>
              <a:rPr b="0" lang="en-US" sz="1200">
                <a:solidFill>
                  <a:schemeClr val="lt1"/>
                </a:solidFill>
              </a:rPr>
              <a:t>60</a:t>
            </a:r>
            <a:r>
              <a:rPr b="0" baseline="30000" lang="en-US" sz="1200">
                <a:solidFill>
                  <a:schemeClr val="lt1"/>
                </a:solidFill>
              </a:rPr>
              <a:t>%</a:t>
            </a:r>
            <a:r>
              <a:rPr b="0" lang="en-US" sz="1200">
                <a:solidFill>
                  <a:schemeClr val="lt1"/>
                </a:solidFill>
              </a:rPr>
              <a:t> Encourage Innovative Thinking</a:t>
            </a:r>
            <a:endParaRPr/>
          </a:p>
          <a:p>
            <a:pPr indent="0" lvl="0" marL="0" marR="0" rtl="0" algn="l">
              <a:lnSpc>
                <a:spcPct val="100000"/>
              </a:lnSpc>
              <a:spcBef>
                <a:spcPts val="0"/>
              </a:spcBef>
              <a:spcAft>
                <a:spcPts val="0"/>
              </a:spcAft>
              <a:buClr>
                <a:srgbClr val="FFFFFF"/>
              </a:buClr>
              <a:buSzPts val="1800"/>
              <a:buFont typeface="Calibri"/>
              <a:buNone/>
            </a:pPr>
            <a:r>
              <a:rPr b="0" lang="en-US" sz="1800">
                <a:solidFill>
                  <a:srgbClr val="FFFFFF"/>
                </a:solidFill>
              </a:rPr>
              <a:t>80</a:t>
            </a:r>
            <a:r>
              <a:rPr b="0" baseline="30000" lang="en-US" sz="1800">
                <a:solidFill>
                  <a:srgbClr val="FFFFFF"/>
                </a:solidFill>
              </a:rPr>
              <a:t>%</a:t>
            </a:r>
            <a:r>
              <a:rPr b="0" baseline="30000" lang="en-US" sz="2400">
                <a:solidFill>
                  <a:srgbClr val="FFFFFF"/>
                </a:solidFill>
              </a:rPr>
              <a:t> </a:t>
            </a:r>
            <a:r>
              <a:rPr b="0" lang="en-US" sz="1200">
                <a:solidFill>
                  <a:schemeClr val="lt1"/>
                </a:solidFill>
              </a:rPr>
              <a:t>Increased Productivity</a:t>
            </a:r>
            <a:endParaRPr b="0" i="1" sz="1200">
              <a:solidFill>
                <a:schemeClr val="lt1"/>
              </a:solidFill>
            </a:endParaRPr>
          </a:p>
          <a:p>
            <a:pPr indent="0" lvl="0" marL="0" marR="0" rtl="0" algn="l">
              <a:lnSpc>
                <a:spcPct val="100000"/>
              </a:lnSpc>
              <a:spcBef>
                <a:spcPts val="0"/>
              </a:spcBef>
              <a:spcAft>
                <a:spcPts val="0"/>
              </a:spcAft>
              <a:buClr>
                <a:schemeClr val="dk1"/>
              </a:buClr>
              <a:buSzPts val="1200"/>
              <a:buFont typeface="Calibri"/>
              <a:buNone/>
            </a:pPr>
            <a:r>
              <a:t/>
            </a:r>
            <a:endParaRPr b="0" sz="1200">
              <a:solidFill>
                <a:srgbClr val="0066A1"/>
              </a:solidFill>
            </a:endParaRPr>
          </a:p>
          <a:p>
            <a:pPr indent="0" lvl="0" marL="0" rtl="0" algn="l">
              <a:lnSpc>
                <a:spcPct val="200000"/>
              </a:lnSpc>
              <a:spcBef>
                <a:spcPts val="0"/>
              </a:spcBef>
              <a:spcAft>
                <a:spcPts val="0"/>
              </a:spcAft>
              <a:buNone/>
            </a:pPr>
            <a:r>
              <a:rPr b="1" lang="en-US">
                <a:solidFill>
                  <a:srgbClr val="0066A1"/>
                </a:solidFill>
                <a:latin typeface="Verdana"/>
                <a:ea typeface="Verdana"/>
                <a:cs typeface="Verdana"/>
                <a:sym typeface="Verdana"/>
              </a:rPr>
              <a:t>Lost time affects your bottom line</a:t>
            </a:r>
            <a:endParaRPr/>
          </a:p>
          <a:p>
            <a:pPr indent="0" lvl="0" marL="0" rtl="0" algn="l">
              <a:spcBef>
                <a:spcPts val="0"/>
              </a:spcBef>
              <a:spcAft>
                <a:spcPts val="0"/>
              </a:spcAft>
              <a:buNone/>
            </a:pPr>
            <a:r>
              <a:rPr lang="en-US">
                <a:latin typeface="Verdana"/>
                <a:ea typeface="Verdana"/>
                <a:cs typeface="Verdana"/>
                <a:sym typeface="Verdana"/>
              </a:rPr>
              <a:t>Your bottom line is affected each day an engineer tries to work through a problem without the right resources. </a:t>
            </a:r>
            <a:endParaRPr/>
          </a:p>
          <a:p>
            <a:pPr indent="-114300" lvl="1" marL="457200" rtl="0" algn="l">
              <a:spcBef>
                <a:spcPts val="0"/>
              </a:spcBef>
              <a:spcAft>
                <a:spcPts val="0"/>
              </a:spcAft>
              <a:buClr>
                <a:srgbClr val="AEABAB"/>
              </a:buClr>
              <a:buSzPts val="1800"/>
              <a:buFont typeface="Arial"/>
              <a:buChar char="•"/>
            </a:pPr>
            <a:r>
              <a:rPr lang="en-US" sz="1800">
                <a:solidFill>
                  <a:srgbClr val="AEABAB"/>
                </a:solidFill>
                <a:latin typeface="Verdana"/>
                <a:ea typeface="Verdana"/>
                <a:cs typeface="Verdana"/>
                <a:sym typeface="Verdana"/>
              </a:rPr>
              <a:t> Less time spent during the research phase of a project significantly </a:t>
            </a:r>
            <a:r>
              <a:rPr b="1" lang="en-US" sz="1800">
                <a:solidFill>
                  <a:srgbClr val="AEABAB"/>
                </a:solidFill>
                <a:latin typeface="Verdana"/>
                <a:ea typeface="Verdana"/>
                <a:cs typeface="Verdana"/>
                <a:sym typeface="Verdana"/>
              </a:rPr>
              <a:t>improves ROI</a:t>
            </a:r>
            <a:r>
              <a:rPr lang="en-US" sz="1800">
                <a:solidFill>
                  <a:srgbClr val="AEABAB"/>
                </a:solidFill>
                <a:latin typeface="Verdana"/>
                <a:ea typeface="Verdana"/>
                <a:cs typeface="Verdana"/>
                <a:sym typeface="Verdana"/>
              </a:rPr>
              <a:t>.</a:t>
            </a:r>
            <a:endParaRPr/>
          </a:p>
          <a:p>
            <a:pPr indent="-114300" lvl="1" marL="457200" rtl="0" algn="l">
              <a:spcBef>
                <a:spcPts val="0"/>
              </a:spcBef>
              <a:spcAft>
                <a:spcPts val="0"/>
              </a:spcAft>
              <a:buClr>
                <a:srgbClr val="AEABAB"/>
              </a:buClr>
              <a:buSzPts val="1800"/>
              <a:buFont typeface="Arial"/>
              <a:buChar char="•"/>
            </a:pPr>
            <a:r>
              <a:rPr b="1" lang="en-US" sz="1800">
                <a:solidFill>
                  <a:srgbClr val="AEABAB"/>
                </a:solidFill>
                <a:latin typeface="Verdana"/>
                <a:ea typeface="Verdana"/>
                <a:cs typeface="Verdana"/>
                <a:sym typeface="Verdana"/>
              </a:rPr>
              <a:t> Two-thirds</a:t>
            </a:r>
            <a:r>
              <a:rPr lang="en-US" sz="1800">
                <a:solidFill>
                  <a:srgbClr val="AEABAB"/>
                </a:solidFill>
                <a:latin typeface="Verdana"/>
                <a:ea typeface="Verdana"/>
                <a:cs typeface="Verdana"/>
                <a:sym typeface="Verdana"/>
              </a:rPr>
              <a:t> of survey respondents say that IEEE </a:t>
            </a:r>
            <a:r>
              <a:rPr i="1" lang="en-US" sz="1800">
                <a:solidFill>
                  <a:srgbClr val="AEABAB"/>
                </a:solidFill>
                <a:latin typeface="Verdana"/>
                <a:ea typeface="Verdana"/>
                <a:cs typeface="Verdana"/>
                <a:sym typeface="Verdana"/>
              </a:rPr>
              <a:t>Xplore</a:t>
            </a:r>
            <a:r>
              <a:rPr lang="en-US" sz="1800">
                <a:solidFill>
                  <a:srgbClr val="AEABAB"/>
                </a:solidFill>
                <a:latin typeface="Verdana"/>
                <a:ea typeface="Verdana"/>
                <a:cs typeface="Verdana"/>
                <a:sym typeface="Verdana"/>
              </a:rPr>
              <a:t> greatly reduces research time</a:t>
            </a:r>
            <a:endParaRPr/>
          </a:p>
          <a:p>
            <a:pPr indent="-114300" lvl="1" marL="457200" rtl="0" algn="l">
              <a:spcBef>
                <a:spcPts val="0"/>
              </a:spcBef>
              <a:spcAft>
                <a:spcPts val="0"/>
              </a:spcAft>
              <a:buClr>
                <a:srgbClr val="AEABAB"/>
              </a:buClr>
              <a:buSzPts val="1800"/>
              <a:buFont typeface="Arial"/>
              <a:buChar char="•"/>
            </a:pPr>
            <a:r>
              <a:rPr lang="en-US" sz="1800">
                <a:solidFill>
                  <a:srgbClr val="AEABAB"/>
                </a:solidFill>
                <a:latin typeface="Verdana"/>
                <a:ea typeface="Verdana"/>
                <a:cs typeface="Verdana"/>
                <a:sym typeface="Verdana"/>
              </a:rPr>
              <a:t> Many respondents indicate that it cuts their research or project time </a:t>
            </a:r>
            <a:r>
              <a:rPr b="1" lang="en-US" sz="1800">
                <a:solidFill>
                  <a:srgbClr val="AEABAB"/>
                </a:solidFill>
                <a:latin typeface="Verdana"/>
                <a:ea typeface="Verdana"/>
                <a:cs typeface="Verdana"/>
                <a:sym typeface="Verdana"/>
              </a:rPr>
              <a:t>in half</a:t>
            </a:r>
            <a:r>
              <a:rPr lang="en-US" sz="1800">
                <a:solidFill>
                  <a:srgbClr val="AEABAB"/>
                </a:solidFill>
                <a:latin typeface="Verdana"/>
                <a:ea typeface="Verdana"/>
                <a:cs typeface="Verdana"/>
                <a:sym typeface="Verdana"/>
              </a:rPr>
              <a:t>.</a:t>
            </a:r>
            <a:endParaRPr/>
          </a:p>
          <a:p>
            <a:pPr indent="-114300" lvl="1" marL="457200" rtl="0" algn="l">
              <a:spcBef>
                <a:spcPts val="0"/>
              </a:spcBef>
              <a:spcAft>
                <a:spcPts val="0"/>
              </a:spcAft>
              <a:buClr>
                <a:srgbClr val="AEABAB"/>
              </a:buClr>
              <a:buSzPts val="1800"/>
              <a:buFont typeface="Arial"/>
              <a:buChar char="•"/>
            </a:pPr>
            <a:r>
              <a:rPr b="1" lang="en-US" sz="1800">
                <a:solidFill>
                  <a:srgbClr val="AEABAB"/>
                </a:solidFill>
                <a:latin typeface="Verdana"/>
                <a:ea typeface="Verdana"/>
                <a:cs typeface="Verdana"/>
                <a:sym typeface="Verdana"/>
              </a:rPr>
              <a:t> </a:t>
            </a:r>
            <a:r>
              <a:rPr b="1" lang="en-US">
                <a:solidFill>
                  <a:srgbClr val="0066A1"/>
                </a:solidFill>
                <a:latin typeface="Verdana"/>
                <a:ea typeface="Verdana"/>
                <a:cs typeface="Verdana"/>
                <a:sym typeface="Verdana"/>
              </a:rPr>
              <a:t>Time plays a key role in productivity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a:p>
          <a:p>
            <a:pPr indent="0" lvl="0" marL="0" rtl="0" algn="l">
              <a:spcBef>
                <a:spcPts val="0"/>
              </a:spcBef>
              <a:spcAft>
                <a:spcPts val="0"/>
              </a:spcAft>
              <a:buNone/>
            </a:pPr>
            <a:r>
              <a:t/>
            </a:r>
            <a:endParaRPr/>
          </a:p>
        </p:txBody>
      </p:sp>
      <p:sp>
        <p:nvSpPr>
          <p:cNvPr id="1000" name="Google Shape;100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8" name="Google Shape;102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0" name="Google Shape;104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0" name="Google Shape;1050;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5" name="Google Shape;109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66A1"/>
              </a:buClr>
              <a:buSzPts val="1200"/>
              <a:buFont typeface="Calibri"/>
              <a:buNone/>
            </a:pPr>
            <a:r>
              <a:rPr b="0" lang="en-US" sz="1200">
                <a:solidFill>
                  <a:srgbClr val="0066A1"/>
                </a:solidFill>
                <a:latin typeface="Calibri"/>
                <a:ea typeface="Calibri"/>
                <a:cs typeface="Calibri"/>
                <a:sym typeface="Calibri"/>
              </a:rPr>
              <a:t>We work with the entire tech community to make sure IEEE standards are the right standards—for everyone.</a:t>
            </a:r>
            <a:endParaRPr/>
          </a:p>
          <a:p>
            <a:pPr indent="0" lvl="0" marL="0" marR="0" rtl="0" algn="l">
              <a:lnSpc>
                <a:spcPct val="100000"/>
              </a:lnSpc>
              <a:spcBef>
                <a:spcPts val="0"/>
              </a:spcBef>
              <a:spcAft>
                <a:spcPts val="0"/>
              </a:spcAft>
              <a:buClr>
                <a:schemeClr val="dk1"/>
              </a:buClr>
              <a:buSzPts val="1200"/>
              <a:buFont typeface="Calibri"/>
              <a:buNone/>
            </a:pPr>
            <a:r>
              <a:t/>
            </a:r>
            <a:endParaRPr b="0"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lang="en-US"/>
              <a:t>Individual benefit – If engineers are working with the latest IEEE standard, they can ensure compliance from the start</a:t>
            </a:r>
            <a:endParaRPr/>
          </a:p>
          <a:p>
            <a:pPr indent="0" lvl="0" marL="0" marR="0" rtl="0" algn="l">
              <a:lnSpc>
                <a:spcPct val="100000"/>
              </a:lnSpc>
              <a:spcBef>
                <a:spcPts val="0"/>
              </a:spcBef>
              <a:spcAft>
                <a:spcPts val="0"/>
              </a:spcAft>
              <a:buClr>
                <a:schemeClr val="dk1"/>
              </a:buClr>
              <a:buSzPts val="1200"/>
              <a:buFont typeface="Calibri"/>
              <a:buNone/>
            </a:pPr>
            <a:r>
              <a:rPr b="0" lang="en-US"/>
              <a:t>Company benefit –  saves time and money</a:t>
            </a:r>
            <a:endParaRPr b="0"/>
          </a:p>
          <a:p>
            <a:pPr indent="0" lvl="0" marL="0" marR="0" rtl="0" algn="l">
              <a:lnSpc>
                <a:spcPct val="100000"/>
              </a:lnSpc>
              <a:spcBef>
                <a:spcPts val="0"/>
              </a:spcBef>
              <a:spcAft>
                <a:spcPts val="0"/>
              </a:spcAft>
              <a:buClr>
                <a:schemeClr val="dk1"/>
              </a:buClr>
              <a:buSzPts val="1200"/>
              <a:buFont typeface="Calibri"/>
              <a:buNone/>
            </a:pPr>
            <a:r>
              <a:t/>
            </a:r>
            <a:endParaRPr b="0"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The Life of a IEEE Standard</a:t>
            </a:r>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Initiating the Project – </a:t>
            </a:r>
            <a:endParaRPr b="1" sz="1200">
              <a:solidFill>
                <a:srgbClr val="0066A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t>Standards projects are started when there is a need for an idea or concept to be standardized. The idea or concept can be broad or very specific. However, no standard is developed by one person alone; ultimately group collaboration and consensus is required.</a:t>
            </a:r>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Mobilizing the Working Group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t>Working Groups work to create and write the standard. Working Groups are open to anyone to participate. For individual standards projects, IEEE or IEEE-SA membership is not required to participate. For corporate standards projects, IEEE-SA corporate membership is required. Overall, Working Groups strive for broad representation of all interested parties and encourage global participation. </a:t>
            </a:r>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Drafting the Standard</a:t>
            </a:r>
            <a:endParaRPr/>
          </a:p>
          <a:p>
            <a:pPr indent="0" lvl="0" marL="0" rtl="0" algn="l">
              <a:spcBef>
                <a:spcPts val="0"/>
              </a:spcBef>
              <a:spcAft>
                <a:spcPts val="0"/>
              </a:spcAft>
              <a:buClr>
                <a:schemeClr val="dk1"/>
              </a:buClr>
              <a:buSzPts val="1200"/>
              <a:buFont typeface="Calibri"/>
              <a:buNone/>
            </a:pPr>
            <a:r>
              <a:rPr lang="en-US"/>
              <a:t>The first milestone for many Working Groups is finishing their first complete draft. The scope and purpose should be kept in mind at all times, since this will be what the </a:t>
            </a:r>
            <a:r>
              <a:rPr lang="en-US" u="sng">
                <a:solidFill>
                  <a:schemeClr val="hlink"/>
                </a:solidFill>
                <a:hlinkClick r:id="rId2"/>
              </a:rPr>
              <a:t>IEEE-SA Standards Board</a:t>
            </a:r>
            <a:r>
              <a:rPr lang="en-US"/>
              <a:t> will be evaluating the document against. The technical editor will then compile the work of the Working Group into one document.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Balloting the Standard</a:t>
            </a:r>
            <a:endParaRPr/>
          </a:p>
          <a:p>
            <a:pPr indent="0" lvl="0" marL="0" marR="0" rtl="0" algn="l">
              <a:lnSpc>
                <a:spcPct val="100000"/>
              </a:lnSpc>
              <a:spcBef>
                <a:spcPts val="0"/>
              </a:spcBef>
              <a:spcAft>
                <a:spcPts val="0"/>
              </a:spcAft>
              <a:buClr>
                <a:schemeClr val="dk1"/>
              </a:buClr>
              <a:buSzPts val="1200"/>
              <a:buFont typeface="Calibri"/>
              <a:buNone/>
            </a:pPr>
            <a:r>
              <a:rPr lang="en-US"/>
              <a:t>Balloting begins when the Sponsor decides the draft of the full standard is stable. The Sponsor forms a balloting group containing persons interested in the standard. While anyone can contribute comments, the only votes that count toward approval are those of the eligible members of the balloting group.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Gaining Final Approval</a:t>
            </a:r>
            <a:endParaRPr/>
          </a:p>
          <a:p>
            <a:pPr indent="0" lvl="0" marL="0" rtl="0" algn="l">
              <a:spcBef>
                <a:spcPts val="0"/>
              </a:spcBef>
              <a:spcAft>
                <a:spcPts val="0"/>
              </a:spcAft>
              <a:buClr>
                <a:schemeClr val="dk1"/>
              </a:buClr>
              <a:buSzPts val="1200"/>
              <a:buFont typeface="Calibri"/>
              <a:buNone/>
            </a:pPr>
            <a:r>
              <a:rPr lang="en-US"/>
              <a:t>The </a:t>
            </a:r>
            <a:r>
              <a:rPr lang="en-US" u="sng">
                <a:solidFill>
                  <a:schemeClr val="hlink"/>
                </a:solidFill>
                <a:hlinkClick r:id="rId3"/>
              </a:rPr>
              <a:t>IEEE-SA Standards Board</a:t>
            </a:r>
            <a:r>
              <a:rPr lang="en-US"/>
              <a:t> approves or disapproves standards based on the recommendation of its </a:t>
            </a:r>
            <a:r>
              <a:rPr lang="en-US" u="sng">
                <a:solidFill>
                  <a:schemeClr val="hlink"/>
                </a:solidFill>
                <a:hlinkClick r:id="rId4"/>
              </a:rPr>
              <a:t>Standards Review Committee (RevCom)</a:t>
            </a:r>
            <a:r>
              <a:rPr lang="en-US"/>
              <a:t>. This committee makes sure working groups follow all procedures and guiding principles in drafting and balloting a standard. After approval, the standard is edited by an IEEE-SA editor, given a final review by the members of the working group, and published. </a:t>
            </a:r>
            <a:endParaRPr/>
          </a:p>
          <a:p>
            <a:pPr indent="0" lvl="0" marL="0" rtl="0" algn="l">
              <a:spcBef>
                <a:spcPts val="0"/>
              </a:spcBef>
              <a:spcAft>
                <a:spcPts val="0"/>
              </a:spcAft>
              <a:buClr>
                <a:schemeClr val="dk1"/>
              </a:buClr>
              <a:buSzPts val="1200"/>
              <a:buFont typeface="Calibri"/>
              <a:buNone/>
            </a:pPr>
            <a:r>
              <a:rPr lang="en-US"/>
              <a:t>A standard is valid for ten years from its approval date.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rgbClr val="0066A1"/>
              </a:buClr>
              <a:buSzPts val="1200"/>
              <a:buFont typeface="Calibri"/>
              <a:buNone/>
            </a:pPr>
            <a:r>
              <a:rPr b="1" lang="en-US" sz="1200">
                <a:solidFill>
                  <a:srgbClr val="0066A1"/>
                </a:solidFill>
                <a:latin typeface="Calibri"/>
                <a:ea typeface="Calibri"/>
                <a:cs typeface="Calibri"/>
                <a:sym typeface="Calibri"/>
              </a:rPr>
              <a:t>Maintaining the Standard</a:t>
            </a:r>
            <a:endParaRPr/>
          </a:p>
          <a:p>
            <a:pPr indent="0" lvl="0" marL="0" rtl="0" algn="l">
              <a:spcBef>
                <a:spcPts val="0"/>
              </a:spcBef>
              <a:spcAft>
                <a:spcPts val="0"/>
              </a:spcAft>
              <a:buClr>
                <a:schemeClr val="dk1"/>
              </a:buClr>
              <a:buSzPts val="1200"/>
              <a:buFont typeface="Calibri"/>
              <a:buNone/>
            </a:pPr>
            <a:r>
              <a:rPr lang="en-US"/>
              <a:t>Sometimes a standard may need a technical or editorial correction to be made.</a:t>
            </a:r>
            <a:endParaRPr/>
          </a:p>
          <a:p>
            <a:pPr indent="0" lvl="0" marL="0" rtl="0" algn="l">
              <a:spcBef>
                <a:spcPts val="0"/>
              </a:spcBef>
              <a:spcAft>
                <a:spcPts val="0"/>
              </a:spcAft>
              <a:buClr>
                <a:schemeClr val="dk1"/>
              </a:buClr>
              <a:buSzPts val="1200"/>
              <a:buFont typeface="Calibri"/>
              <a:buNone/>
            </a:pPr>
            <a:r>
              <a:rPr lang="en-US"/>
              <a:t> As part of the standards development process, IEEE can easily accommodate this by issuing a corrigenda or errata Sheet.</a:t>
            </a:r>
            <a:endParaRPr/>
          </a:p>
          <a:p>
            <a:pPr indent="0" lvl="0" marL="0" rtl="0" algn="l">
              <a:spcBef>
                <a:spcPts val="0"/>
              </a:spcBef>
              <a:spcAft>
                <a:spcPts val="0"/>
              </a:spcAft>
              <a:buClr>
                <a:schemeClr val="dk1"/>
              </a:buClr>
              <a:buSzPts val="1200"/>
              <a:buFont typeface="Calibri"/>
              <a:buNone/>
            </a:pPr>
            <a:r>
              <a:rPr lang="en-US"/>
              <a:t>Corrigenda correct a technical error, as well as a semantic error and require a PAR and to go through a consensus ballot. </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66A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
        <p:nvSpPr>
          <p:cNvPr id="1096" name="Google Shape;109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some examples of how IEEE Standards make the world safer and more connected.</a:t>
            </a:r>
            <a:endParaRPr/>
          </a:p>
          <a:p>
            <a:pPr indent="0" lvl="0" marL="0" rtl="0" algn="l">
              <a:spcBef>
                <a:spcPts val="0"/>
              </a:spcBef>
              <a:spcAft>
                <a:spcPts val="0"/>
              </a:spcAft>
              <a:buClr>
                <a:schemeClr val="dk1"/>
              </a:buClr>
              <a:buSzPts val="1200"/>
              <a:buFont typeface="Calibri"/>
              <a:buNone/>
            </a:pPr>
            <a:r>
              <a:t/>
            </a:r>
            <a:endParaRPr/>
          </a:p>
        </p:txBody>
      </p:sp>
      <p:sp>
        <p:nvSpPr>
          <p:cNvPr id="1125" name="Google Shape;1125;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some examples of how IEEE Standards make the world safer and more connected.</a:t>
            </a:r>
            <a:endParaRPr/>
          </a:p>
          <a:p>
            <a:pPr indent="0" lvl="0" marL="0" rtl="0" algn="l">
              <a:spcBef>
                <a:spcPts val="0"/>
              </a:spcBef>
              <a:spcAft>
                <a:spcPts val="0"/>
              </a:spcAft>
              <a:buClr>
                <a:schemeClr val="dk1"/>
              </a:buClr>
              <a:buSzPts val="1200"/>
              <a:buFont typeface="Calibri"/>
              <a:buNone/>
            </a:pPr>
            <a:r>
              <a:t/>
            </a:r>
            <a:endParaRPr/>
          </a:p>
        </p:txBody>
      </p:sp>
      <p:sp>
        <p:nvSpPr>
          <p:cNvPr id="1148" name="Google Shape;114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some examples of how IEEE Standards make the world safer and more connected.</a:t>
            </a:r>
            <a:endParaRPr/>
          </a:p>
          <a:p>
            <a:pPr indent="0" lvl="0" marL="0" rtl="0" algn="l">
              <a:spcBef>
                <a:spcPts val="0"/>
              </a:spcBef>
              <a:spcAft>
                <a:spcPts val="0"/>
              </a:spcAft>
              <a:buClr>
                <a:schemeClr val="dk1"/>
              </a:buClr>
              <a:buSzPts val="1200"/>
              <a:buFont typeface="Calibri"/>
              <a:buNone/>
            </a:pPr>
            <a:r>
              <a:t/>
            </a:r>
            <a:endParaRPr/>
          </a:p>
        </p:txBody>
      </p:sp>
      <p:sp>
        <p:nvSpPr>
          <p:cNvPr id="1176" name="Google Shape;117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9" name="Google Shape;119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These are some examples of how IEEE Standards make the world safer and more connected.</a:t>
            </a:r>
            <a:endParaRPr/>
          </a:p>
          <a:p>
            <a:pPr indent="0" lvl="0" marL="0" rtl="0" algn="l">
              <a:spcBef>
                <a:spcPts val="0"/>
              </a:spcBef>
              <a:spcAft>
                <a:spcPts val="0"/>
              </a:spcAft>
              <a:buClr>
                <a:schemeClr val="dk1"/>
              </a:buClr>
              <a:buSzPts val="1200"/>
              <a:buFont typeface="Calibri"/>
              <a:buNone/>
            </a:pPr>
            <a:r>
              <a:t/>
            </a:r>
            <a:endParaRPr/>
          </a:p>
        </p:txBody>
      </p:sp>
      <p:sp>
        <p:nvSpPr>
          <p:cNvPr id="1200" name="Google Shape;120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29" name="Google Shape;122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sz="1100">
                <a:latin typeface="Calibri"/>
                <a:ea typeface="Calibri"/>
                <a:cs typeface="Calibri"/>
                <a:sym typeface="Calibri"/>
              </a:rPr>
              <a:t>Practices can be thought of as Centers of Excellence. They each have:</a:t>
            </a:r>
            <a:endParaRPr sz="1100">
              <a:latin typeface="Calibri"/>
              <a:ea typeface="Calibri"/>
              <a:cs typeface="Calibri"/>
              <a:sym typeface="Calibri"/>
            </a:endParaRPr>
          </a:p>
          <a:p>
            <a:pPr indent="-298450" lvl="0" marL="457200" rtl="0" algn="l">
              <a:lnSpc>
                <a:spcPct val="90000"/>
              </a:lnSpc>
              <a:spcBef>
                <a:spcPts val="750"/>
              </a:spcBef>
              <a:spcAft>
                <a:spcPts val="0"/>
              </a:spcAft>
              <a:buClr>
                <a:schemeClr val="dk1"/>
              </a:buClr>
              <a:buSzPts val="1100"/>
              <a:buFont typeface="Calibri"/>
              <a:buChar char="-"/>
            </a:pPr>
            <a:r>
              <a:rPr lang="en-US" sz="1100">
                <a:latin typeface="Calibri"/>
                <a:ea typeface="Calibri"/>
                <a:cs typeface="Calibri"/>
                <a:sym typeface="Calibri"/>
              </a:rPr>
              <a:t>Focus Areas (Workstreams)</a:t>
            </a:r>
            <a:endParaRPr sz="1100">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Char char="-"/>
            </a:pPr>
            <a:r>
              <a:rPr lang="en-US" sz="1100">
                <a:latin typeface="Calibri"/>
                <a:ea typeface="Calibri"/>
                <a:cs typeface="Calibri"/>
                <a:sym typeface="Calibri"/>
              </a:rPr>
              <a:t>Thought leadership</a:t>
            </a:r>
            <a:endParaRPr sz="1100">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Char char="-"/>
            </a:pPr>
            <a:r>
              <a:rPr lang="en-US" sz="1100">
                <a:latin typeface="Calibri"/>
                <a:ea typeface="Calibri"/>
                <a:cs typeface="Calibri"/>
                <a:sym typeface="Calibri"/>
              </a:rPr>
              <a:t>Industry experts/connections to industry</a:t>
            </a:r>
            <a:endParaRPr sz="1100">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Char char="-"/>
            </a:pPr>
            <a:r>
              <a:rPr lang="en-US" sz="1100">
                <a:latin typeface="Calibri"/>
                <a:ea typeface="Calibri"/>
                <a:cs typeface="Calibri"/>
                <a:sym typeface="Calibri"/>
              </a:rPr>
              <a:t>Paths to the full SA standards ecosystem</a:t>
            </a:r>
            <a:endParaRPr sz="1100">
              <a:latin typeface="Calibri"/>
              <a:ea typeface="Calibri"/>
              <a:cs typeface="Calibri"/>
              <a:sym typeface="Calibri"/>
            </a:endParaRPr>
          </a:p>
          <a:p>
            <a:pPr indent="-298450" lvl="0" marL="457200" rtl="0" algn="l">
              <a:lnSpc>
                <a:spcPct val="90000"/>
              </a:lnSpc>
              <a:spcBef>
                <a:spcPts val="0"/>
              </a:spcBef>
              <a:spcAft>
                <a:spcPts val="0"/>
              </a:spcAft>
              <a:buClr>
                <a:schemeClr val="dk1"/>
              </a:buClr>
              <a:buSzPts val="1100"/>
              <a:buFont typeface="Calibri"/>
              <a:buChar char="-"/>
            </a:pPr>
            <a:r>
              <a:rPr lang="en-US" sz="1100">
                <a:latin typeface="Calibri"/>
                <a:ea typeface="Calibri"/>
                <a:cs typeface="Calibri"/>
                <a:sym typeface="Calibri"/>
              </a:rPr>
              <a:t>Access to trusted resources</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Calibri"/>
              <a:buNone/>
            </a:pPr>
            <a:r>
              <a:t/>
            </a:r>
            <a:endParaRPr sz="11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100">
                <a:latin typeface="Calibri"/>
                <a:ea typeface="Calibri"/>
                <a:cs typeface="Calibri"/>
                <a:sym typeface="Calibri"/>
              </a:rPr>
              <a:t>They gather, connect and promote diverse ideas, innovation and expertise to respond to challenges and accelerate impact.</a:t>
            </a:r>
            <a:endParaRPr sz="1100">
              <a:latin typeface="Calibri"/>
              <a:ea typeface="Calibri"/>
              <a:cs typeface="Calibri"/>
              <a:sym typeface="Calibri"/>
            </a:endParaRPr>
          </a:p>
          <a:p>
            <a:pPr indent="0" lvl="0" marL="0" rtl="0" algn="l">
              <a:lnSpc>
                <a:spcPct val="90000"/>
              </a:lnSpc>
              <a:spcBef>
                <a:spcPts val="750"/>
              </a:spcBef>
              <a:spcAft>
                <a:spcPts val="0"/>
              </a:spcAft>
              <a:buClr>
                <a:schemeClr val="dk1"/>
              </a:buClr>
              <a:buSzPts val="1100"/>
              <a:buFont typeface="Arial"/>
              <a:buNone/>
            </a:pPr>
            <a:r>
              <a:t/>
            </a:r>
            <a:endParaRPr b="1" sz="1100">
              <a:solidFill>
                <a:srgbClr val="63666A"/>
              </a:solidFill>
              <a:latin typeface="Calibri"/>
              <a:ea typeface="Calibri"/>
              <a:cs typeface="Calibri"/>
              <a:sym typeface="Calibri"/>
            </a:endParaRPr>
          </a:p>
          <a:p>
            <a:pPr indent="0" lvl="0" marL="0" rtl="0" algn="l">
              <a:lnSpc>
                <a:spcPct val="90000"/>
              </a:lnSpc>
              <a:spcBef>
                <a:spcPts val="750"/>
              </a:spcBef>
              <a:spcAft>
                <a:spcPts val="0"/>
              </a:spcAft>
              <a:buClr>
                <a:schemeClr val="dk1"/>
              </a:buClr>
              <a:buSzPts val="1100"/>
              <a:buFont typeface="Arial"/>
              <a:buNone/>
            </a:pPr>
            <a:r>
              <a:rPr b="1" lang="en-US" sz="1100">
                <a:solidFill>
                  <a:srgbClr val="63666A"/>
                </a:solidFill>
                <a:latin typeface="Calibri"/>
                <a:ea typeface="Calibri"/>
                <a:cs typeface="Calibri"/>
                <a:sym typeface="Calibri"/>
              </a:rPr>
              <a:t>Aims/goals </a:t>
            </a:r>
            <a:endParaRPr b="1" sz="1100">
              <a:solidFill>
                <a:srgbClr val="63666A"/>
              </a:solidFill>
              <a:latin typeface="Calibri"/>
              <a:ea typeface="Calibri"/>
              <a:cs typeface="Calibri"/>
              <a:sym typeface="Calibri"/>
            </a:endParaRPr>
          </a:p>
          <a:p>
            <a:pPr indent="-298450" lvl="0" marL="457200" rtl="0" algn="l">
              <a:lnSpc>
                <a:spcPct val="90000"/>
              </a:lnSpc>
              <a:spcBef>
                <a:spcPts val="750"/>
              </a:spcBef>
              <a:spcAft>
                <a:spcPts val="0"/>
              </a:spcAft>
              <a:buClr>
                <a:srgbClr val="63666A"/>
              </a:buClr>
              <a:buSzPts val="1100"/>
              <a:buFont typeface="Calibri"/>
              <a:buChar char="-"/>
            </a:pPr>
            <a:r>
              <a:rPr b="1" lang="en-US" sz="1100">
                <a:solidFill>
                  <a:srgbClr val="63666A"/>
                </a:solidFill>
                <a:latin typeface="Calibri"/>
                <a:ea typeface="Calibri"/>
                <a:cs typeface="Calibri"/>
                <a:sym typeface="Calibri"/>
              </a:rPr>
              <a:t>Focused on delivering solutions to large scale challenges by addressing gaps</a:t>
            </a:r>
            <a:endParaRPr b="1" sz="1100">
              <a:solidFill>
                <a:srgbClr val="63666A"/>
              </a:solidFill>
              <a:latin typeface="Calibri"/>
              <a:ea typeface="Calibri"/>
              <a:cs typeface="Calibri"/>
              <a:sym typeface="Calibri"/>
            </a:endParaRPr>
          </a:p>
          <a:p>
            <a:pPr indent="-298450" lvl="0" marL="457200" rtl="0" algn="l">
              <a:lnSpc>
                <a:spcPct val="90000"/>
              </a:lnSpc>
              <a:spcBef>
                <a:spcPts val="0"/>
              </a:spcBef>
              <a:spcAft>
                <a:spcPts val="0"/>
              </a:spcAft>
              <a:buClr>
                <a:srgbClr val="63666A"/>
              </a:buClr>
              <a:buSzPts val="1100"/>
              <a:buFont typeface="Calibri"/>
              <a:buChar char="-"/>
            </a:pPr>
            <a:r>
              <a:rPr b="1" lang="en-US" sz="1100">
                <a:solidFill>
                  <a:srgbClr val="63666A"/>
                </a:solidFill>
                <a:latin typeface="Calibri"/>
                <a:ea typeface="Calibri"/>
                <a:cs typeface="Calibri"/>
                <a:sym typeface="Calibri"/>
              </a:rPr>
              <a:t>Positively impacting the technology landscape by convening experts, innovators, and motivated professionals [for practical solutions]</a:t>
            </a:r>
            <a:endParaRPr b="1" sz="1100">
              <a:solidFill>
                <a:srgbClr val="63666A"/>
              </a:solidFill>
              <a:latin typeface="Calibri"/>
              <a:ea typeface="Calibri"/>
              <a:cs typeface="Calibri"/>
              <a:sym typeface="Calibri"/>
            </a:endParaRPr>
          </a:p>
          <a:p>
            <a:pPr indent="-298450" lvl="0" marL="457200" rtl="0" algn="l">
              <a:lnSpc>
                <a:spcPct val="90000"/>
              </a:lnSpc>
              <a:spcBef>
                <a:spcPts val="0"/>
              </a:spcBef>
              <a:spcAft>
                <a:spcPts val="0"/>
              </a:spcAft>
              <a:buClr>
                <a:srgbClr val="63666A"/>
              </a:buClr>
              <a:buSzPts val="1100"/>
              <a:buFont typeface="Calibri"/>
              <a:buChar char="-"/>
            </a:pPr>
            <a:r>
              <a:rPr b="1" lang="en-US" sz="1100">
                <a:solidFill>
                  <a:srgbClr val="63666A"/>
                </a:solidFill>
                <a:latin typeface="Calibri"/>
                <a:ea typeface="Calibri"/>
                <a:cs typeface="Calibri"/>
                <a:sym typeface="Calibri"/>
              </a:rPr>
              <a:t>Working to make a difference by accelerating industry adoption through incubation and collaboration</a:t>
            </a:r>
            <a:endParaRPr b="1" sz="1100">
              <a:solidFill>
                <a:srgbClr val="63666A"/>
              </a:solidFill>
              <a:latin typeface="Calibri"/>
              <a:ea typeface="Calibri"/>
              <a:cs typeface="Calibri"/>
              <a:sym typeface="Calibri"/>
            </a:endParaRPr>
          </a:p>
          <a:p>
            <a:pPr indent="-298450" lvl="0" marL="457200" rtl="0" algn="l">
              <a:lnSpc>
                <a:spcPct val="90000"/>
              </a:lnSpc>
              <a:spcBef>
                <a:spcPts val="0"/>
              </a:spcBef>
              <a:spcAft>
                <a:spcPts val="0"/>
              </a:spcAft>
              <a:buClr>
                <a:srgbClr val="63666A"/>
              </a:buClr>
              <a:buSzPts val="1100"/>
              <a:buFont typeface="Calibri"/>
              <a:buChar char="-"/>
            </a:pPr>
            <a:r>
              <a:rPr b="1" lang="en-US" sz="1100">
                <a:solidFill>
                  <a:srgbClr val="63666A"/>
                </a:solidFill>
                <a:latin typeface="Calibri"/>
                <a:ea typeface="Calibri"/>
                <a:cs typeface="Calibri"/>
                <a:sym typeface="Calibri"/>
              </a:rPr>
              <a:t>Serving as a neutral resource</a:t>
            </a:r>
            <a:endParaRPr b="1" sz="1100">
              <a:solidFill>
                <a:srgbClr val="63666A"/>
              </a:solidFill>
              <a:latin typeface="Calibri"/>
              <a:ea typeface="Calibri"/>
              <a:cs typeface="Calibri"/>
              <a:sym typeface="Calibri"/>
            </a:endParaRPr>
          </a:p>
          <a:p>
            <a:pPr indent="-298450" lvl="0" marL="457200" rtl="0" algn="l">
              <a:lnSpc>
                <a:spcPct val="90000"/>
              </a:lnSpc>
              <a:spcBef>
                <a:spcPts val="0"/>
              </a:spcBef>
              <a:spcAft>
                <a:spcPts val="0"/>
              </a:spcAft>
              <a:buClr>
                <a:srgbClr val="63666A"/>
              </a:buClr>
              <a:buSzPts val="1100"/>
              <a:buFont typeface="Calibri"/>
              <a:buChar char="-"/>
            </a:pPr>
            <a:r>
              <a:rPr b="1" lang="en-US" sz="1100">
                <a:solidFill>
                  <a:srgbClr val="63666A"/>
                </a:solidFill>
                <a:latin typeface="Calibri"/>
                <a:ea typeface="Calibri"/>
                <a:cs typeface="Calibri"/>
                <a:sym typeface="Calibri"/>
              </a:rPr>
              <a:t>Collaborative information sharing in an open, transparent, inclusive environment</a:t>
            </a:r>
            <a:endParaRPr sz="1100">
              <a:latin typeface="Calibri"/>
              <a:ea typeface="Calibri"/>
              <a:cs typeface="Calibri"/>
              <a:sym typeface="Calibri"/>
            </a:endParaRPr>
          </a:p>
        </p:txBody>
      </p:sp>
      <p:sp>
        <p:nvSpPr>
          <p:cNvPr id="1241" name="Google Shape;1241;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276" name="Google Shape;127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9" name="Google Shape;130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0" name="Google Shape;131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EEE also provides ample educations and learning resources—spanning from STEM programs for young learners (elementary through high-school) to </a:t>
            </a:r>
            <a:r>
              <a:rPr b="0" i="0" lang="en-US" sz="1800" u="none" strike="noStrike">
                <a:solidFill>
                  <a:srgbClr val="FF0000"/>
                </a:solidFill>
                <a:latin typeface="Calibri"/>
                <a:ea typeface="Calibri"/>
                <a:cs typeface="Calibri"/>
                <a:sym typeface="Calibri"/>
              </a:rPr>
              <a:t>university programs and career preparation and even volunteer mentoring opportunities. </a:t>
            </a:r>
            <a:endParaRPr/>
          </a:p>
          <a:p>
            <a:pPr indent="0" lvl="0" marL="0" rtl="0" algn="l">
              <a:spcBef>
                <a:spcPts val="0"/>
              </a:spcBef>
              <a:spcAft>
                <a:spcPts val="0"/>
              </a:spcAft>
              <a:buNone/>
            </a:pPr>
            <a:br>
              <a:rPr lang="en-US"/>
            </a:br>
            <a:r>
              <a:rPr b="0" i="0" lang="en-US" sz="1800" u="none" strike="noStrike">
                <a:solidFill>
                  <a:srgbClr val="000000"/>
                </a:solidFill>
                <a:latin typeface="Calibri"/>
                <a:ea typeface="Calibri"/>
                <a:cs typeface="Calibri"/>
                <a:sym typeface="Calibri"/>
              </a:rPr>
              <a:t>The goal of these programs is to ensure the growth of skill and knowledge among professionals and to foster individual commitment to continuing education among IEEE members, the engineering and scientific community, and the general public.</a:t>
            </a:r>
            <a:endParaRPr/>
          </a:p>
          <a:p>
            <a:pPr indent="0" lvl="0" marL="0" rtl="0" algn="l">
              <a:spcBef>
                <a:spcPts val="0"/>
              </a:spcBef>
              <a:spcAft>
                <a:spcPts val="0"/>
              </a:spcAft>
              <a:buNone/>
            </a:pPr>
            <a:br>
              <a:rPr lang="en-US"/>
            </a:br>
            <a:r>
              <a:rPr b="0" i="0" lang="en-US" sz="1800" u="none" strike="noStrike">
                <a:solidFill>
                  <a:srgbClr val="FF0000"/>
                </a:solidFill>
                <a:latin typeface="Calibri"/>
                <a:ea typeface="Calibri"/>
                <a:cs typeface="Calibri"/>
                <a:sym typeface="Calibri"/>
              </a:rPr>
              <a:t>The IEEE TryEngineering Volunteer STEM Portal is a free website for IEEE volunteers to share their pre-university STEM programs, that can also serve as a resource for other IEEE volunteers interested in teaching STEM.</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320" name="Google Shape;1320;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3" name="Google Shape;1333;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4" name="Google Shape;1334;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354" name="Google Shape;135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0" name="Google Shape;1370;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5" name="Google Shape;140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6" name="Shape 1416"/>
        <p:cNvGrpSpPr/>
        <p:nvPr/>
      </p:nvGrpSpPr>
      <p:grpSpPr>
        <a:xfrm>
          <a:off x="0" y="0"/>
          <a:ext cx="0" cy="0"/>
          <a:chOff x="0" y="0"/>
          <a:chExt cx="0" cy="0"/>
        </a:xfrm>
      </p:grpSpPr>
      <p:sp>
        <p:nvSpPr>
          <p:cNvPr id="1417" name="Google Shape;141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8" name="Google Shape;141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7" name="Google Shape;142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9" name="Google Shape;143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1" name="Google Shape;1451;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4" name="Google Shape;146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5" name="Google Shape;1465;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0" name="Google Shape;148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0" name="Google Shape;1490;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3" name="Google Shape;150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4" name="Google Shape;150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6" name="Google Shape;1516;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7" name="Google Shape;1517;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1" name="Google Shape;1531;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4" name="Google Shape;1544;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0" name="Google Shape;1560;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9" name="Google Shape;157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2" name="Google Shape;1592;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6" name="Google Shape;160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9" name="Google Shape;161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2" name="Google Shape;163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6" name="Google Shape;1646;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5" name="Google Shape;1655;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4" name="Google Shape;1664;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5" name="Google Shape;1665;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4" name="Google Shape;1684;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5" name="Google Shape;1685;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6" name="Google Shape;1706;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0" name="Google Shape;172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IEEE facilitates the cross-pollination of ideas, </a:t>
            </a:r>
            <a:r>
              <a:rPr b="1" lang="en-US"/>
              <a:t>giving people access to ideas developed in other disciplines.</a:t>
            </a:r>
            <a:endParaRPr/>
          </a:p>
          <a:p>
            <a:pPr indent="0" lvl="0" marL="0" rtl="0" algn="l">
              <a:spcBef>
                <a:spcPts val="0"/>
              </a:spcBef>
              <a:spcAft>
                <a:spcPts val="0"/>
              </a:spcAft>
              <a:buNone/>
            </a:pPr>
            <a:r>
              <a:t/>
            </a:r>
            <a:endParaRPr/>
          </a:p>
        </p:txBody>
      </p:sp>
      <p:sp>
        <p:nvSpPr>
          <p:cNvPr id="346" name="Google Shape;34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0" name="Google Shape;173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5" name="Google Shape;1745;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5" name="Google Shape;175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4" name="Google Shape;176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IEEE education programs are part of our commitment to providing members with lifelong continuing education.</a:t>
            </a:r>
            <a:endParaRPr/>
          </a:p>
          <a:p>
            <a:pPr indent="0" lvl="0" marL="0" rtl="0" algn="l">
              <a:spcBef>
                <a:spcPts val="0"/>
              </a:spcBef>
              <a:spcAft>
                <a:spcPts val="0"/>
              </a:spcAft>
              <a:buNone/>
            </a:pPr>
            <a:r>
              <a:rPr lang="en-US"/>
              <a:t>IEEE professionals around the globe come to IEEE so they are better able to learn, excel, keep up to date, and partner for success.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additional notes:</a:t>
            </a:r>
            <a:endParaRPr/>
          </a:p>
          <a:p>
            <a:pPr indent="0" lvl="0" marL="0" rtl="0" algn="l">
              <a:spcBef>
                <a:spcPts val="0"/>
              </a:spcBef>
              <a:spcAft>
                <a:spcPts val="0"/>
              </a:spcAft>
              <a:buNone/>
            </a:pPr>
            <a:r>
              <a:rPr lang="en-US"/>
              <a:t>All online courses will be available through IEEE Xplore. http://ieeexplore.ieee.org </a:t>
            </a:r>
            <a:endParaRPr/>
          </a:p>
          <a:p>
            <a:pPr indent="0" lvl="0" marL="0" rtl="0" algn="l">
              <a:spcBef>
                <a:spcPts val="0"/>
              </a:spcBef>
              <a:spcAft>
                <a:spcPts val="0"/>
              </a:spcAft>
              <a:buNone/>
            </a:pPr>
            <a:r>
              <a:rPr lang="en-US"/>
              <a:t>Programs are available for purchase via a perpetual license.</a:t>
            </a:r>
            <a:endParaRPr/>
          </a:p>
          <a:p>
            <a:pPr indent="0" lvl="0" marL="0" rtl="0" algn="l">
              <a:spcBef>
                <a:spcPts val="0"/>
              </a:spcBef>
              <a:spcAft>
                <a:spcPts val="0"/>
              </a:spcAft>
              <a:buNone/>
            </a:pPr>
            <a:r>
              <a:rPr lang="en-US"/>
              <a:t>Specially-priced bundle available including companion programs Cyber Security for Today’s Environment and Hacking Your Company: Ethical Solutions to Defeat Cyber Attacks.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teaming up with the IEEE Credentialing Program for your talks, programs, tutorials, and short courses at your next meeting or event, you can offer your attendees a way to stay current, expand their knowledge base, and increase opportunities for career advancement.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Participants and attendees of IEEE sponsored events can earn: </a:t>
            </a:r>
            <a:endParaRPr/>
          </a:p>
          <a:p>
            <a:pPr indent="0" lvl="0" marL="0" rtl="0" algn="l">
              <a:spcBef>
                <a:spcPts val="0"/>
              </a:spcBef>
              <a:spcAft>
                <a:spcPts val="0"/>
              </a:spcAft>
              <a:buNone/>
            </a:pPr>
            <a:r>
              <a:rPr lang="en-US"/>
              <a:t>Continuing Education Units (CEU) </a:t>
            </a:r>
            <a:endParaRPr/>
          </a:p>
          <a:p>
            <a:pPr indent="0" lvl="0" marL="0" rtl="0" algn="l">
              <a:spcBef>
                <a:spcPts val="0"/>
              </a:spcBef>
              <a:spcAft>
                <a:spcPts val="0"/>
              </a:spcAft>
              <a:buNone/>
            </a:pPr>
            <a:r>
              <a:rPr lang="en-US"/>
              <a:t>Professional Development Hours (PDH) </a:t>
            </a:r>
            <a:endParaRPr/>
          </a:p>
          <a:p>
            <a:pPr indent="0" lvl="0" marL="0" rtl="0" algn="l">
              <a:spcBef>
                <a:spcPts val="0"/>
              </a:spcBef>
              <a:spcAft>
                <a:spcPts val="0"/>
              </a:spcAft>
              <a:buNone/>
            </a:pPr>
            <a:r>
              <a:rPr lang="en-US"/>
              <a:t>Certificates of Participation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determine if your educational event is eligible for CEUs or PDHs, email us at eab-ceuadmin@ieee.org.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65" name="Google Shape;176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5" name="Google Shape;1775;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5" name="Google Shape;1805;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35.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pic>
        <p:nvPicPr>
          <p:cNvPr descr="A picture containing dark, light&#10;&#10;Description automatically generated" id="16" name="Google Shape;16;p97"/>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7" name="Google Shape;17;p9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i="0" sz="1400" u="none" cap="none" strike="noStrike">
                <a:solidFill>
                  <a:srgbClr val="00629B"/>
                </a:solidFill>
                <a:latin typeface="Calibri"/>
                <a:ea typeface="Calibri"/>
                <a:cs typeface="Calibri"/>
                <a:sym typeface="Calibri"/>
              </a:defRPr>
            </a:lvl1pPr>
            <a:lvl2pPr indent="0" lvl="1" marL="0" algn="l">
              <a:spcBef>
                <a:spcPts val="0"/>
              </a:spcBef>
              <a:buNone/>
              <a:defRPr b="1" i="0" sz="1400" u="none" cap="none" strike="noStrike">
                <a:solidFill>
                  <a:srgbClr val="00629B"/>
                </a:solidFill>
                <a:latin typeface="Calibri"/>
                <a:ea typeface="Calibri"/>
                <a:cs typeface="Calibri"/>
                <a:sym typeface="Calibri"/>
              </a:defRPr>
            </a:lvl2pPr>
            <a:lvl3pPr indent="0" lvl="2" marL="0" algn="l">
              <a:spcBef>
                <a:spcPts val="0"/>
              </a:spcBef>
              <a:buNone/>
              <a:defRPr b="1" i="0" sz="1400" u="none" cap="none" strike="noStrike">
                <a:solidFill>
                  <a:srgbClr val="00629B"/>
                </a:solidFill>
                <a:latin typeface="Calibri"/>
                <a:ea typeface="Calibri"/>
                <a:cs typeface="Calibri"/>
                <a:sym typeface="Calibri"/>
              </a:defRPr>
            </a:lvl3pPr>
            <a:lvl4pPr indent="0" lvl="3" marL="0" algn="l">
              <a:spcBef>
                <a:spcPts val="0"/>
              </a:spcBef>
              <a:buNone/>
              <a:defRPr b="1" i="0" sz="1400" u="none" cap="none" strike="noStrike">
                <a:solidFill>
                  <a:srgbClr val="00629B"/>
                </a:solidFill>
                <a:latin typeface="Calibri"/>
                <a:ea typeface="Calibri"/>
                <a:cs typeface="Calibri"/>
                <a:sym typeface="Calibri"/>
              </a:defRPr>
            </a:lvl4pPr>
            <a:lvl5pPr indent="0" lvl="4" marL="0" algn="l">
              <a:spcBef>
                <a:spcPts val="0"/>
              </a:spcBef>
              <a:buNone/>
              <a:defRPr b="1" i="0" sz="1400" u="none" cap="none" strike="noStrike">
                <a:solidFill>
                  <a:srgbClr val="00629B"/>
                </a:solidFill>
                <a:latin typeface="Calibri"/>
                <a:ea typeface="Calibri"/>
                <a:cs typeface="Calibri"/>
                <a:sym typeface="Calibri"/>
              </a:defRPr>
            </a:lvl5pPr>
            <a:lvl6pPr indent="0" lvl="5" marL="0" algn="l">
              <a:spcBef>
                <a:spcPts val="0"/>
              </a:spcBef>
              <a:buNone/>
              <a:defRPr b="1" i="0" sz="1400" u="none" cap="none" strike="noStrike">
                <a:solidFill>
                  <a:srgbClr val="00629B"/>
                </a:solidFill>
                <a:latin typeface="Calibri"/>
                <a:ea typeface="Calibri"/>
                <a:cs typeface="Calibri"/>
                <a:sym typeface="Calibri"/>
              </a:defRPr>
            </a:lvl6pPr>
            <a:lvl7pPr indent="0" lvl="6" marL="0" algn="l">
              <a:spcBef>
                <a:spcPts val="0"/>
              </a:spcBef>
              <a:buNone/>
              <a:defRPr b="1" i="0" sz="1400" u="none" cap="none" strike="noStrike">
                <a:solidFill>
                  <a:srgbClr val="00629B"/>
                </a:solidFill>
                <a:latin typeface="Calibri"/>
                <a:ea typeface="Calibri"/>
                <a:cs typeface="Calibri"/>
                <a:sym typeface="Calibri"/>
              </a:defRPr>
            </a:lvl7pPr>
            <a:lvl8pPr indent="0" lvl="7" marL="0" algn="l">
              <a:spcBef>
                <a:spcPts val="0"/>
              </a:spcBef>
              <a:buNone/>
              <a:defRPr b="1" i="0" sz="1400" u="none" cap="none" strike="noStrike">
                <a:solidFill>
                  <a:srgbClr val="00629B"/>
                </a:solidFill>
                <a:latin typeface="Calibri"/>
                <a:ea typeface="Calibri"/>
                <a:cs typeface="Calibri"/>
                <a:sym typeface="Calibri"/>
              </a:defRPr>
            </a:lvl8pPr>
            <a:lvl9pPr indent="0" lvl="8" marL="0" algn="l">
              <a:spcBef>
                <a:spcPts val="0"/>
              </a:spcBef>
              <a:buNone/>
              <a:defRPr b="1" i="0" sz="1400" u="none" cap="none" strike="noStrike">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No Pic">
  <p:cSld name="1_Content / No Pic">
    <p:spTree>
      <p:nvGrpSpPr>
        <p:cNvPr id="120" name="Shape 120"/>
        <p:cNvGrpSpPr/>
        <p:nvPr/>
      </p:nvGrpSpPr>
      <p:grpSpPr>
        <a:xfrm>
          <a:off x="0" y="0"/>
          <a:ext cx="0" cy="0"/>
          <a:chOff x="0" y="0"/>
          <a:chExt cx="0" cy="0"/>
        </a:xfrm>
      </p:grpSpPr>
      <p:grpSp>
        <p:nvGrpSpPr>
          <p:cNvPr id="121" name="Google Shape;121;p106"/>
          <p:cNvGrpSpPr/>
          <p:nvPr/>
        </p:nvGrpSpPr>
        <p:grpSpPr>
          <a:xfrm>
            <a:off x="6980899" y="3300740"/>
            <a:ext cx="6042348" cy="2863463"/>
            <a:chOff x="4138646" y="5795924"/>
            <a:chExt cx="2940577" cy="1393536"/>
          </a:xfrm>
        </p:grpSpPr>
        <p:sp>
          <p:nvSpPr>
            <p:cNvPr id="122" name="Google Shape;122;p106"/>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23" name="Google Shape;123;p106"/>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24" name="Google Shape;124;p106"/>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grpSp>
      <p:pic>
        <p:nvPicPr>
          <p:cNvPr descr="A picture containing dark, light&#10;&#10;Description automatically generated" id="125" name="Google Shape;125;p106"/>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26" name="Google Shape;126;p10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06"/>
          <p:cNvSpPr txBox="1"/>
          <p:nvPr>
            <p:ph idx="1" type="body"/>
          </p:nvPr>
        </p:nvSpPr>
        <p:spPr>
          <a:xfrm>
            <a:off x="452282" y="2359742"/>
            <a:ext cx="11298034" cy="380446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106"/>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106"/>
          <p:cNvSpPr txBox="1"/>
          <p:nvPr>
            <p:ph idx="3" type="body"/>
          </p:nvPr>
        </p:nvSpPr>
        <p:spPr>
          <a:xfrm>
            <a:off x="452385" y="1668463"/>
            <a:ext cx="11307456" cy="681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0" name="Google Shape;130;p106"/>
          <p:cNvGrpSpPr/>
          <p:nvPr/>
        </p:nvGrpSpPr>
        <p:grpSpPr>
          <a:xfrm>
            <a:off x="4138646" y="5795924"/>
            <a:ext cx="2940577" cy="1393536"/>
            <a:chOff x="4138646" y="5795924"/>
            <a:chExt cx="2940577" cy="1393536"/>
          </a:xfrm>
        </p:grpSpPr>
        <p:sp>
          <p:nvSpPr>
            <p:cNvPr id="131" name="Google Shape;131;p106"/>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32" name="Google Shape;132;p106"/>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33" name="Google Shape;133;p106"/>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grpSp>
      <p:sp>
        <p:nvSpPr>
          <p:cNvPr id="134" name="Google Shape;134;p106"/>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spTree>
      <p:nvGrpSpPr>
        <p:cNvPr id="135" name="Shape 135"/>
        <p:cNvGrpSpPr/>
        <p:nvPr/>
      </p:nvGrpSpPr>
      <p:grpSpPr>
        <a:xfrm>
          <a:off x="0" y="0"/>
          <a:ext cx="0" cy="0"/>
          <a:chOff x="0" y="0"/>
          <a:chExt cx="0" cy="0"/>
        </a:xfrm>
      </p:grpSpPr>
      <p:sp>
        <p:nvSpPr>
          <p:cNvPr id="136" name="Google Shape;136;p10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629B"/>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10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8" name="Google Shape;138;p10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9" name="Google Shape;139;p10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0" name="Google Shape;140;p10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Bullets">
  <p:cSld name="Content Slide_OneColumnBullets">
    <p:spTree>
      <p:nvGrpSpPr>
        <p:cNvPr id="141" name="Shape 141"/>
        <p:cNvGrpSpPr/>
        <p:nvPr/>
      </p:nvGrpSpPr>
      <p:grpSpPr>
        <a:xfrm>
          <a:off x="0" y="0"/>
          <a:ext cx="0" cy="0"/>
          <a:chOff x="0" y="0"/>
          <a:chExt cx="0" cy="0"/>
        </a:xfrm>
      </p:grpSpPr>
      <p:sp>
        <p:nvSpPr>
          <p:cNvPr id="142" name="Google Shape;142;p108"/>
          <p:cNvSpPr txBox="1"/>
          <p:nvPr>
            <p:ph type="ctrTitle"/>
          </p:nvPr>
        </p:nvSpPr>
        <p:spPr>
          <a:xfrm>
            <a:off x="396815" y="565421"/>
            <a:ext cx="11374883" cy="521507"/>
          </a:xfrm>
          <a:prstGeom prst="rect">
            <a:avLst/>
          </a:prstGeom>
          <a:noFill/>
          <a:ln>
            <a:noFill/>
          </a:ln>
        </p:spPr>
        <p:txBody>
          <a:bodyPr anchorCtr="0" anchor="t" bIns="68575" lIns="68575" spcFirstLastPara="1" rIns="68575" wrap="square" tIns="68575">
            <a:normAutofit/>
          </a:bodyPr>
          <a:lstStyle>
            <a:lvl1pPr lvl="0" marR="0" algn="l">
              <a:lnSpc>
                <a:spcPct val="90000"/>
              </a:lnSpc>
              <a:spcBef>
                <a:spcPts val="0"/>
              </a:spcBef>
              <a:spcAft>
                <a:spcPts val="0"/>
              </a:spcAft>
              <a:buClr>
                <a:srgbClr val="0066A1"/>
              </a:buClr>
              <a:buSzPts val="3467"/>
              <a:buFont typeface="Calibri"/>
              <a:buNone/>
              <a:defRPr b="1" i="0" sz="3466" u="none" cap="none" strike="noStrike">
                <a:solidFill>
                  <a:srgbClr val="0066A1"/>
                </a:solidFill>
                <a:latin typeface="Calibri"/>
                <a:ea typeface="Calibri"/>
                <a:cs typeface="Calibri"/>
                <a:sym typeface="Calibri"/>
              </a:defRPr>
            </a:lvl1pPr>
            <a:lvl2pPr lvl="1">
              <a:spcBef>
                <a:spcPts val="0"/>
              </a:spcBef>
              <a:spcAft>
                <a:spcPts val="0"/>
              </a:spcAft>
              <a:buSzPts val="1467"/>
              <a:buNone/>
              <a:defRPr sz="1867"/>
            </a:lvl2pPr>
            <a:lvl3pPr lvl="2">
              <a:spcBef>
                <a:spcPts val="0"/>
              </a:spcBef>
              <a:spcAft>
                <a:spcPts val="0"/>
              </a:spcAft>
              <a:buSzPts val="1467"/>
              <a:buNone/>
              <a:defRPr sz="1867"/>
            </a:lvl3pPr>
            <a:lvl4pPr lvl="3">
              <a:spcBef>
                <a:spcPts val="0"/>
              </a:spcBef>
              <a:spcAft>
                <a:spcPts val="0"/>
              </a:spcAft>
              <a:buSzPts val="1467"/>
              <a:buNone/>
              <a:defRPr sz="1867"/>
            </a:lvl4pPr>
            <a:lvl5pPr lvl="4">
              <a:spcBef>
                <a:spcPts val="0"/>
              </a:spcBef>
              <a:spcAft>
                <a:spcPts val="0"/>
              </a:spcAft>
              <a:buSzPts val="1467"/>
              <a:buNone/>
              <a:defRPr sz="1867"/>
            </a:lvl5pPr>
            <a:lvl6pPr lvl="5">
              <a:spcBef>
                <a:spcPts val="0"/>
              </a:spcBef>
              <a:spcAft>
                <a:spcPts val="0"/>
              </a:spcAft>
              <a:buSzPts val="1467"/>
              <a:buNone/>
              <a:defRPr sz="1867"/>
            </a:lvl6pPr>
            <a:lvl7pPr lvl="6">
              <a:spcBef>
                <a:spcPts val="0"/>
              </a:spcBef>
              <a:spcAft>
                <a:spcPts val="0"/>
              </a:spcAft>
              <a:buSzPts val="1467"/>
              <a:buNone/>
              <a:defRPr sz="1867"/>
            </a:lvl7pPr>
            <a:lvl8pPr lvl="7">
              <a:spcBef>
                <a:spcPts val="0"/>
              </a:spcBef>
              <a:spcAft>
                <a:spcPts val="0"/>
              </a:spcAft>
              <a:buSzPts val="1467"/>
              <a:buNone/>
              <a:defRPr sz="1867"/>
            </a:lvl8pPr>
            <a:lvl9pPr lvl="8">
              <a:spcBef>
                <a:spcPts val="0"/>
              </a:spcBef>
              <a:spcAft>
                <a:spcPts val="0"/>
              </a:spcAft>
              <a:buSzPts val="1467"/>
              <a:buNone/>
              <a:defRPr sz="1867"/>
            </a:lvl9pPr>
          </a:lstStyle>
          <a:p/>
        </p:txBody>
      </p:sp>
      <p:sp>
        <p:nvSpPr>
          <p:cNvPr id="143" name="Google Shape;143;p108"/>
          <p:cNvSpPr txBox="1"/>
          <p:nvPr>
            <p:ph idx="1" type="subTitle"/>
          </p:nvPr>
        </p:nvSpPr>
        <p:spPr>
          <a:xfrm>
            <a:off x="396815" y="1199110"/>
            <a:ext cx="11374883" cy="422657"/>
          </a:xfrm>
          <a:prstGeom prst="rect">
            <a:avLst/>
          </a:prstGeom>
          <a:noFill/>
          <a:ln>
            <a:noFill/>
          </a:ln>
        </p:spPr>
        <p:txBody>
          <a:bodyPr anchorCtr="0" anchor="t" bIns="68575" lIns="68575" spcFirstLastPara="1" rIns="68575" wrap="square" tIns="68575">
            <a:normAutofit/>
          </a:bodyPr>
          <a:lstStyle>
            <a:lvl1pPr lvl="0" marR="0" algn="l">
              <a:lnSpc>
                <a:spcPct val="90000"/>
              </a:lnSpc>
              <a:spcBef>
                <a:spcPts val="1067"/>
              </a:spcBef>
              <a:spcAft>
                <a:spcPts val="0"/>
              </a:spcAft>
              <a:buClr>
                <a:srgbClr val="7F7F7F"/>
              </a:buClr>
              <a:buSzPts val="2400"/>
              <a:buFont typeface="Arial"/>
              <a:buNone/>
              <a:defRPr b="1" i="1" sz="2400" u="none" cap="none" strike="noStrike">
                <a:solidFill>
                  <a:srgbClr val="7F7F7F"/>
                </a:solidFill>
                <a:latin typeface="Calibri"/>
                <a:ea typeface="Calibri"/>
                <a:cs typeface="Calibri"/>
                <a:sym typeface="Calibri"/>
              </a:defRPr>
            </a:lvl1pPr>
            <a:lvl2pPr lvl="1" marR="0" algn="ctr">
              <a:lnSpc>
                <a:spcPct val="90000"/>
              </a:lnSpc>
              <a:spcBef>
                <a:spcPts val="533"/>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33"/>
              </a:spcBef>
              <a:spcAft>
                <a:spcPts val="0"/>
              </a:spcAft>
              <a:buClr>
                <a:schemeClr val="dk1"/>
              </a:buClr>
              <a:buSzPts val="1867"/>
              <a:buFont typeface="Arial"/>
              <a:buNone/>
              <a:defRPr b="0" i="0" sz="1867" u="none" cap="none" strike="noStrike">
                <a:solidFill>
                  <a:schemeClr val="dk1"/>
                </a:solidFill>
                <a:latin typeface="Calibri"/>
                <a:ea typeface="Calibri"/>
                <a:cs typeface="Calibri"/>
                <a:sym typeface="Calibri"/>
              </a:defRPr>
            </a:lvl3pPr>
            <a:lvl4pPr lvl="3"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33"/>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4" name="Google Shape;144;p108"/>
          <p:cNvSpPr txBox="1"/>
          <p:nvPr>
            <p:ph idx="2" type="body"/>
          </p:nvPr>
        </p:nvSpPr>
        <p:spPr>
          <a:xfrm>
            <a:off x="396815" y="1825626"/>
            <a:ext cx="11374883" cy="4143855"/>
          </a:xfrm>
          <a:prstGeom prst="rect">
            <a:avLst/>
          </a:prstGeom>
          <a:noFill/>
          <a:ln>
            <a:noFill/>
          </a:ln>
        </p:spPr>
        <p:txBody>
          <a:bodyPr anchorCtr="0" anchor="t" bIns="68575" lIns="68575" spcFirstLastPara="1" rIns="68575" wrap="square" tIns="68575">
            <a:normAutofit/>
          </a:bodyPr>
          <a:lstStyle>
            <a:lvl1pPr indent="-304800" lvl="0" marL="457200" marR="0" algn="l">
              <a:lnSpc>
                <a:spcPct val="90000"/>
              </a:lnSpc>
              <a:spcBef>
                <a:spcPts val="1067"/>
              </a:spcBef>
              <a:spcAft>
                <a:spcPts val="0"/>
              </a:spcAft>
              <a:buClr>
                <a:srgbClr val="0066A1"/>
              </a:buClr>
              <a:buSzPts val="1200"/>
              <a:buFont typeface="Merriweather Sans"/>
              <a:buChar char="▶"/>
              <a:defRPr b="0" i="0" sz="2000" u="none" cap="none" strike="noStrike">
                <a:solidFill>
                  <a:schemeClr val="dk1"/>
                </a:solidFill>
                <a:latin typeface="Calibri"/>
                <a:ea typeface="Calibri"/>
                <a:cs typeface="Calibri"/>
                <a:sym typeface="Calibri"/>
              </a:defRPr>
            </a:lvl1pPr>
            <a:lvl2pPr indent="-347154" lvl="1" marL="914400" marR="0" algn="l">
              <a:lnSpc>
                <a:spcPct val="90000"/>
              </a:lnSpc>
              <a:spcBef>
                <a:spcPts val="533"/>
              </a:spcBef>
              <a:spcAft>
                <a:spcPts val="0"/>
              </a:spcAft>
              <a:buClr>
                <a:srgbClr val="0066A1"/>
              </a:buClr>
              <a:buSzPts val="1867"/>
              <a:buFont typeface="Noto Sans Symbols"/>
              <a:buChar char="▪"/>
              <a:defRPr b="0" i="0" sz="1867" u="none" cap="none" strike="noStrike">
                <a:solidFill>
                  <a:schemeClr val="dk1"/>
                </a:solidFill>
                <a:latin typeface="Calibri"/>
                <a:ea typeface="Calibri"/>
                <a:cs typeface="Calibri"/>
                <a:sym typeface="Calibri"/>
              </a:defRPr>
            </a:lvl2pPr>
            <a:lvl3pPr indent="-330200" lvl="2" marL="1371600" marR="0" algn="l">
              <a:lnSpc>
                <a:spcPct val="90000"/>
              </a:lnSpc>
              <a:spcBef>
                <a:spcPts val="533"/>
              </a:spcBef>
              <a:spcAft>
                <a:spcPts val="0"/>
              </a:spcAft>
              <a:buClr>
                <a:srgbClr val="0066A1"/>
              </a:buClr>
              <a:buSzPts val="1600"/>
              <a:buFont typeface="Noto Sans Symbols"/>
              <a:buChar char="▪"/>
              <a:defRPr b="0" i="0" sz="1600" u="none" cap="none" strike="noStrike">
                <a:solidFill>
                  <a:schemeClr val="dk1"/>
                </a:solidFill>
                <a:latin typeface="Calibri"/>
                <a:ea typeface="Calibri"/>
                <a:cs typeface="Calibri"/>
                <a:sym typeface="Calibri"/>
              </a:defRPr>
            </a:lvl3pPr>
            <a:lvl4pPr indent="-321754" lvl="3" marL="1828800" marR="0" algn="l">
              <a:lnSpc>
                <a:spcPct val="90000"/>
              </a:lnSpc>
              <a:spcBef>
                <a:spcPts val="533"/>
              </a:spcBef>
              <a:spcAft>
                <a:spcPts val="0"/>
              </a:spcAft>
              <a:buClr>
                <a:srgbClr val="0066A1"/>
              </a:buClr>
              <a:buSzPts val="1467"/>
              <a:buFont typeface="Noto Sans Symbols"/>
              <a:buChar char="▪"/>
              <a:defRPr b="0" i="0" sz="1467" u="none" cap="none" strike="noStrike">
                <a:solidFill>
                  <a:schemeClr val="dk1"/>
                </a:solidFill>
                <a:latin typeface="Calibri"/>
                <a:ea typeface="Calibri"/>
                <a:cs typeface="Calibri"/>
                <a:sym typeface="Calibri"/>
              </a:defRPr>
            </a:lvl4pPr>
            <a:lvl5pPr indent="-321754" lvl="4" marL="2286000" marR="0" algn="l">
              <a:lnSpc>
                <a:spcPct val="90000"/>
              </a:lnSpc>
              <a:spcBef>
                <a:spcPts val="533"/>
              </a:spcBef>
              <a:spcAft>
                <a:spcPts val="0"/>
              </a:spcAft>
              <a:buClr>
                <a:srgbClr val="0066A1"/>
              </a:buClr>
              <a:buSzPts val="1467"/>
              <a:buFont typeface="Noto Sans Symbols"/>
              <a:buChar char="▪"/>
              <a:defRPr b="0" i="0" sz="1467" u="none" cap="none" strike="noStrike">
                <a:solidFill>
                  <a:schemeClr val="dk1"/>
                </a:solidFill>
                <a:latin typeface="Calibri"/>
                <a:ea typeface="Calibri"/>
                <a:cs typeface="Calibri"/>
                <a:sym typeface="Calibri"/>
              </a:defRPr>
            </a:lvl5pPr>
            <a:lvl6pPr indent="-347154" lvl="5" marL="2743200" marR="0" algn="l">
              <a:lnSpc>
                <a:spcPct val="90000"/>
              </a:lnSpc>
              <a:spcBef>
                <a:spcPts val="53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6pPr>
            <a:lvl7pPr indent="-347154" lvl="6" marL="3200400" marR="0" algn="l">
              <a:lnSpc>
                <a:spcPct val="90000"/>
              </a:lnSpc>
              <a:spcBef>
                <a:spcPts val="53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7pPr>
            <a:lvl8pPr indent="-347154" lvl="7" marL="3657600" marR="0" algn="l">
              <a:lnSpc>
                <a:spcPct val="90000"/>
              </a:lnSpc>
              <a:spcBef>
                <a:spcPts val="53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8pPr>
            <a:lvl9pPr indent="-347154" lvl="8" marL="4114800" marR="0" algn="l">
              <a:lnSpc>
                <a:spcPct val="90000"/>
              </a:lnSpc>
              <a:spcBef>
                <a:spcPts val="53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9pPr>
          </a:lstStyle>
          <a:p/>
        </p:txBody>
      </p:sp>
      <p:sp>
        <p:nvSpPr>
          <p:cNvPr id="145" name="Google Shape;145;p10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6" name="Shape 146"/>
        <p:cNvGrpSpPr/>
        <p:nvPr/>
      </p:nvGrpSpPr>
      <p:grpSpPr>
        <a:xfrm>
          <a:off x="0" y="0"/>
          <a:ext cx="0" cy="0"/>
          <a:chOff x="0" y="0"/>
          <a:chExt cx="0" cy="0"/>
        </a:xfrm>
      </p:grpSpPr>
      <p:pic>
        <p:nvPicPr>
          <p:cNvPr descr="A picture containing dark, light&#10;&#10;Description automatically generated" id="147" name="Google Shape;147;p109"/>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48" name="Google Shape;148;p109"/>
          <p:cNvSpPr txBox="1"/>
          <p:nvPr>
            <p:ph type="title"/>
          </p:nvPr>
        </p:nvSpPr>
        <p:spPr>
          <a:xfrm>
            <a:off x="452282" y="415567"/>
            <a:ext cx="10515600"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109"/>
          <p:cNvSpPr txBox="1"/>
          <p:nvPr>
            <p:ph idx="1" type="body"/>
          </p:nvPr>
        </p:nvSpPr>
        <p:spPr>
          <a:xfrm>
            <a:off x="442553" y="1639043"/>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109"/>
          <p:cNvSpPr txBox="1"/>
          <p:nvPr>
            <p:ph idx="2" type="body"/>
          </p:nvPr>
        </p:nvSpPr>
        <p:spPr>
          <a:xfrm>
            <a:off x="5624153" y="1639043"/>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09"/>
          <p:cNvSpPr txBox="1"/>
          <p:nvPr>
            <p:ph idx="3" type="body"/>
          </p:nvPr>
        </p:nvSpPr>
        <p:spPr>
          <a:xfrm>
            <a:off x="442553"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09"/>
          <p:cNvSpPr txBox="1"/>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400">
              <a:solidFill>
                <a:srgbClr val="00629B"/>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53" name="Shape 153"/>
        <p:cNvGrpSpPr/>
        <p:nvPr/>
      </p:nvGrpSpPr>
      <p:grpSpPr>
        <a:xfrm>
          <a:off x="0" y="0"/>
          <a:ext cx="0" cy="0"/>
          <a:chOff x="0" y="0"/>
          <a:chExt cx="0" cy="0"/>
        </a:xfrm>
      </p:grpSpPr>
      <p:pic>
        <p:nvPicPr>
          <p:cNvPr descr="A picture containing dark, light&#10;&#10;Description automatically generated" id="154" name="Google Shape;154;p110"/>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55" name="Google Shape;155;p110"/>
          <p:cNvSpPr txBox="1"/>
          <p:nvPr>
            <p:ph type="title"/>
          </p:nvPr>
        </p:nvSpPr>
        <p:spPr>
          <a:xfrm>
            <a:off x="452282" y="415567"/>
            <a:ext cx="10515600"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110"/>
          <p:cNvSpPr txBox="1"/>
          <p:nvPr>
            <p:ph idx="1" type="body"/>
          </p:nvPr>
        </p:nvSpPr>
        <p:spPr>
          <a:xfrm>
            <a:off x="442553" y="2231923"/>
            <a:ext cx="5112673" cy="375845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110"/>
          <p:cNvSpPr txBox="1"/>
          <p:nvPr>
            <p:ph idx="2" type="body"/>
          </p:nvPr>
        </p:nvSpPr>
        <p:spPr>
          <a:xfrm>
            <a:off x="5624153" y="2231923"/>
            <a:ext cx="5112673" cy="375845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110"/>
          <p:cNvSpPr txBox="1"/>
          <p:nvPr>
            <p:ph idx="3" type="body"/>
          </p:nvPr>
        </p:nvSpPr>
        <p:spPr>
          <a:xfrm>
            <a:off x="442553"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110"/>
          <p:cNvSpPr txBox="1"/>
          <p:nvPr>
            <p:ph idx="4" type="body"/>
          </p:nvPr>
        </p:nvSpPr>
        <p:spPr>
          <a:xfrm>
            <a:off x="442913" y="1631643"/>
            <a:ext cx="5111750" cy="5905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110"/>
          <p:cNvSpPr txBox="1"/>
          <p:nvPr>
            <p:ph idx="5" type="body"/>
          </p:nvPr>
        </p:nvSpPr>
        <p:spPr>
          <a:xfrm>
            <a:off x="5624513" y="1620785"/>
            <a:ext cx="5111750" cy="5905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110"/>
          <p:cNvSpPr txBox="1"/>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400">
              <a:solidFill>
                <a:srgbClr val="00629B"/>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62" name="Shape 162"/>
        <p:cNvGrpSpPr/>
        <p:nvPr/>
      </p:nvGrpSpPr>
      <p:grpSpPr>
        <a:xfrm>
          <a:off x="0" y="0"/>
          <a:ext cx="0" cy="0"/>
          <a:chOff x="0" y="0"/>
          <a:chExt cx="0" cy="0"/>
        </a:xfrm>
      </p:grpSpPr>
      <p:pic>
        <p:nvPicPr>
          <p:cNvPr descr="A picture containing dark, light&#10;&#10;Description automatically generated" id="163" name="Google Shape;163;p111"/>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grpSp>
        <p:nvGrpSpPr>
          <p:cNvPr id="164" name="Google Shape;164;p111"/>
          <p:cNvGrpSpPr/>
          <p:nvPr/>
        </p:nvGrpSpPr>
        <p:grpSpPr>
          <a:xfrm flipH="1" rot="10800000">
            <a:off x="9390429" y="1444625"/>
            <a:ext cx="3603319" cy="1707609"/>
            <a:chOff x="4138646" y="5795924"/>
            <a:chExt cx="2940577" cy="1393536"/>
          </a:xfrm>
        </p:grpSpPr>
        <p:sp>
          <p:nvSpPr>
            <p:cNvPr id="165" name="Google Shape;165;p111"/>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111"/>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7" name="Google Shape;167;p111"/>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68" name="Google Shape;168;p111"/>
          <p:cNvGrpSpPr/>
          <p:nvPr/>
        </p:nvGrpSpPr>
        <p:grpSpPr>
          <a:xfrm>
            <a:off x="6710099" y="5795924"/>
            <a:ext cx="2940577" cy="1393536"/>
            <a:chOff x="4138646" y="5795924"/>
            <a:chExt cx="2940577" cy="1393536"/>
          </a:xfrm>
        </p:grpSpPr>
        <p:sp>
          <p:nvSpPr>
            <p:cNvPr id="169" name="Google Shape;169;p111"/>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111"/>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 name="Google Shape;171;p111"/>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72" name="Google Shape;172;p111"/>
          <p:cNvSpPr txBox="1"/>
          <p:nvPr>
            <p:ph type="title"/>
          </p:nvPr>
        </p:nvSpPr>
        <p:spPr>
          <a:xfrm>
            <a:off x="452282" y="415567"/>
            <a:ext cx="10515600"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111"/>
          <p:cNvSpPr txBox="1"/>
          <p:nvPr>
            <p:ph idx="1" type="body"/>
          </p:nvPr>
        </p:nvSpPr>
        <p:spPr>
          <a:xfrm>
            <a:off x="442553" y="2231923"/>
            <a:ext cx="5112673" cy="375845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111"/>
          <p:cNvSpPr txBox="1"/>
          <p:nvPr>
            <p:ph idx="2" type="body"/>
          </p:nvPr>
        </p:nvSpPr>
        <p:spPr>
          <a:xfrm>
            <a:off x="5624153" y="2231923"/>
            <a:ext cx="5112673" cy="375845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111"/>
          <p:cNvSpPr txBox="1"/>
          <p:nvPr>
            <p:ph idx="3" type="body"/>
          </p:nvPr>
        </p:nvSpPr>
        <p:spPr>
          <a:xfrm>
            <a:off x="442553"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11"/>
          <p:cNvSpPr txBox="1"/>
          <p:nvPr>
            <p:ph idx="4" type="body"/>
          </p:nvPr>
        </p:nvSpPr>
        <p:spPr>
          <a:xfrm>
            <a:off x="442913" y="1631643"/>
            <a:ext cx="5111750" cy="5905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111"/>
          <p:cNvSpPr txBox="1"/>
          <p:nvPr>
            <p:ph idx="5" type="body"/>
          </p:nvPr>
        </p:nvSpPr>
        <p:spPr>
          <a:xfrm>
            <a:off x="5624513" y="1620785"/>
            <a:ext cx="5111750" cy="59055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78" name="Google Shape;178;p111"/>
          <p:cNvGrpSpPr/>
          <p:nvPr/>
        </p:nvGrpSpPr>
        <p:grpSpPr>
          <a:xfrm rot="10800000">
            <a:off x="-126716" y="5251763"/>
            <a:ext cx="1643448" cy="778828"/>
            <a:chOff x="4138646" y="5795924"/>
            <a:chExt cx="2940577" cy="1393536"/>
          </a:xfrm>
        </p:grpSpPr>
        <p:sp>
          <p:nvSpPr>
            <p:cNvPr id="179" name="Google Shape;179;p111"/>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111"/>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111"/>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82" name="Google Shape;182;p111"/>
          <p:cNvSpPr txBox="1"/>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400">
              <a:solidFill>
                <a:srgbClr val="00629B"/>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3" name="Shape 183"/>
        <p:cNvGrpSpPr/>
        <p:nvPr/>
      </p:nvGrpSpPr>
      <p:grpSpPr>
        <a:xfrm>
          <a:off x="0" y="0"/>
          <a:ext cx="0" cy="0"/>
          <a:chOff x="0" y="0"/>
          <a:chExt cx="0" cy="0"/>
        </a:xfrm>
      </p:grpSpPr>
      <p:sp>
        <p:nvSpPr>
          <p:cNvPr id="184" name="Google Shape;184;p1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B"/>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6" name="Google Shape;186;p11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7" name="Shape 187"/>
        <p:cNvGrpSpPr/>
        <p:nvPr/>
      </p:nvGrpSpPr>
      <p:grpSpPr>
        <a:xfrm>
          <a:off x="0" y="0"/>
          <a:ext cx="0" cy="0"/>
          <a:chOff x="0" y="0"/>
          <a:chExt cx="0" cy="0"/>
        </a:xfrm>
      </p:grpSpPr>
      <p:pic>
        <p:nvPicPr>
          <p:cNvPr descr="A picture containing dark, light&#10;&#10;Description automatically generated" id="188" name="Google Shape;188;p113"/>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89" name="Google Shape;189;p113"/>
          <p:cNvSpPr txBox="1"/>
          <p:nvPr>
            <p:ph type="title"/>
          </p:nvPr>
        </p:nvSpPr>
        <p:spPr>
          <a:xfrm>
            <a:off x="839788" y="358877"/>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B"/>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1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55600" lvl="2" marL="1371600" algn="l">
              <a:lnSpc>
                <a:spcPct val="90000"/>
              </a:lnSpc>
              <a:spcBef>
                <a:spcPts val="500"/>
              </a:spcBef>
              <a:spcAft>
                <a:spcPts val="0"/>
              </a:spcAft>
              <a:buClr>
                <a:schemeClr val="dk1"/>
              </a:buClr>
              <a:buSzPts val="2000"/>
              <a:buChar char="•"/>
              <a:defRPr sz="20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1" name="Google Shape;191;p1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sz="20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2" name="Google Shape;192;p11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93" name="Shape 193"/>
        <p:cNvGrpSpPr/>
        <p:nvPr/>
      </p:nvGrpSpPr>
      <p:grpSpPr>
        <a:xfrm>
          <a:off x="0" y="0"/>
          <a:ext cx="0" cy="0"/>
          <a:chOff x="0" y="0"/>
          <a:chExt cx="0" cy="0"/>
        </a:xfrm>
      </p:grpSpPr>
      <p:pic>
        <p:nvPicPr>
          <p:cNvPr descr="A picture containing dark, light&#10;&#10;Description automatically generated" id="194" name="Google Shape;194;p114"/>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195" name="Google Shape;195;p114"/>
          <p:cNvSpPr/>
          <p:nvPr>
            <p:ph idx="2" type="pic"/>
          </p:nvPr>
        </p:nvSpPr>
        <p:spPr>
          <a:xfrm>
            <a:off x="5183188" y="987424"/>
            <a:ext cx="6169024" cy="4951259"/>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sp>
      <p:sp>
        <p:nvSpPr>
          <p:cNvPr id="196" name="Google Shape;196;p114"/>
          <p:cNvSpPr txBox="1"/>
          <p:nvPr>
            <p:ph type="title"/>
          </p:nvPr>
        </p:nvSpPr>
        <p:spPr>
          <a:xfrm>
            <a:off x="839788" y="368709"/>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29B"/>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1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sz="20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8" name="Google Shape;198;p11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p:spTree>
      <p:nvGrpSpPr>
        <p:cNvPr id="199" name="Shape 199"/>
        <p:cNvGrpSpPr/>
        <p:nvPr/>
      </p:nvGrpSpPr>
      <p:grpSpPr>
        <a:xfrm>
          <a:off x="0" y="0"/>
          <a:ext cx="0" cy="0"/>
          <a:chOff x="0" y="0"/>
          <a:chExt cx="0" cy="0"/>
        </a:xfrm>
      </p:grpSpPr>
      <p:sp>
        <p:nvSpPr>
          <p:cNvPr id="200" name="Google Shape;200;p115"/>
          <p:cNvSpPr txBox="1"/>
          <p:nvPr>
            <p:ph type="title"/>
          </p:nvPr>
        </p:nvSpPr>
        <p:spPr>
          <a:xfrm>
            <a:off x="838200" y="556181"/>
            <a:ext cx="10515600" cy="55333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0066A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115"/>
          <p:cNvSpPr txBox="1"/>
          <p:nvPr>
            <p:ph idx="1" type="body"/>
          </p:nvPr>
        </p:nvSpPr>
        <p:spPr>
          <a:xfrm>
            <a:off x="838200" y="1825626"/>
            <a:ext cx="10515600" cy="394335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o"/>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 name="Google Shape;202;p115"/>
          <p:cNvSpPr txBox="1"/>
          <p:nvPr>
            <p:ph idx="2" type="body"/>
          </p:nvPr>
        </p:nvSpPr>
        <p:spPr>
          <a:xfrm>
            <a:off x="838200" y="1106197"/>
            <a:ext cx="10515600" cy="3568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F7F7F"/>
              </a:buClr>
              <a:buSzPts val="2400"/>
              <a:buNone/>
              <a:defRPr b="1" i="1" sz="2400">
                <a:solidFill>
                  <a:srgbClr val="7F7F7F"/>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o"/>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11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 name="Shape 18"/>
        <p:cNvGrpSpPr/>
        <p:nvPr/>
      </p:nvGrpSpPr>
      <p:grpSpPr>
        <a:xfrm>
          <a:off x="0" y="0"/>
          <a:ext cx="0" cy="0"/>
          <a:chOff x="0" y="0"/>
          <a:chExt cx="0" cy="0"/>
        </a:xfrm>
      </p:grpSpPr>
      <p:pic>
        <p:nvPicPr>
          <p:cNvPr descr="Background pattern&#10;&#10;Description automatically generated" id="19" name="Google Shape;19;p98"/>
          <p:cNvPicPr preferRelativeResize="0"/>
          <p:nvPr/>
        </p:nvPicPr>
        <p:blipFill rotWithShape="1">
          <a:blip r:embed="rId2">
            <a:alphaModFix/>
          </a:blip>
          <a:srcRect b="0" l="0" r="0" t="0"/>
          <a:stretch/>
        </p:blipFill>
        <p:spPr>
          <a:xfrm>
            <a:off x="0" y="-12253"/>
            <a:ext cx="12192000" cy="6858000"/>
          </a:xfrm>
          <a:prstGeom prst="rect">
            <a:avLst/>
          </a:prstGeom>
          <a:noFill/>
          <a:ln>
            <a:noFill/>
          </a:ln>
        </p:spPr>
      </p:pic>
      <p:sp>
        <p:nvSpPr>
          <p:cNvPr id="20" name="Google Shape;20;p98"/>
          <p:cNvSpPr/>
          <p:nvPr/>
        </p:nvSpPr>
        <p:spPr>
          <a:xfrm flipH="1">
            <a:off x="125539" y="1823706"/>
            <a:ext cx="1897626" cy="1544637"/>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 name="Google Shape;21;p98"/>
          <p:cNvPicPr preferRelativeResize="0"/>
          <p:nvPr>
            <p:ph idx="2" type="pic"/>
          </p:nvPr>
        </p:nvPicPr>
        <p:blipFill/>
        <p:spPr>
          <a:xfrm flipH="1">
            <a:off x="0" y="1700175"/>
            <a:ext cx="1877961" cy="1544637"/>
          </a:xfrm>
          <a:prstGeom prst="snip2DiagRect">
            <a:avLst>
              <a:gd fmla="val 0" name="adj1"/>
              <a:gd fmla="val 16667" name="adj2"/>
            </a:avLst>
          </a:prstGeom>
          <a:blipFill rotWithShape="0">
            <a:blip r:embed="rId3">
              <a:alphaModFix/>
            </a:blip>
            <a:stretch>
              <a:fillRect b="0" l="0" r="0" t="0"/>
            </a:stretch>
          </a:blipFill>
          <a:ln>
            <a:noFill/>
          </a:ln>
        </p:spPr>
      </p:pic>
      <p:sp>
        <p:nvSpPr>
          <p:cNvPr id="22" name="Google Shape;22;p98"/>
          <p:cNvSpPr/>
          <p:nvPr/>
        </p:nvSpPr>
        <p:spPr>
          <a:xfrm flipH="1">
            <a:off x="2002280" y="326997"/>
            <a:ext cx="1897626" cy="1544637"/>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 name="Google Shape;23;p98"/>
          <p:cNvPicPr preferRelativeResize="0"/>
          <p:nvPr>
            <p:ph idx="3" type="pic"/>
          </p:nvPr>
        </p:nvPicPr>
        <p:blipFill/>
        <p:spPr>
          <a:xfrm flipH="1">
            <a:off x="1897626" y="193609"/>
            <a:ext cx="1877961" cy="1544637"/>
          </a:xfrm>
          <a:prstGeom prst="snip2DiagRect">
            <a:avLst>
              <a:gd fmla="val 0" name="adj1"/>
              <a:gd fmla="val 16667" name="adj2"/>
            </a:avLst>
          </a:prstGeom>
          <a:blipFill rotWithShape="0">
            <a:blip r:embed="rId3">
              <a:alphaModFix/>
            </a:blip>
            <a:stretch>
              <a:fillRect b="0" l="0" r="0" t="0"/>
            </a:stretch>
          </a:blipFill>
          <a:ln>
            <a:noFill/>
          </a:ln>
        </p:spPr>
      </p:pic>
      <p:sp>
        <p:nvSpPr>
          <p:cNvPr id="24" name="Google Shape;24;p98"/>
          <p:cNvSpPr/>
          <p:nvPr/>
        </p:nvSpPr>
        <p:spPr>
          <a:xfrm flipH="1">
            <a:off x="2823483" y="2179564"/>
            <a:ext cx="1460477" cy="1188805"/>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 name="Google Shape;25;p98"/>
          <p:cNvPicPr preferRelativeResize="0"/>
          <p:nvPr>
            <p:ph idx="4" type="pic"/>
          </p:nvPr>
        </p:nvPicPr>
        <p:blipFill/>
        <p:spPr>
          <a:xfrm flipH="1">
            <a:off x="2703871" y="2065243"/>
            <a:ext cx="1445342" cy="1188805"/>
          </a:xfrm>
          <a:prstGeom prst="snip2DiagRect">
            <a:avLst>
              <a:gd fmla="val 0" name="adj1"/>
              <a:gd fmla="val 16667" name="adj2"/>
            </a:avLst>
          </a:prstGeom>
          <a:blipFill rotWithShape="0">
            <a:blip r:embed="rId4">
              <a:alphaModFix/>
            </a:blip>
            <a:stretch>
              <a:fillRect b="0" l="0" r="0" t="0"/>
            </a:stretch>
          </a:blipFill>
          <a:ln>
            <a:noFill/>
          </a:ln>
        </p:spPr>
      </p:pic>
      <p:sp>
        <p:nvSpPr>
          <p:cNvPr id="26" name="Google Shape;26;p98"/>
          <p:cNvSpPr/>
          <p:nvPr/>
        </p:nvSpPr>
        <p:spPr>
          <a:xfrm>
            <a:off x="4422044" y="1071383"/>
            <a:ext cx="1889000" cy="2310747"/>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 name="Google Shape;27;p98"/>
          <p:cNvSpPr/>
          <p:nvPr/>
        </p:nvSpPr>
        <p:spPr>
          <a:xfrm flipH="1">
            <a:off x="6007925" y="353796"/>
            <a:ext cx="2234341" cy="1848464"/>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 name="Google Shape;28;p98"/>
          <p:cNvPicPr preferRelativeResize="0"/>
          <p:nvPr>
            <p:ph idx="5" type="pic"/>
          </p:nvPr>
        </p:nvPicPr>
        <p:blipFill/>
        <p:spPr>
          <a:xfrm flipH="1">
            <a:off x="5840361" y="207543"/>
            <a:ext cx="2296512" cy="1848464"/>
          </a:xfrm>
          <a:prstGeom prst="snip2DiagRect">
            <a:avLst>
              <a:gd fmla="val 0" name="adj1"/>
              <a:gd fmla="val 16667" name="adj2"/>
            </a:avLst>
          </a:prstGeom>
          <a:blipFill rotWithShape="0">
            <a:blip r:embed="rId5">
              <a:alphaModFix/>
            </a:blip>
            <a:stretch>
              <a:fillRect b="0" l="0" r="0" t="0"/>
            </a:stretch>
          </a:blipFill>
          <a:ln>
            <a:noFill/>
          </a:ln>
        </p:spPr>
      </p:pic>
      <p:sp>
        <p:nvSpPr>
          <p:cNvPr id="29" name="Google Shape;29;p98"/>
          <p:cNvSpPr/>
          <p:nvPr/>
        </p:nvSpPr>
        <p:spPr>
          <a:xfrm flipH="1">
            <a:off x="7832705" y="852880"/>
            <a:ext cx="3040580" cy="2515463"/>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 name="Google Shape;30;p98"/>
          <p:cNvPicPr preferRelativeResize="0"/>
          <p:nvPr>
            <p:ph idx="6" type="pic"/>
          </p:nvPr>
        </p:nvPicPr>
        <p:blipFill/>
        <p:spPr>
          <a:xfrm flipH="1">
            <a:off x="7627034" y="733205"/>
            <a:ext cx="3109792" cy="2511607"/>
          </a:xfrm>
          <a:prstGeom prst="snip2DiagRect">
            <a:avLst>
              <a:gd fmla="val 0" name="adj1"/>
              <a:gd fmla="val 16667" name="adj2"/>
            </a:avLst>
          </a:prstGeom>
          <a:blipFill rotWithShape="0">
            <a:blip r:embed="rId6">
              <a:alphaModFix/>
            </a:blip>
            <a:stretch>
              <a:fillRect b="0" l="0" r="0" t="0"/>
            </a:stretch>
          </a:blipFill>
          <a:ln>
            <a:noFill/>
          </a:ln>
        </p:spPr>
      </p:pic>
      <p:pic>
        <p:nvPicPr>
          <p:cNvPr id="31" name="Google Shape;31;p98"/>
          <p:cNvPicPr preferRelativeResize="0"/>
          <p:nvPr>
            <p:ph idx="7" type="pic"/>
          </p:nvPr>
        </p:nvPicPr>
        <p:blipFill/>
        <p:spPr>
          <a:xfrm>
            <a:off x="4299533" y="934065"/>
            <a:ext cx="1877961" cy="2310747"/>
          </a:xfrm>
          <a:prstGeom prst="snip2DiagRect">
            <a:avLst>
              <a:gd fmla="val 0" name="adj1"/>
              <a:gd fmla="val 16667" name="adj2"/>
            </a:avLst>
          </a:prstGeom>
          <a:blipFill rotWithShape="1">
            <a:blip r:embed="rId6">
              <a:alphaModFix/>
            </a:blip>
            <a:stretch>
              <a:fillRect b="0" l="0" r="0" t="0"/>
            </a:stretch>
          </a:blipFill>
          <a:ln>
            <a:noFill/>
          </a:ln>
        </p:spPr>
      </p:pic>
      <p:sp>
        <p:nvSpPr>
          <p:cNvPr id="32" name="Google Shape;32;p98"/>
          <p:cNvSpPr/>
          <p:nvPr/>
        </p:nvSpPr>
        <p:spPr>
          <a:xfrm>
            <a:off x="11070316" y="953728"/>
            <a:ext cx="1168385" cy="1651819"/>
          </a:xfrm>
          <a:prstGeom prst="snip2DiagRect">
            <a:avLst>
              <a:gd fmla="val 0" name="adj1"/>
              <a:gd fmla="val 16667" name="adj2"/>
            </a:avLst>
          </a:prstGeom>
          <a:gradFill>
            <a:gsLst>
              <a:gs pos="0">
                <a:srgbClr val="00629B">
                  <a:alpha val="0"/>
                </a:srgbClr>
              </a:gs>
              <a:gs pos="38000">
                <a:srgbClr val="00629B">
                  <a:alpha val="29803"/>
                </a:srgbClr>
              </a:gs>
              <a:gs pos="100000">
                <a:srgbClr val="00629B">
                  <a:alpha val="34901"/>
                </a:srgbClr>
              </a:gs>
            </a:gsLst>
            <a:lin ang="51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 name="Google Shape;33;p98"/>
          <p:cNvPicPr preferRelativeResize="0"/>
          <p:nvPr>
            <p:ph idx="8" type="pic"/>
          </p:nvPr>
        </p:nvPicPr>
        <p:blipFill/>
        <p:spPr>
          <a:xfrm>
            <a:off x="10947285" y="934065"/>
            <a:ext cx="1254547" cy="1543664"/>
          </a:xfrm>
          <a:prstGeom prst="snip2DiagRect">
            <a:avLst>
              <a:gd fmla="val 0" name="adj1"/>
              <a:gd fmla="val 16667" name="adj2"/>
            </a:avLst>
          </a:prstGeom>
          <a:blipFill rotWithShape="1">
            <a:blip r:embed="rId7">
              <a:alphaModFix/>
            </a:blip>
            <a:stretch>
              <a:fillRect b="0" l="0" r="0" t="0"/>
            </a:stretch>
          </a:blipFill>
          <a:ln>
            <a:noFill/>
          </a:ln>
        </p:spPr>
      </p:pic>
      <p:pic>
        <p:nvPicPr>
          <p:cNvPr descr="Logo, company name&#10;&#10;Description automatically generated" id="34" name="Google Shape;34;p98"/>
          <p:cNvPicPr preferRelativeResize="0"/>
          <p:nvPr/>
        </p:nvPicPr>
        <p:blipFill rotWithShape="1">
          <a:blip r:embed="rId8">
            <a:alphaModFix/>
          </a:blip>
          <a:srcRect b="0" l="0" r="0" t="0"/>
          <a:stretch/>
        </p:blipFill>
        <p:spPr>
          <a:xfrm>
            <a:off x="9999114" y="5421664"/>
            <a:ext cx="2046467" cy="1425925"/>
          </a:xfrm>
          <a:prstGeom prst="rect">
            <a:avLst/>
          </a:prstGeom>
          <a:noFill/>
          <a:ln>
            <a:noFill/>
          </a:ln>
        </p:spPr>
      </p:pic>
      <p:sp>
        <p:nvSpPr>
          <p:cNvPr id="35" name="Google Shape;35;p98"/>
          <p:cNvSpPr/>
          <p:nvPr/>
        </p:nvSpPr>
        <p:spPr>
          <a:xfrm>
            <a:off x="0" y="6366603"/>
            <a:ext cx="12192000" cy="479144"/>
          </a:xfrm>
          <a:custGeom>
            <a:rect b="b" l="l" r="r" t="t"/>
            <a:pathLst>
              <a:path extrusionOk="0" h="479144" w="12201832">
                <a:moveTo>
                  <a:pt x="0" y="0"/>
                </a:moveTo>
                <a:lnTo>
                  <a:pt x="373626" y="358662"/>
                </a:lnTo>
                <a:lnTo>
                  <a:pt x="12201832" y="353961"/>
                </a:lnTo>
                <a:lnTo>
                  <a:pt x="12201832" y="479144"/>
                </a:lnTo>
                <a:lnTo>
                  <a:pt x="9832" y="479144"/>
                </a:lnTo>
                <a:lnTo>
                  <a:pt x="0" y="0"/>
                </a:lnTo>
                <a:close/>
              </a:path>
            </a:pathLst>
          </a:custGeom>
          <a:gradFill>
            <a:gsLst>
              <a:gs pos="0">
                <a:srgbClr val="00629B"/>
              </a:gs>
              <a:gs pos="20000">
                <a:srgbClr val="00629B"/>
              </a:gs>
              <a:gs pos="100000">
                <a:srgbClr val="00B5E2">
                  <a:alpha val="34901"/>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ogo&#10;&#10;Description automatically generated" id="36" name="Google Shape;36;p98"/>
          <p:cNvPicPr preferRelativeResize="0"/>
          <p:nvPr/>
        </p:nvPicPr>
        <p:blipFill rotWithShape="1">
          <a:blip r:embed="rId9">
            <a:alphaModFix/>
          </a:blip>
          <a:srcRect b="0" l="0" r="0" t="0"/>
          <a:stretch/>
        </p:blipFill>
        <p:spPr>
          <a:xfrm>
            <a:off x="613288" y="4058147"/>
            <a:ext cx="7696200" cy="1295400"/>
          </a:xfrm>
          <a:prstGeom prst="rect">
            <a:avLst/>
          </a:prstGeom>
          <a:noFill/>
          <a:ln>
            <a:noFill/>
          </a:ln>
        </p:spPr>
      </p:pic>
      <p:sp>
        <p:nvSpPr>
          <p:cNvPr id="37" name="Google Shape;37;p98"/>
          <p:cNvSpPr txBox="1"/>
          <p:nvPr/>
        </p:nvSpPr>
        <p:spPr>
          <a:xfrm>
            <a:off x="403122" y="6199780"/>
            <a:ext cx="7900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629B"/>
                </a:solidFill>
                <a:latin typeface="Calibri"/>
                <a:ea typeface="Calibri"/>
                <a:cs typeface="Calibri"/>
                <a:sym typeface="Calibri"/>
              </a:rPr>
              <a:t>ieee.org</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8" name="Shape 38"/>
        <p:cNvGrpSpPr/>
        <p:nvPr/>
      </p:nvGrpSpPr>
      <p:grpSpPr>
        <a:xfrm>
          <a:off x="0" y="0"/>
          <a:ext cx="0" cy="0"/>
          <a:chOff x="0" y="0"/>
          <a:chExt cx="0" cy="0"/>
        </a:xfrm>
      </p:grpSpPr>
      <p:pic>
        <p:nvPicPr>
          <p:cNvPr descr="A picture containing dark, light&#10;&#10;Description automatically generated" id="39" name="Google Shape;39;p99"/>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pic>
        <p:nvPicPr>
          <p:cNvPr descr="Background pattern&#10;&#10;Description automatically generated" id="40" name="Google Shape;40;p9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1" name="Google Shape;41;p99"/>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8500"/>
              <a:buFont typeface="Calibri"/>
              <a:buNone/>
              <a:defRPr sz="850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99"/>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3" name="Google Shape;43;p99"/>
          <p:cNvSpPr txBox="1"/>
          <p:nvPr>
            <p:ph idx="1" type="body"/>
          </p:nvPr>
        </p:nvSpPr>
        <p:spPr>
          <a:xfrm>
            <a:off x="3116263" y="2940050"/>
            <a:ext cx="8810625" cy="11017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sz="2800">
                <a:solidFill>
                  <a:schemeClr val="lt1"/>
                </a:solidFill>
              </a:defRPr>
            </a:lvl1pPr>
            <a:lvl2pPr indent="-228600" lvl="1" marL="914400" algn="l">
              <a:lnSpc>
                <a:spcPct val="90000"/>
              </a:lnSpc>
              <a:spcBef>
                <a:spcPts val="500"/>
              </a:spcBef>
              <a:spcAft>
                <a:spcPts val="0"/>
              </a:spcAft>
              <a:buClr>
                <a:schemeClr val="lt1"/>
              </a:buClr>
              <a:buSzPts val="2800"/>
              <a:buNone/>
              <a:defRPr sz="2800">
                <a:solidFill>
                  <a:schemeClr val="lt1"/>
                </a:solidFill>
              </a:defRPr>
            </a:lvl2pPr>
            <a:lvl3pPr indent="-228600" lvl="2" marL="1371600" algn="l">
              <a:lnSpc>
                <a:spcPct val="90000"/>
              </a:lnSpc>
              <a:spcBef>
                <a:spcPts val="500"/>
              </a:spcBef>
              <a:spcAft>
                <a:spcPts val="0"/>
              </a:spcAft>
              <a:buClr>
                <a:schemeClr val="lt1"/>
              </a:buClr>
              <a:buSzPts val="2800"/>
              <a:buNone/>
              <a:defRPr sz="2800">
                <a:solidFill>
                  <a:schemeClr val="lt1"/>
                </a:solidFill>
              </a:defRPr>
            </a:lvl3pPr>
            <a:lvl4pPr indent="-228600" lvl="3" marL="1828800" algn="l">
              <a:lnSpc>
                <a:spcPct val="90000"/>
              </a:lnSpc>
              <a:spcBef>
                <a:spcPts val="500"/>
              </a:spcBef>
              <a:spcAft>
                <a:spcPts val="0"/>
              </a:spcAft>
              <a:buClr>
                <a:schemeClr val="lt1"/>
              </a:buClr>
              <a:buSzPts val="2800"/>
              <a:buNone/>
              <a:defRPr sz="2800">
                <a:solidFill>
                  <a:schemeClr val="lt1"/>
                </a:solidFill>
              </a:defRPr>
            </a:lvl4pPr>
            <a:lvl5pPr indent="-228600" lvl="4" marL="2286000" algn="l">
              <a:lnSpc>
                <a:spcPct val="90000"/>
              </a:lnSpc>
              <a:spcBef>
                <a:spcPts val="500"/>
              </a:spcBef>
              <a:spcAft>
                <a:spcPts val="0"/>
              </a:spcAft>
              <a:buClr>
                <a:schemeClr val="lt1"/>
              </a:buClr>
              <a:buSzPts val="2800"/>
              <a:buNone/>
              <a:defRPr sz="2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99"/>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1000"/>
              </a:spcBef>
              <a:spcAft>
                <a:spcPts val="0"/>
              </a:spcAft>
              <a:buClr>
                <a:schemeClr val="lt1"/>
              </a:buClr>
              <a:buSzPts val="1400"/>
              <a:buNone/>
              <a:defRPr sz="1400">
                <a:solidFill>
                  <a:schemeClr val="lt1"/>
                </a:solidFill>
              </a:defRPr>
            </a:lvl1pPr>
            <a:lvl2pPr indent="-228600" lvl="1" marL="914400" algn="l">
              <a:lnSpc>
                <a:spcPct val="90000"/>
              </a:lnSpc>
              <a:spcBef>
                <a:spcPts val="500"/>
              </a:spcBef>
              <a:spcAft>
                <a:spcPts val="0"/>
              </a:spcAft>
              <a:buClr>
                <a:schemeClr val="lt1"/>
              </a:buClr>
              <a:buSzPts val="2000"/>
              <a:buNone/>
              <a:defRPr>
                <a:solidFill>
                  <a:schemeClr val="lt1"/>
                </a:solidFill>
              </a:defRPr>
            </a:lvl2pPr>
            <a:lvl3pPr indent="-228600" lvl="2" marL="1371600" algn="l">
              <a:lnSpc>
                <a:spcPct val="90000"/>
              </a:lnSpc>
              <a:spcBef>
                <a:spcPts val="500"/>
              </a:spcBef>
              <a:spcAft>
                <a:spcPts val="0"/>
              </a:spcAft>
              <a:buClr>
                <a:schemeClr val="lt1"/>
              </a:buClr>
              <a:buSzPts val="2000"/>
              <a:buNone/>
              <a:defRPr>
                <a:solidFill>
                  <a:schemeClr val="lt1"/>
                </a:solidFill>
              </a:defRPr>
            </a:lvl3pPr>
            <a:lvl4pPr indent="-228600" lvl="3" marL="1828800" algn="l">
              <a:lnSpc>
                <a:spcPct val="90000"/>
              </a:lnSpc>
              <a:spcBef>
                <a:spcPts val="500"/>
              </a:spcBef>
              <a:spcAft>
                <a:spcPts val="0"/>
              </a:spcAft>
              <a:buClr>
                <a:schemeClr val="lt1"/>
              </a:buClr>
              <a:buSzPts val="2000"/>
              <a:buNone/>
              <a:defRPr>
                <a:solidFill>
                  <a:schemeClr val="lt1"/>
                </a:solidFill>
              </a:defRPr>
            </a:lvl4pPr>
            <a:lvl5pPr indent="-228600" lvl="4" marL="2286000" algn="l">
              <a:lnSpc>
                <a:spcPct val="90000"/>
              </a:lnSpc>
              <a:spcBef>
                <a:spcPts val="500"/>
              </a:spcBef>
              <a:spcAft>
                <a:spcPts val="0"/>
              </a:spcAft>
              <a:buClr>
                <a:schemeClr val="lt1"/>
              </a:buClr>
              <a:buSzPts val="20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5" name="Google Shape;45;p99"/>
          <p:cNvCxnSpPr/>
          <p:nvPr/>
        </p:nvCxnSpPr>
        <p:spPr>
          <a:xfrm>
            <a:off x="2658217" y="0"/>
            <a:ext cx="0" cy="4975122"/>
          </a:xfrm>
          <a:prstGeom prst="straightConnector1">
            <a:avLst/>
          </a:prstGeom>
          <a:noFill/>
          <a:ln cap="flat" cmpd="sng" w="25400">
            <a:solidFill>
              <a:srgbClr val="00B5E2"/>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1 pic">
  <p:cSld name="Content / 1 pic">
    <p:spTree>
      <p:nvGrpSpPr>
        <p:cNvPr id="46" name="Shape 46"/>
        <p:cNvGrpSpPr/>
        <p:nvPr/>
      </p:nvGrpSpPr>
      <p:grpSpPr>
        <a:xfrm>
          <a:off x="0" y="0"/>
          <a:ext cx="0" cy="0"/>
          <a:chOff x="0" y="0"/>
          <a:chExt cx="0" cy="0"/>
        </a:xfrm>
      </p:grpSpPr>
      <p:grpSp>
        <p:nvGrpSpPr>
          <p:cNvPr id="47" name="Google Shape;47;p100"/>
          <p:cNvGrpSpPr/>
          <p:nvPr/>
        </p:nvGrpSpPr>
        <p:grpSpPr>
          <a:xfrm>
            <a:off x="8563894" y="779713"/>
            <a:ext cx="4449559" cy="2108641"/>
            <a:chOff x="4138646" y="5795924"/>
            <a:chExt cx="2940577" cy="1393536"/>
          </a:xfrm>
        </p:grpSpPr>
        <p:sp>
          <p:nvSpPr>
            <p:cNvPr id="48" name="Google Shape;48;p100"/>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 name="Google Shape;49;p100"/>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 name="Google Shape;50;p100"/>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picture containing dark, light&#10;&#10;Description automatically generated" id="51" name="Google Shape;51;p100"/>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52" name="Google Shape;52;p10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00"/>
          <p:cNvSpPr txBox="1"/>
          <p:nvPr>
            <p:ph idx="1" type="body"/>
          </p:nvPr>
        </p:nvSpPr>
        <p:spPr>
          <a:xfrm>
            <a:off x="452282" y="2359742"/>
            <a:ext cx="5820696" cy="380446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0"/>
          <p:cNvSpPr/>
          <p:nvPr>
            <p:ph idx="2" type="pic"/>
          </p:nvPr>
        </p:nvSpPr>
        <p:spPr>
          <a:xfrm>
            <a:off x="6518786" y="1816100"/>
            <a:ext cx="5270091" cy="352281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sp>
      <p:sp>
        <p:nvSpPr>
          <p:cNvPr id="55" name="Google Shape;55;p100"/>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0"/>
          <p:cNvSpPr txBox="1"/>
          <p:nvPr>
            <p:ph idx="4" type="body"/>
          </p:nvPr>
        </p:nvSpPr>
        <p:spPr>
          <a:xfrm>
            <a:off x="452385" y="1668463"/>
            <a:ext cx="5830888" cy="681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57" name="Google Shape;57;p100"/>
          <p:cNvGrpSpPr/>
          <p:nvPr/>
        </p:nvGrpSpPr>
        <p:grpSpPr>
          <a:xfrm>
            <a:off x="4138646" y="5795924"/>
            <a:ext cx="2940577" cy="1393536"/>
            <a:chOff x="4138646" y="5795924"/>
            <a:chExt cx="2940577" cy="1393536"/>
          </a:xfrm>
        </p:grpSpPr>
        <p:sp>
          <p:nvSpPr>
            <p:cNvPr id="58" name="Google Shape;58;p100"/>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 name="Google Shape;59;p100"/>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 name="Google Shape;60;p100"/>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1" name="Google Shape;61;p10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No Pic">
  <p:cSld name="Content / No Pic">
    <p:spTree>
      <p:nvGrpSpPr>
        <p:cNvPr id="62" name="Shape 62"/>
        <p:cNvGrpSpPr/>
        <p:nvPr/>
      </p:nvGrpSpPr>
      <p:grpSpPr>
        <a:xfrm>
          <a:off x="0" y="0"/>
          <a:ext cx="0" cy="0"/>
          <a:chOff x="0" y="0"/>
          <a:chExt cx="0" cy="0"/>
        </a:xfrm>
      </p:grpSpPr>
      <p:grpSp>
        <p:nvGrpSpPr>
          <p:cNvPr id="63" name="Google Shape;63;p101"/>
          <p:cNvGrpSpPr/>
          <p:nvPr/>
        </p:nvGrpSpPr>
        <p:grpSpPr>
          <a:xfrm>
            <a:off x="6980899" y="3300740"/>
            <a:ext cx="6042348" cy="2863462"/>
            <a:chOff x="4138646" y="5795924"/>
            <a:chExt cx="2940577" cy="1393536"/>
          </a:xfrm>
        </p:grpSpPr>
        <p:sp>
          <p:nvSpPr>
            <p:cNvPr id="64" name="Google Shape;64;p101"/>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 name="Google Shape;65;p101"/>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 name="Google Shape;66;p101"/>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picture containing dark, light&#10;&#10;Description automatically generated" id="67" name="Google Shape;67;p101"/>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68" name="Google Shape;68;p10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01"/>
          <p:cNvSpPr txBox="1"/>
          <p:nvPr>
            <p:ph idx="1" type="body"/>
          </p:nvPr>
        </p:nvSpPr>
        <p:spPr>
          <a:xfrm>
            <a:off x="452282" y="2359742"/>
            <a:ext cx="11298034" cy="380446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01"/>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01"/>
          <p:cNvSpPr txBox="1"/>
          <p:nvPr>
            <p:ph idx="3" type="body"/>
          </p:nvPr>
        </p:nvSpPr>
        <p:spPr>
          <a:xfrm>
            <a:off x="452385" y="1668463"/>
            <a:ext cx="11307456" cy="681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2" name="Google Shape;72;p101"/>
          <p:cNvGrpSpPr/>
          <p:nvPr/>
        </p:nvGrpSpPr>
        <p:grpSpPr>
          <a:xfrm>
            <a:off x="4138646" y="5795924"/>
            <a:ext cx="2940577" cy="1393536"/>
            <a:chOff x="4138646" y="5795924"/>
            <a:chExt cx="2940577" cy="1393536"/>
          </a:xfrm>
        </p:grpSpPr>
        <p:sp>
          <p:nvSpPr>
            <p:cNvPr id="73" name="Google Shape;73;p101"/>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 name="Google Shape;74;p101"/>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 name="Google Shape;75;p101"/>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6" name="Google Shape;76;p101"/>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pic>
        <p:nvPicPr>
          <p:cNvPr descr="A picture containing dark, light&#10;&#10;Description automatically generated" id="78" name="Google Shape;78;p102"/>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79" name="Google Shape;79;p102"/>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0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No Pic / No Swoosh">
  <p:cSld name="Content / No Pic / No Swoosh">
    <p:spTree>
      <p:nvGrpSpPr>
        <p:cNvPr id="81" name="Shape 81"/>
        <p:cNvGrpSpPr/>
        <p:nvPr/>
      </p:nvGrpSpPr>
      <p:grpSpPr>
        <a:xfrm>
          <a:off x="0" y="0"/>
          <a:ext cx="0" cy="0"/>
          <a:chOff x="0" y="0"/>
          <a:chExt cx="0" cy="0"/>
        </a:xfrm>
      </p:grpSpPr>
      <p:grpSp>
        <p:nvGrpSpPr>
          <p:cNvPr id="82" name="Google Shape;82;p103"/>
          <p:cNvGrpSpPr/>
          <p:nvPr/>
        </p:nvGrpSpPr>
        <p:grpSpPr>
          <a:xfrm>
            <a:off x="6980899" y="3300740"/>
            <a:ext cx="6042348" cy="2863462"/>
            <a:chOff x="4138646" y="5795924"/>
            <a:chExt cx="2940577" cy="1393536"/>
          </a:xfrm>
        </p:grpSpPr>
        <p:sp>
          <p:nvSpPr>
            <p:cNvPr id="83" name="Google Shape;83;p103"/>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 name="Google Shape;84;p103"/>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 name="Google Shape;85;p103"/>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 name="Google Shape;86;p10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03"/>
          <p:cNvSpPr txBox="1"/>
          <p:nvPr>
            <p:ph idx="1" type="body"/>
          </p:nvPr>
        </p:nvSpPr>
        <p:spPr>
          <a:xfrm>
            <a:off x="452282" y="2359742"/>
            <a:ext cx="11298034" cy="380446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03"/>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03"/>
          <p:cNvSpPr txBox="1"/>
          <p:nvPr>
            <p:ph idx="3" type="body"/>
          </p:nvPr>
        </p:nvSpPr>
        <p:spPr>
          <a:xfrm>
            <a:off x="452385" y="1668463"/>
            <a:ext cx="11307456" cy="681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0" name="Google Shape;90;p103"/>
          <p:cNvGrpSpPr/>
          <p:nvPr/>
        </p:nvGrpSpPr>
        <p:grpSpPr>
          <a:xfrm>
            <a:off x="4138646" y="5795924"/>
            <a:ext cx="2940577" cy="1393536"/>
            <a:chOff x="4138646" y="5795924"/>
            <a:chExt cx="2940577" cy="1393536"/>
          </a:xfrm>
        </p:grpSpPr>
        <p:sp>
          <p:nvSpPr>
            <p:cNvPr id="91" name="Google Shape;91;p103"/>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2" name="Google Shape;92;p103"/>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3" name="Google Shape;93;p103"/>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4" name="Google Shape;94;p10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pics / Logo">
  <p:cSld name="Content / 3 pics / Logo">
    <p:spTree>
      <p:nvGrpSpPr>
        <p:cNvPr id="95" name="Shape 95"/>
        <p:cNvGrpSpPr/>
        <p:nvPr/>
      </p:nvGrpSpPr>
      <p:grpSpPr>
        <a:xfrm>
          <a:off x="0" y="0"/>
          <a:ext cx="0" cy="0"/>
          <a:chOff x="0" y="0"/>
          <a:chExt cx="0" cy="0"/>
        </a:xfrm>
      </p:grpSpPr>
      <p:pic>
        <p:nvPicPr>
          <p:cNvPr descr="A picture containing dark, light&#10;&#10;Description automatically generated" id="96" name="Google Shape;96;p104"/>
          <p:cNvPicPr preferRelativeResize="0"/>
          <p:nvPr/>
        </p:nvPicPr>
        <p:blipFill rotWithShape="1">
          <a:blip r:embed="rId2">
            <a:alphaModFix/>
          </a:blip>
          <a:srcRect b="0" l="0" r="0" t="0"/>
          <a:stretch/>
        </p:blipFill>
        <p:spPr>
          <a:xfrm>
            <a:off x="0" y="3632200"/>
            <a:ext cx="12192000" cy="3225800"/>
          </a:xfrm>
          <a:prstGeom prst="rect">
            <a:avLst/>
          </a:prstGeom>
          <a:noFill/>
          <a:ln>
            <a:noFill/>
          </a:ln>
        </p:spPr>
      </p:pic>
      <p:sp>
        <p:nvSpPr>
          <p:cNvPr id="97" name="Google Shape;97;p10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04"/>
          <p:cNvSpPr txBox="1"/>
          <p:nvPr>
            <p:ph idx="1" type="body"/>
          </p:nvPr>
        </p:nvSpPr>
        <p:spPr>
          <a:xfrm>
            <a:off x="452282" y="2356091"/>
            <a:ext cx="5820696" cy="383760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55600" lvl="1" marL="914400" algn="l">
              <a:lnSpc>
                <a:spcPct val="90000"/>
              </a:lnSpc>
              <a:spcBef>
                <a:spcPts val="500"/>
              </a:spcBef>
              <a:spcAft>
                <a:spcPts val="0"/>
              </a:spcAft>
              <a:buClr>
                <a:schemeClr val="dk1"/>
              </a:buClr>
              <a:buSzPts val="2000"/>
              <a:buChar char="•"/>
              <a:defRPr b="0"/>
            </a:lvl2pPr>
            <a:lvl3pPr indent="-355600" lvl="2" marL="1371600" algn="l">
              <a:lnSpc>
                <a:spcPct val="90000"/>
              </a:lnSpc>
              <a:spcBef>
                <a:spcPts val="500"/>
              </a:spcBef>
              <a:spcAft>
                <a:spcPts val="0"/>
              </a:spcAft>
              <a:buClr>
                <a:schemeClr val="dk1"/>
              </a:buClr>
              <a:buSzPts val="2000"/>
              <a:buChar char="•"/>
              <a:defRPr b="0"/>
            </a:lvl3pPr>
            <a:lvl4pPr indent="-355600" lvl="3" marL="1828800" algn="l">
              <a:lnSpc>
                <a:spcPct val="90000"/>
              </a:lnSpc>
              <a:spcBef>
                <a:spcPts val="500"/>
              </a:spcBef>
              <a:spcAft>
                <a:spcPts val="0"/>
              </a:spcAft>
              <a:buClr>
                <a:schemeClr val="dk1"/>
              </a:buClr>
              <a:buSzPts val="2000"/>
              <a:buChar char="•"/>
              <a:defRPr b="0"/>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04"/>
          <p:cNvSpPr/>
          <p:nvPr>
            <p:ph idx="2" type="pic"/>
          </p:nvPr>
        </p:nvSpPr>
        <p:spPr>
          <a:xfrm>
            <a:off x="7944463" y="1668681"/>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sp>
      <p:sp>
        <p:nvSpPr>
          <p:cNvPr id="100" name="Google Shape;100;p104"/>
          <p:cNvSpPr/>
          <p:nvPr>
            <p:ph idx="3" type="pic"/>
          </p:nvPr>
        </p:nvSpPr>
        <p:spPr>
          <a:xfrm>
            <a:off x="6312308" y="2750230"/>
            <a:ext cx="1848466" cy="1212340"/>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sp>
      <p:sp>
        <p:nvSpPr>
          <p:cNvPr id="101" name="Google Shape;101;p104"/>
          <p:cNvSpPr/>
          <p:nvPr>
            <p:ph idx="4" type="pic"/>
          </p:nvPr>
        </p:nvSpPr>
        <p:spPr>
          <a:xfrm>
            <a:off x="6705600" y="3962570"/>
            <a:ext cx="2192594" cy="1533832"/>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sp>
      <p:sp>
        <p:nvSpPr>
          <p:cNvPr id="102" name="Google Shape;102;p104"/>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04"/>
          <p:cNvSpPr/>
          <p:nvPr>
            <p:ph idx="6" type="pic"/>
          </p:nvPr>
        </p:nvSpPr>
        <p:spPr>
          <a:xfrm>
            <a:off x="9006348" y="4306530"/>
            <a:ext cx="2694808" cy="1160376"/>
          </a:xfrm>
          <a:prstGeom prst="rect">
            <a:avLst/>
          </a:prstGeom>
          <a:noFill/>
          <a:ln>
            <a:noFill/>
          </a:ln>
        </p:spPr>
      </p:sp>
      <p:sp>
        <p:nvSpPr>
          <p:cNvPr id="104" name="Google Shape;104;p104"/>
          <p:cNvSpPr txBox="1"/>
          <p:nvPr>
            <p:ph idx="7" type="body"/>
          </p:nvPr>
        </p:nvSpPr>
        <p:spPr>
          <a:xfrm>
            <a:off x="452385" y="1668463"/>
            <a:ext cx="5830118" cy="658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0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No Pic / No Swoosh">
  <p:cSld name="1_Content / No Pic / No Swoosh">
    <p:spTree>
      <p:nvGrpSpPr>
        <p:cNvPr id="106" name="Shape 106"/>
        <p:cNvGrpSpPr/>
        <p:nvPr/>
      </p:nvGrpSpPr>
      <p:grpSpPr>
        <a:xfrm>
          <a:off x="0" y="0"/>
          <a:ext cx="0" cy="0"/>
          <a:chOff x="0" y="0"/>
          <a:chExt cx="0" cy="0"/>
        </a:xfrm>
      </p:grpSpPr>
      <p:grpSp>
        <p:nvGrpSpPr>
          <p:cNvPr id="107" name="Google Shape;107;p105"/>
          <p:cNvGrpSpPr/>
          <p:nvPr/>
        </p:nvGrpSpPr>
        <p:grpSpPr>
          <a:xfrm>
            <a:off x="6980899" y="3300740"/>
            <a:ext cx="6042348" cy="2863463"/>
            <a:chOff x="4138646" y="5795924"/>
            <a:chExt cx="2940577" cy="1393536"/>
          </a:xfrm>
        </p:grpSpPr>
        <p:sp>
          <p:nvSpPr>
            <p:cNvPr id="108" name="Google Shape;108;p105"/>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9" name="Google Shape;109;p105"/>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0" name="Google Shape;110;p105"/>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grpSp>
      <p:sp>
        <p:nvSpPr>
          <p:cNvPr id="111" name="Google Shape;111;p10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29B"/>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05"/>
          <p:cNvSpPr txBox="1"/>
          <p:nvPr>
            <p:ph idx="1" type="body"/>
          </p:nvPr>
        </p:nvSpPr>
        <p:spPr>
          <a:xfrm>
            <a:off x="452282" y="2359742"/>
            <a:ext cx="11298034" cy="380446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Font typeface="Arial"/>
              <a:buChar char="•"/>
              <a:defRPr b="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05"/>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5787B"/>
              </a:buClr>
              <a:buSzPts val="2400"/>
              <a:buNone/>
              <a:defRPr i="1" sz="2400">
                <a:solidFill>
                  <a:srgbClr val="75787B"/>
                </a:solidFill>
              </a:defRPr>
            </a:lvl1pPr>
            <a:lvl2pPr indent="-228600" lvl="1" marL="914400" algn="l">
              <a:lnSpc>
                <a:spcPct val="90000"/>
              </a:lnSpc>
              <a:spcBef>
                <a:spcPts val="500"/>
              </a:spcBef>
              <a:spcAft>
                <a:spcPts val="0"/>
              </a:spcAft>
              <a:buClr>
                <a:schemeClr val="dk1"/>
              </a:buClr>
              <a:buSzPts val="2400"/>
              <a:buNone/>
              <a:defRPr sz="2400"/>
            </a:lvl2pPr>
            <a:lvl3pPr indent="-228600" lvl="2" marL="1371600" algn="l">
              <a:lnSpc>
                <a:spcPct val="90000"/>
              </a:lnSpc>
              <a:spcBef>
                <a:spcPts val="500"/>
              </a:spcBef>
              <a:spcAft>
                <a:spcPts val="0"/>
              </a:spcAft>
              <a:buClr>
                <a:schemeClr val="dk1"/>
              </a:buClr>
              <a:buSzPts val="2400"/>
              <a:buNone/>
              <a:defRPr sz="2400"/>
            </a:lvl3pPr>
            <a:lvl4pPr indent="-228600" lvl="3" marL="1828800" algn="l">
              <a:lnSpc>
                <a:spcPct val="90000"/>
              </a:lnSpc>
              <a:spcBef>
                <a:spcPts val="500"/>
              </a:spcBef>
              <a:spcAft>
                <a:spcPts val="0"/>
              </a:spcAft>
              <a:buClr>
                <a:schemeClr val="dk1"/>
              </a:buClr>
              <a:buSzPts val="2400"/>
              <a:buNone/>
              <a:defRPr sz="2400"/>
            </a:lvl4pPr>
            <a:lvl5pPr indent="-228600" lvl="4" marL="2286000" algn="l">
              <a:lnSpc>
                <a:spcPct val="90000"/>
              </a:lnSpc>
              <a:spcBef>
                <a:spcPts val="500"/>
              </a:spcBef>
              <a:spcAft>
                <a:spcPts val="0"/>
              </a:spcAft>
              <a:buClr>
                <a:schemeClr val="dk1"/>
              </a:buClr>
              <a:buSzPts val="2400"/>
              <a:buNone/>
              <a:defRPr sz="2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05"/>
          <p:cNvSpPr txBox="1"/>
          <p:nvPr>
            <p:ph idx="3" type="body"/>
          </p:nvPr>
        </p:nvSpPr>
        <p:spPr>
          <a:xfrm>
            <a:off x="452385" y="1668463"/>
            <a:ext cx="11307456" cy="6810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a:lvl1pPr>
            <a:lvl2pPr indent="-228600" lvl="1" marL="914400" algn="l">
              <a:lnSpc>
                <a:spcPct val="90000"/>
              </a:lnSpc>
              <a:spcBef>
                <a:spcPts val="500"/>
              </a:spcBef>
              <a:spcAft>
                <a:spcPts val="0"/>
              </a:spcAft>
              <a:buClr>
                <a:schemeClr val="dk1"/>
              </a:buClr>
              <a:buSzPts val="2000"/>
              <a:buNone/>
              <a:defRPr b="1"/>
            </a:lvl2pPr>
            <a:lvl3pPr indent="-228600" lvl="2" marL="1371600" algn="l">
              <a:lnSpc>
                <a:spcPct val="90000"/>
              </a:lnSpc>
              <a:spcBef>
                <a:spcPts val="500"/>
              </a:spcBef>
              <a:spcAft>
                <a:spcPts val="0"/>
              </a:spcAft>
              <a:buClr>
                <a:schemeClr val="dk1"/>
              </a:buClr>
              <a:buSzPts val="2000"/>
              <a:buNone/>
              <a:defRPr b="1"/>
            </a:lvl3pPr>
            <a:lvl4pPr indent="-228600" lvl="3" marL="1828800" algn="l">
              <a:lnSpc>
                <a:spcPct val="90000"/>
              </a:lnSpc>
              <a:spcBef>
                <a:spcPts val="500"/>
              </a:spcBef>
              <a:spcAft>
                <a:spcPts val="0"/>
              </a:spcAft>
              <a:buClr>
                <a:schemeClr val="dk1"/>
              </a:buClr>
              <a:buSzPts val="2000"/>
              <a:buNone/>
              <a:defRPr b="1"/>
            </a:lvl4pPr>
            <a:lvl5pPr indent="-228600" lvl="4" marL="2286000" algn="l">
              <a:lnSpc>
                <a:spcPct val="90000"/>
              </a:lnSpc>
              <a:spcBef>
                <a:spcPts val="500"/>
              </a:spcBef>
              <a:spcAft>
                <a:spcPts val="0"/>
              </a:spcAft>
              <a:buClr>
                <a:schemeClr val="dk1"/>
              </a:buClr>
              <a:buSzPts val="2000"/>
              <a:buNone/>
              <a:defRPr b="1"/>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5" name="Google Shape;115;p105"/>
          <p:cNvGrpSpPr/>
          <p:nvPr/>
        </p:nvGrpSpPr>
        <p:grpSpPr>
          <a:xfrm>
            <a:off x="4138646" y="5795924"/>
            <a:ext cx="2940577" cy="1393536"/>
            <a:chOff x="4138646" y="5795924"/>
            <a:chExt cx="2940577" cy="1393536"/>
          </a:xfrm>
        </p:grpSpPr>
        <p:sp>
          <p:nvSpPr>
            <p:cNvPr id="116" name="Google Shape;116;p105"/>
            <p:cNvSpPr/>
            <p:nvPr/>
          </p:nvSpPr>
          <p:spPr>
            <a:xfrm>
              <a:off x="5918282" y="6149886"/>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7" name="Google Shape;117;p105"/>
            <p:cNvSpPr/>
            <p:nvPr/>
          </p:nvSpPr>
          <p:spPr>
            <a:xfrm>
              <a:off x="5161201" y="5795924"/>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8" name="Google Shape;118;p105"/>
            <p:cNvSpPr/>
            <p:nvPr/>
          </p:nvSpPr>
          <p:spPr>
            <a:xfrm>
              <a:off x="4138646" y="6287537"/>
              <a:ext cx="1160941" cy="901923"/>
            </a:xfrm>
            <a:prstGeom prst="flowChartPreparation">
              <a:avLst/>
            </a:prstGeom>
            <a:noFill/>
            <a:ln cap="flat" cmpd="sng" w="12700">
              <a:solidFill>
                <a:srgbClr val="00629B">
                  <a:alpha val="2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grpSp>
      <p:sp>
        <p:nvSpPr>
          <p:cNvPr id="119" name="Google Shape;119;p10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1" sz="1400">
                <a:solidFill>
                  <a:srgbClr val="00629B"/>
                </a:solidFill>
                <a:latin typeface="Calibri"/>
                <a:ea typeface="Calibri"/>
                <a:cs typeface="Calibri"/>
                <a:sym typeface="Calibri"/>
              </a:defRPr>
            </a:lvl1pPr>
            <a:lvl2pPr indent="0" lvl="1" marL="0" algn="l">
              <a:spcBef>
                <a:spcPts val="0"/>
              </a:spcBef>
              <a:buNone/>
              <a:defRPr b="1" sz="1400">
                <a:solidFill>
                  <a:srgbClr val="00629B"/>
                </a:solidFill>
                <a:latin typeface="Calibri"/>
                <a:ea typeface="Calibri"/>
                <a:cs typeface="Calibri"/>
                <a:sym typeface="Calibri"/>
              </a:defRPr>
            </a:lvl2pPr>
            <a:lvl3pPr indent="0" lvl="2" marL="0" algn="l">
              <a:spcBef>
                <a:spcPts val="0"/>
              </a:spcBef>
              <a:buNone/>
              <a:defRPr b="1" sz="1400">
                <a:solidFill>
                  <a:srgbClr val="00629B"/>
                </a:solidFill>
                <a:latin typeface="Calibri"/>
                <a:ea typeface="Calibri"/>
                <a:cs typeface="Calibri"/>
                <a:sym typeface="Calibri"/>
              </a:defRPr>
            </a:lvl3pPr>
            <a:lvl4pPr indent="0" lvl="3" marL="0" algn="l">
              <a:spcBef>
                <a:spcPts val="0"/>
              </a:spcBef>
              <a:buNone/>
              <a:defRPr b="1" sz="1400">
                <a:solidFill>
                  <a:srgbClr val="00629B"/>
                </a:solidFill>
                <a:latin typeface="Calibri"/>
                <a:ea typeface="Calibri"/>
                <a:cs typeface="Calibri"/>
                <a:sym typeface="Calibri"/>
              </a:defRPr>
            </a:lvl4pPr>
            <a:lvl5pPr indent="0" lvl="4" marL="0" algn="l">
              <a:spcBef>
                <a:spcPts val="0"/>
              </a:spcBef>
              <a:buNone/>
              <a:defRPr b="1" sz="1400">
                <a:solidFill>
                  <a:srgbClr val="00629B"/>
                </a:solidFill>
                <a:latin typeface="Calibri"/>
                <a:ea typeface="Calibri"/>
                <a:cs typeface="Calibri"/>
                <a:sym typeface="Calibri"/>
              </a:defRPr>
            </a:lvl5pPr>
            <a:lvl6pPr indent="0" lvl="5" marL="0" algn="l">
              <a:spcBef>
                <a:spcPts val="0"/>
              </a:spcBef>
              <a:buNone/>
              <a:defRPr b="1" sz="1400">
                <a:solidFill>
                  <a:srgbClr val="00629B"/>
                </a:solidFill>
                <a:latin typeface="Calibri"/>
                <a:ea typeface="Calibri"/>
                <a:cs typeface="Calibri"/>
                <a:sym typeface="Calibri"/>
              </a:defRPr>
            </a:lvl6pPr>
            <a:lvl7pPr indent="0" lvl="6" marL="0" algn="l">
              <a:spcBef>
                <a:spcPts val="0"/>
              </a:spcBef>
              <a:buNone/>
              <a:defRPr b="1" sz="1400">
                <a:solidFill>
                  <a:srgbClr val="00629B"/>
                </a:solidFill>
                <a:latin typeface="Calibri"/>
                <a:ea typeface="Calibri"/>
                <a:cs typeface="Calibri"/>
                <a:sym typeface="Calibri"/>
              </a:defRPr>
            </a:lvl7pPr>
            <a:lvl8pPr indent="0" lvl="7" marL="0" algn="l">
              <a:spcBef>
                <a:spcPts val="0"/>
              </a:spcBef>
              <a:buNone/>
              <a:defRPr b="1" sz="1400">
                <a:solidFill>
                  <a:srgbClr val="00629B"/>
                </a:solidFill>
                <a:latin typeface="Calibri"/>
                <a:ea typeface="Calibri"/>
                <a:cs typeface="Calibri"/>
                <a:sym typeface="Calibri"/>
              </a:defRPr>
            </a:lvl8pPr>
            <a:lvl9pPr indent="0" lvl="8" marL="0" algn="l">
              <a:spcBef>
                <a:spcPts val="0"/>
              </a:spcBef>
              <a:buNone/>
              <a:defRPr b="1" sz="1400">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theme" Target="../theme/theme1.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7.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6"/>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629B"/>
              </a:buClr>
              <a:buSzPts val="3300"/>
              <a:buFont typeface="Calibri"/>
              <a:buNone/>
              <a:defRPr b="1" i="0" sz="3300" u="none" cap="none" strike="noStrike">
                <a:solidFill>
                  <a:srgbClr val="00629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96"/>
          <p:cNvSpPr txBox="1"/>
          <p:nvPr>
            <p:ph idx="1" type="body"/>
          </p:nvPr>
        </p:nvSpPr>
        <p:spPr>
          <a:xfrm>
            <a:off x="452282" y="1747213"/>
            <a:ext cx="10515600" cy="4475981"/>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Logo, icon&#10;&#10;Description automatically generated" id="12" name="Google Shape;12;p96"/>
          <p:cNvPicPr preferRelativeResize="0"/>
          <p:nvPr/>
        </p:nvPicPr>
        <p:blipFill rotWithShape="1">
          <a:blip r:embed="rId1">
            <a:alphaModFix/>
          </a:blip>
          <a:srcRect b="0" l="0" r="0" t="0"/>
          <a:stretch/>
        </p:blipFill>
        <p:spPr>
          <a:xfrm>
            <a:off x="10571479" y="6274010"/>
            <a:ext cx="1119075" cy="326397"/>
          </a:xfrm>
          <a:prstGeom prst="rect">
            <a:avLst/>
          </a:prstGeom>
          <a:noFill/>
          <a:ln>
            <a:noFill/>
          </a:ln>
        </p:spPr>
      </p:pic>
      <p:pic>
        <p:nvPicPr>
          <p:cNvPr id="13" name="Google Shape;13;p96"/>
          <p:cNvPicPr preferRelativeResize="0"/>
          <p:nvPr/>
        </p:nvPicPr>
        <p:blipFill rotWithShape="1">
          <a:blip r:embed="rId2">
            <a:alphaModFix/>
          </a:blip>
          <a:srcRect b="0" l="0" r="0" t="0"/>
          <a:stretch/>
        </p:blipFill>
        <p:spPr>
          <a:xfrm>
            <a:off x="0" y="5787"/>
            <a:ext cx="12192000" cy="812800"/>
          </a:xfrm>
          <a:prstGeom prst="rect">
            <a:avLst/>
          </a:prstGeom>
          <a:noFill/>
          <a:ln>
            <a:noFill/>
          </a:ln>
        </p:spPr>
      </p:pic>
      <p:sp>
        <p:nvSpPr>
          <p:cNvPr id="14" name="Google Shape;14;p96"/>
          <p:cNvSpPr txBox="1"/>
          <p:nvPr>
            <p:ph idx="12" type="sldNum"/>
          </p:nvPr>
        </p:nvSpPr>
        <p:spPr>
          <a:xfrm>
            <a:off x="442343" y="6350958"/>
            <a:ext cx="790088" cy="182563"/>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1" i="0" sz="1400" u="none" cap="none" strike="noStrike">
                <a:solidFill>
                  <a:srgbClr val="00629B"/>
                </a:solidFill>
                <a:latin typeface="Calibri"/>
                <a:ea typeface="Calibri"/>
                <a:cs typeface="Calibri"/>
                <a:sym typeface="Calibri"/>
              </a:defRPr>
            </a:lvl1pPr>
            <a:lvl2pPr indent="0" lvl="1" marL="0" marR="0" rtl="0" algn="l">
              <a:spcBef>
                <a:spcPts val="0"/>
              </a:spcBef>
              <a:buNone/>
              <a:defRPr b="1" i="0" sz="1400" u="none" cap="none" strike="noStrike">
                <a:solidFill>
                  <a:srgbClr val="00629B"/>
                </a:solidFill>
                <a:latin typeface="Calibri"/>
                <a:ea typeface="Calibri"/>
                <a:cs typeface="Calibri"/>
                <a:sym typeface="Calibri"/>
              </a:defRPr>
            </a:lvl2pPr>
            <a:lvl3pPr indent="0" lvl="2" marL="0" marR="0" rtl="0" algn="l">
              <a:spcBef>
                <a:spcPts val="0"/>
              </a:spcBef>
              <a:buNone/>
              <a:defRPr b="1" i="0" sz="1400" u="none" cap="none" strike="noStrike">
                <a:solidFill>
                  <a:srgbClr val="00629B"/>
                </a:solidFill>
                <a:latin typeface="Calibri"/>
                <a:ea typeface="Calibri"/>
                <a:cs typeface="Calibri"/>
                <a:sym typeface="Calibri"/>
              </a:defRPr>
            </a:lvl3pPr>
            <a:lvl4pPr indent="0" lvl="3" marL="0" marR="0" rtl="0" algn="l">
              <a:spcBef>
                <a:spcPts val="0"/>
              </a:spcBef>
              <a:buNone/>
              <a:defRPr b="1" i="0" sz="1400" u="none" cap="none" strike="noStrike">
                <a:solidFill>
                  <a:srgbClr val="00629B"/>
                </a:solidFill>
                <a:latin typeface="Calibri"/>
                <a:ea typeface="Calibri"/>
                <a:cs typeface="Calibri"/>
                <a:sym typeface="Calibri"/>
              </a:defRPr>
            </a:lvl4pPr>
            <a:lvl5pPr indent="0" lvl="4" marL="0" marR="0" rtl="0" algn="l">
              <a:spcBef>
                <a:spcPts val="0"/>
              </a:spcBef>
              <a:buNone/>
              <a:defRPr b="1" i="0" sz="1400" u="none" cap="none" strike="noStrike">
                <a:solidFill>
                  <a:srgbClr val="00629B"/>
                </a:solidFill>
                <a:latin typeface="Calibri"/>
                <a:ea typeface="Calibri"/>
                <a:cs typeface="Calibri"/>
                <a:sym typeface="Calibri"/>
              </a:defRPr>
            </a:lvl5pPr>
            <a:lvl6pPr indent="0" lvl="5" marL="0" marR="0" rtl="0" algn="l">
              <a:spcBef>
                <a:spcPts val="0"/>
              </a:spcBef>
              <a:buNone/>
              <a:defRPr b="1" i="0" sz="1400" u="none" cap="none" strike="noStrike">
                <a:solidFill>
                  <a:srgbClr val="00629B"/>
                </a:solidFill>
                <a:latin typeface="Calibri"/>
                <a:ea typeface="Calibri"/>
                <a:cs typeface="Calibri"/>
                <a:sym typeface="Calibri"/>
              </a:defRPr>
            </a:lvl6pPr>
            <a:lvl7pPr indent="0" lvl="6" marL="0" marR="0" rtl="0" algn="l">
              <a:spcBef>
                <a:spcPts val="0"/>
              </a:spcBef>
              <a:buNone/>
              <a:defRPr b="1" i="0" sz="1400" u="none" cap="none" strike="noStrike">
                <a:solidFill>
                  <a:srgbClr val="00629B"/>
                </a:solidFill>
                <a:latin typeface="Calibri"/>
                <a:ea typeface="Calibri"/>
                <a:cs typeface="Calibri"/>
                <a:sym typeface="Calibri"/>
              </a:defRPr>
            </a:lvl7pPr>
            <a:lvl8pPr indent="0" lvl="7" marL="0" marR="0" rtl="0" algn="l">
              <a:spcBef>
                <a:spcPts val="0"/>
              </a:spcBef>
              <a:buNone/>
              <a:defRPr b="1" i="0" sz="1400" u="none" cap="none" strike="noStrike">
                <a:solidFill>
                  <a:srgbClr val="00629B"/>
                </a:solidFill>
                <a:latin typeface="Calibri"/>
                <a:ea typeface="Calibri"/>
                <a:cs typeface="Calibri"/>
                <a:sym typeface="Calibri"/>
              </a:defRPr>
            </a:lvl8pPr>
            <a:lvl9pPr indent="0" lvl="8" marL="0" marR="0" rtl="0" algn="l">
              <a:spcBef>
                <a:spcPts val="0"/>
              </a:spcBef>
              <a:buNone/>
              <a:defRPr b="1" i="0" sz="1400" u="none" cap="none" strike="noStrike">
                <a:solidFill>
                  <a:srgbClr val="00629B"/>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0" Type="http://schemas.openxmlformats.org/officeDocument/2006/relationships/image" Target="../media/image82.pn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63.png"/><Relationship Id="rId9" Type="http://schemas.openxmlformats.org/officeDocument/2006/relationships/image" Target="../media/image55.png"/><Relationship Id="rId5" Type="http://schemas.openxmlformats.org/officeDocument/2006/relationships/image" Target="../media/image69.png"/><Relationship Id="rId6" Type="http://schemas.openxmlformats.org/officeDocument/2006/relationships/image" Target="../media/image60.png"/><Relationship Id="rId7" Type="http://schemas.openxmlformats.org/officeDocument/2006/relationships/image" Target="../media/image54.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65.png"/><Relationship Id="rId5" Type="http://schemas.openxmlformats.org/officeDocument/2006/relationships/image" Target="../media/image58.png"/><Relationship Id="rId6" Type="http://schemas.openxmlformats.org/officeDocument/2006/relationships/image" Target="../media/image72.png"/><Relationship Id="rId7"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5.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10" Type="http://schemas.openxmlformats.org/officeDocument/2006/relationships/image" Target="../media/image86.jpg"/><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www.ieee.org/membership/join/index.html" TargetMode="External"/><Relationship Id="rId4" Type="http://schemas.openxmlformats.org/officeDocument/2006/relationships/image" Target="../media/image73.jpg"/><Relationship Id="rId9" Type="http://schemas.openxmlformats.org/officeDocument/2006/relationships/image" Target="../media/image79.jpg"/><Relationship Id="rId5" Type="http://schemas.openxmlformats.org/officeDocument/2006/relationships/image" Target="../media/image71.jpg"/><Relationship Id="rId6" Type="http://schemas.openxmlformats.org/officeDocument/2006/relationships/image" Target="../media/image78.jpg"/><Relationship Id="rId7" Type="http://schemas.openxmlformats.org/officeDocument/2006/relationships/image" Target="../media/image81.jpg"/><Relationship Id="rId8" Type="http://schemas.openxmlformats.org/officeDocument/2006/relationships/image" Target="../media/image7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7.jpg"/><Relationship Id="rId4" Type="http://schemas.openxmlformats.org/officeDocument/2006/relationships/hyperlink" Target="https://www.ieee.org/membership/welcome.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3.jpg"/><Relationship Id="rId4" Type="http://schemas.openxmlformats.org/officeDocument/2006/relationships/hyperlink" Target="https://www.ieee.org/membership/welcome.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0.jpg"/><Relationship Id="rId4" Type="http://schemas.openxmlformats.org/officeDocument/2006/relationships/hyperlink" Target="https://www.ieee.org/membership/welcome.html"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29.jpg"/><Relationship Id="rId13" Type="http://schemas.openxmlformats.org/officeDocument/2006/relationships/image" Target="../media/image16.png"/><Relationship Id="rId12"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6.png"/><Relationship Id="rId9" Type="http://schemas.openxmlformats.org/officeDocument/2006/relationships/image" Target="../media/image2.png"/><Relationship Id="rId14" Type="http://schemas.openxmlformats.org/officeDocument/2006/relationships/image" Target="../media/image24.jpg"/><Relationship Id="rId5" Type="http://schemas.openxmlformats.org/officeDocument/2006/relationships/image" Target="../media/image30.jpg"/><Relationship Id="rId6" Type="http://schemas.openxmlformats.org/officeDocument/2006/relationships/image" Target="../media/image21.jpg"/><Relationship Id="rId7" Type="http://schemas.openxmlformats.org/officeDocument/2006/relationships/image" Target="../media/image3.png"/><Relationship Id="rId8"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8.jpg"/><Relationship Id="rId4" Type="http://schemas.openxmlformats.org/officeDocument/2006/relationships/hyperlink" Target="https://www.ieee.org/membership/welcome.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7.jpg"/><Relationship Id="rId4" Type="http://schemas.openxmlformats.org/officeDocument/2006/relationships/hyperlink" Target="https://www.ieee.org/membership/welcome.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5.jpg"/><Relationship Id="rId4" Type="http://schemas.openxmlformats.org/officeDocument/2006/relationships/hyperlink" Target="https://www.ieee.org/membership/welcome.html" TargetMode="External"/><Relationship Id="rId5" Type="http://schemas.openxmlformats.org/officeDocument/2006/relationships/image" Target="../media/image8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91.jpg"/><Relationship Id="rId4" Type="http://schemas.openxmlformats.org/officeDocument/2006/relationships/hyperlink" Target="https://app.ieee.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hyperlink" Target="https://www.ieee.org/about/at-a-glance.html" TargetMode="External"/><Relationship Id="rId4" Type="http://schemas.openxmlformats.org/officeDocument/2006/relationships/image" Target="../media/image8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92.jpg"/><Relationship Id="rId4" Type="http://schemas.openxmlformats.org/officeDocument/2006/relationships/hyperlink" Target="https://www.ieee.org/content/ieee-org/en/communities/societi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www.ieee.org/communities/societies/about-technical-councils.html" TargetMode="External"/><Relationship Id="rId4" Type="http://schemas.openxmlformats.org/officeDocument/2006/relationships/image" Target="../media/image94.jpg"/></Relationships>
</file>

<file path=ppt/slides/_rels/slide28.xml.rels><?xml version="1.0" encoding="UTF-8" standalone="yes"?><Relationships xmlns="http://schemas.openxmlformats.org/package/2006/relationships"><Relationship Id="rId20" Type="http://schemas.openxmlformats.org/officeDocument/2006/relationships/image" Target="../media/image104.png"/><Relationship Id="rId22" Type="http://schemas.openxmlformats.org/officeDocument/2006/relationships/image" Target="../media/image108.png"/><Relationship Id="rId21" Type="http://schemas.openxmlformats.org/officeDocument/2006/relationships/image" Target="../media/image115.png"/><Relationship Id="rId24" Type="http://schemas.openxmlformats.org/officeDocument/2006/relationships/image" Target="../media/image107.png"/><Relationship Id="rId23" Type="http://schemas.openxmlformats.org/officeDocument/2006/relationships/image" Target="../media/image219.png"/><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ieee.org/futuredirections" TargetMode="External"/><Relationship Id="rId4" Type="http://schemas.openxmlformats.org/officeDocument/2006/relationships/image" Target="../media/image90.jpg"/><Relationship Id="rId9" Type="http://schemas.openxmlformats.org/officeDocument/2006/relationships/image" Target="../media/image103.png"/><Relationship Id="rId26" Type="http://schemas.openxmlformats.org/officeDocument/2006/relationships/image" Target="../media/image122.png"/><Relationship Id="rId25" Type="http://schemas.openxmlformats.org/officeDocument/2006/relationships/image" Target="../media/image113.png"/><Relationship Id="rId28" Type="http://schemas.openxmlformats.org/officeDocument/2006/relationships/image" Target="../media/image111.jpg"/><Relationship Id="rId27" Type="http://schemas.openxmlformats.org/officeDocument/2006/relationships/image" Target="../media/image123.png"/><Relationship Id="rId5" Type="http://schemas.openxmlformats.org/officeDocument/2006/relationships/image" Target="../media/image96.png"/><Relationship Id="rId6" Type="http://schemas.openxmlformats.org/officeDocument/2006/relationships/image" Target="../media/image93.png"/><Relationship Id="rId29" Type="http://schemas.openxmlformats.org/officeDocument/2006/relationships/image" Target="../media/image128.png"/><Relationship Id="rId7" Type="http://schemas.openxmlformats.org/officeDocument/2006/relationships/image" Target="../media/image102.png"/><Relationship Id="rId8" Type="http://schemas.openxmlformats.org/officeDocument/2006/relationships/image" Target="../media/image95.png"/><Relationship Id="rId31" Type="http://schemas.openxmlformats.org/officeDocument/2006/relationships/image" Target="../media/image118.jpg"/><Relationship Id="rId30" Type="http://schemas.openxmlformats.org/officeDocument/2006/relationships/image" Target="../media/image106.jpg"/><Relationship Id="rId11" Type="http://schemas.openxmlformats.org/officeDocument/2006/relationships/image" Target="../media/image97.png"/><Relationship Id="rId10" Type="http://schemas.openxmlformats.org/officeDocument/2006/relationships/image" Target="../media/image100.png"/><Relationship Id="rId13" Type="http://schemas.openxmlformats.org/officeDocument/2006/relationships/image" Target="../media/image99.png"/><Relationship Id="rId12" Type="http://schemas.openxmlformats.org/officeDocument/2006/relationships/image" Target="../media/image98.png"/><Relationship Id="rId15" Type="http://schemas.openxmlformats.org/officeDocument/2006/relationships/image" Target="../media/image101.png"/><Relationship Id="rId14" Type="http://schemas.openxmlformats.org/officeDocument/2006/relationships/image" Target="../media/image129.png"/><Relationship Id="rId17" Type="http://schemas.openxmlformats.org/officeDocument/2006/relationships/image" Target="../media/image114.png"/><Relationship Id="rId16" Type="http://schemas.openxmlformats.org/officeDocument/2006/relationships/image" Target="../media/image105.png"/><Relationship Id="rId19" Type="http://schemas.openxmlformats.org/officeDocument/2006/relationships/image" Target="../media/image109.png"/><Relationship Id="rId18" Type="http://schemas.openxmlformats.org/officeDocument/2006/relationships/image" Target="../media/image1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ieee-collabratec.ieee.org/" TargetMode="External"/><Relationship Id="rId4" Type="http://schemas.openxmlformats.org/officeDocument/2006/relationships/image" Target="../media/image1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20.jpg"/><Relationship Id="rId4" Type="http://schemas.openxmlformats.org/officeDocument/2006/relationships/hyperlink" Target="https://entrepreneurship.ieee.org/" TargetMode="External"/><Relationship Id="rId5" Type="http://schemas.openxmlformats.org/officeDocument/2006/relationships/image" Target="../media/image1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16.png"/><Relationship Id="rId4" Type="http://schemas.openxmlformats.org/officeDocument/2006/relationships/hyperlink" Target="https://in.ieee.org/" TargetMode="External"/><Relationship Id="rId9" Type="http://schemas.openxmlformats.org/officeDocument/2006/relationships/image" Target="../media/image121.png"/><Relationship Id="rId5" Type="http://schemas.openxmlformats.org/officeDocument/2006/relationships/image" Target="../media/image126.png"/><Relationship Id="rId6" Type="http://schemas.openxmlformats.org/officeDocument/2006/relationships/image" Target="../media/image133.png"/><Relationship Id="rId7" Type="http://schemas.openxmlformats.org/officeDocument/2006/relationships/image" Target="../media/image124.png"/><Relationship Id="rId8" Type="http://schemas.openxmlformats.org/officeDocument/2006/relationships/image" Target="../media/image119.png"/><Relationship Id="rId10" Type="http://schemas.openxmlformats.org/officeDocument/2006/relationships/image" Target="../media/image1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s://www.ieee.org/content/ieee-org/en/communities/societies/" TargetMode="External"/><Relationship Id="rId4" Type="http://schemas.openxmlformats.org/officeDocument/2006/relationships/image" Target="../media/image130.pn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students.ieee.org/" TargetMode="External"/><Relationship Id="rId4" Type="http://schemas.openxmlformats.org/officeDocument/2006/relationships/image" Target="../media/image14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31.jpg"/><Relationship Id="rId4" Type="http://schemas.openxmlformats.org/officeDocument/2006/relationships/image" Target="../media/image127.jpg"/><Relationship Id="rId5" Type="http://schemas.openxmlformats.org/officeDocument/2006/relationships/image" Target="../media/image141.png"/><Relationship Id="rId6" Type="http://schemas.openxmlformats.org/officeDocument/2006/relationships/hyperlink" Target="http://ieeemce.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35.jpg"/><Relationship Id="rId4" Type="http://schemas.openxmlformats.org/officeDocument/2006/relationships/hyperlink" Target="https://www.ieee.org/conference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38.jpg"/><Relationship Id="rId4" Type="http://schemas.openxmlformats.org/officeDocument/2006/relationships/hyperlink" Target="https://www.ieee.org/conferences/" TargetMode="External"/><Relationship Id="rId5" Type="http://schemas.openxmlformats.org/officeDocument/2006/relationships/image" Target="../media/image1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39.jpg"/><Relationship Id="rId4" Type="http://schemas.openxmlformats.org/officeDocument/2006/relationships/hyperlink" Target="https://ieeemce.org/" TargetMode="External"/><Relationship Id="rId5" Type="http://schemas.openxmlformats.org/officeDocument/2006/relationships/image" Target="../media/image1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58.jpg"/><Relationship Id="rId4" Type="http://schemas.openxmlformats.org/officeDocument/2006/relationships/image" Target="../media/image132.jpg"/><Relationship Id="rId5" Type="http://schemas.openxmlformats.org/officeDocument/2006/relationships/image" Target="../media/image146.jpg"/><Relationship Id="rId6" Type="http://schemas.openxmlformats.org/officeDocument/2006/relationships/image" Target="../media/image140.jpg"/><Relationship Id="rId7" Type="http://schemas.openxmlformats.org/officeDocument/2006/relationships/hyperlink" Target="https://www.ieee.org/conferenc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49.png"/><Relationship Id="rId4" Type="http://schemas.openxmlformats.org/officeDocument/2006/relationships/hyperlink" Target="https://meetings.vtools.ieee.org/events/search"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37.png"/><Relationship Id="rId4" Type="http://schemas.openxmlformats.org/officeDocument/2006/relationships/hyperlink" Target="https://www.ieee.org/content/ieee-org/en/publication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42.jpg"/><Relationship Id="rId4" Type="http://schemas.openxmlformats.org/officeDocument/2006/relationships/image" Target="../media/image134.jpg"/><Relationship Id="rId5" Type="http://schemas.openxmlformats.org/officeDocument/2006/relationships/image" Target="../media/image143.png"/><Relationship Id="rId6" Type="http://schemas.openxmlformats.org/officeDocument/2006/relationships/image" Target="../media/image157.jpg"/><Relationship Id="rId7" Type="http://schemas.openxmlformats.org/officeDocument/2006/relationships/hyperlink" Target="https://www.ieee.org/publications/subscriptions/journal-citations.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144.jpg"/><Relationship Id="rId4" Type="http://schemas.openxmlformats.org/officeDocument/2006/relationships/image" Target="../media/image152.png"/><Relationship Id="rId5" Type="http://schemas.openxmlformats.org/officeDocument/2006/relationships/image" Target="../media/image148.gif"/><Relationship Id="rId6" Type="http://schemas.openxmlformats.org/officeDocument/2006/relationships/image" Target="../media/image150.jpg"/><Relationship Id="rId7" Type="http://schemas.openxmlformats.org/officeDocument/2006/relationships/hyperlink" Target="https://ieeexplore.ieee.org/Xplore/home.jsp"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185.jpg"/><Relationship Id="rId4" Type="http://schemas.openxmlformats.org/officeDocument/2006/relationships/image" Target="../media/image156.png"/><Relationship Id="rId5" Type="http://schemas.openxmlformats.org/officeDocument/2006/relationships/image" Target="../media/image162.png"/><Relationship Id="rId6" Type="http://schemas.openxmlformats.org/officeDocument/2006/relationships/hyperlink" Target="https://www.ieee.org/publications/subscriptions/patent-citatio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54.jpg"/><Relationship Id="rId4" Type="http://schemas.openxmlformats.org/officeDocument/2006/relationships/hyperlink" Target="https://innovate.ieee.org/improve-roi-through-smarter-research-with-the-ieee-xplore-digital-librar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innovate.ieee.org/improve-roi-through-smarter-research-with-the-ieee-xplore-digital-library/"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hyperlink" Target="https://ieeeauthorcenter.ieee.org/" TargetMode="External"/><Relationship Id="rId4" Type="http://schemas.openxmlformats.org/officeDocument/2006/relationships/image" Target="../media/image1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40.png"/><Relationship Id="rId6" Type="http://schemas.openxmlformats.org/officeDocument/2006/relationships/image" Target="../media/image25.png"/><Relationship Id="rId7" Type="http://schemas.openxmlformats.org/officeDocument/2006/relationships/image" Target="../media/image36.png"/><Relationship Id="rId8" Type="http://schemas.openxmlformats.org/officeDocument/2006/relationships/hyperlink" Target="https://www.ieee.org/about/ieee-history.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153.jpg"/><Relationship Id="rId4" Type="http://schemas.openxmlformats.org/officeDocument/2006/relationships/image" Target="../media/image161.png"/><Relationship Id="rId9" Type="http://schemas.openxmlformats.org/officeDocument/2006/relationships/image" Target="../media/image160.png"/><Relationship Id="rId5" Type="http://schemas.openxmlformats.org/officeDocument/2006/relationships/image" Target="../media/image155.png"/><Relationship Id="rId6" Type="http://schemas.openxmlformats.org/officeDocument/2006/relationships/image" Target="../media/image159.png"/><Relationship Id="rId7" Type="http://schemas.openxmlformats.org/officeDocument/2006/relationships/image" Target="../media/image172.png"/><Relationship Id="rId8" Type="http://schemas.openxmlformats.org/officeDocument/2006/relationships/image" Target="../media/image1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1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169.png"/><Relationship Id="rId4" Type="http://schemas.openxmlformats.org/officeDocument/2006/relationships/image" Target="../media/image1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169.png"/><Relationship Id="rId4" Type="http://schemas.openxmlformats.org/officeDocument/2006/relationships/image" Target="../media/image165.png"/><Relationship Id="rId5" Type="http://schemas.openxmlformats.org/officeDocument/2006/relationships/image" Target="../media/image171.png"/><Relationship Id="rId6" Type="http://schemas.openxmlformats.org/officeDocument/2006/relationships/image" Target="../media/image1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169.png"/><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170.png"/><Relationship Id="rId4" Type="http://schemas.openxmlformats.org/officeDocument/2006/relationships/image" Target="../media/image169.png"/><Relationship Id="rId5" Type="http://schemas.openxmlformats.org/officeDocument/2006/relationships/image" Target="../media/image173.png"/><Relationship Id="rId6" Type="http://schemas.openxmlformats.org/officeDocument/2006/relationships/image" Target="../media/image1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180.png"/><Relationship Id="rId4" Type="http://schemas.openxmlformats.org/officeDocument/2006/relationships/image" Target="../media/image188.png"/><Relationship Id="rId9" Type="http://schemas.openxmlformats.org/officeDocument/2006/relationships/image" Target="../media/image177.png"/><Relationship Id="rId5" Type="http://schemas.openxmlformats.org/officeDocument/2006/relationships/image" Target="../media/image192.png"/><Relationship Id="rId6" Type="http://schemas.openxmlformats.org/officeDocument/2006/relationships/image" Target="../media/image182.png"/><Relationship Id="rId7" Type="http://schemas.openxmlformats.org/officeDocument/2006/relationships/image" Target="../media/image186.png"/><Relationship Id="rId8" Type="http://schemas.openxmlformats.org/officeDocument/2006/relationships/image" Target="../media/image1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87.png"/><Relationship Id="rId4" Type="http://schemas.openxmlformats.org/officeDocument/2006/relationships/image" Target="../media/image176.png"/><Relationship Id="rId9" Type="http://schemas.openxmlformats.org/officeDocument/2006/relationships/image" Target="../media/image181.png"/><Relationship Id="rId5" Type="http://schemas.openxmlformats.org/officeDocument/2006/relationships/image" Target="../media/image199.png"/><Relationship Id="rId6" Type="http://schemas.openxmlformats.org/officeDocument/2006/relationships/image" Target="../media/image184.png"/><Relationship Id="rId7" Type="http://schemas.openxmlformats.org/officeDocument/2006/relationships/image" Target="../media/image183.png"/><Relationship Id="rId8" Type="http://schemas.openxmlformats.org/officeDocument/2006/relationships/image" Target="../media/image189.png"/><Relationship Id="rId11" Type="http://schemas.openxmlformats.org/officeDocument/2006/relationships/image" Target="../media/image196.png"/><Relationship Id="rId10" Type="http://schemas.openxmlformats.org/officeDocument/2006/relationships/image" Target="../media/image1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1" Type="http://schemas.openxmlformats.org/officeDocument/2006/relationships/image" Target="../media/image43.gif"/><Relationship Id="rId10" Type="http://schemas.openxmlformats.org/officeDocument/2006/relationships/image" Target="../media/image47.png"/><Relationship Id="rId13" Type="http://schemas.openxmlformats.org/officeDocument/2006/relationships/hyperlink" Target="https://www.ieee.org/about/ieee-history.html" TargetMode="External"/><Relationship Id="rId12" Type="http://schemas.openxmlformats.org/officeDocument/2006/relationships/image" Target="../media/image45.gif"/><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38.gif"/><Relationship Id="rId9" Type="http://schemas.openxmlformats.org/officeDocument/2006/relationships/image" Target="../media/image32.png"/><Relationship Id="rId15" Type="http://schemas.openxmlformats.org/officeDocument/2006/relationships/image" Target="../media/image37.png"/><Relationship Id="rId14" Type="http://schemas.openxmlformats.org/officeDocument/2006/relationships/image" Target="../media/image44.jpg"/><Relationship Id="rId17" Type="http://schemas.openxmlformats.org/officeDocument/2006/relationships/image" Target="../media/image51.gif"/><Relationship Id="rId16" Type="http://schemas.openxmlformats.org/officeDocument/2006/relationships/image" Target="../media/image46.gif"/><Relationship Id="rId5" Type="http://schemas.openxmlformats.org/officeDocument/2006/relationships/image" Target="../media/image31.jpg"/><Relationship Id="rId19" Type="http://schemas.openxmlformats.org/officeDocument/2006/relationships/image" Target="../media/image42.jpg"/><Relationship Id="rId6" Type="http://schemas.openxmlformats.org/officeDocument/2006/relationships/image" Target="../media/image34.png"/><Relationship Id="rId18" Type="http://schemas.openxmlformats.org/officeDocument/2006/relationships/image" Target="../media/image39.png"/><Relationship Id="rId7" Type="http://schemas.openxmlformats.org/officeDocument/2006/relationships/image" Target="../media/image52.png"/><Relationship Id="rId8" Type="http://schemas.openxmlformats.org/officeDocument/2006/relationships/image" Target="../media/image33.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17.png"/><Relationship Id="rId4" Type="http://schemas.openxmlformats.org/officeDocument/2006/relationships/image" Target="../media/image202.png"/><Relationship Id="rId5" Type="http://schemas.openxmlformats.org/officeDocument/2006/relationships/hyperlink" Target="https://www.ieee.org/content/ieee-org/en/education/" TargetMode="External"/><Relationship Id="rId6" Type="http://schemas.openxmlformats.org/officeDocument/2006/relationships/image" Target="../media/image19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195.png"/><Relationship Id="rId4" Type="http://schemas.openxmlformats.org/officeDocument/2006/relationships/image" Target="../media/image193.png"/><Relationship Id="rId5" Type="http://schemas.openxmlformats.org/officeDocument/2006/relationships/image" Target="../media/image200.png"/><Relationship Id="rId6" Type="http://schemas.openxmlformats.org/officeDocument/2006/relationships/image" Target="../media/image204.png"/><Relationship Id="rId7" Type="http://schemas.openxmlformats.org/officeDocument/2006/relationships/hyperlink" Target="https://iln.ieee.org/public/TrainingCatalog.aspx" TargetMode="External"/><Relationship Id="rId8" Type="http://schemas.openxmlformats.org/officeDocument/2006/relationships/image" Target="../media/image19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hyperlink" Target="https://iln.ieee.org/public/TrainingCatalog.aspx" TargetMode="External"/><Relationship Id="rId4" Type="http://schemas.openxmlformats.org/officeDocument/2006/relationships/image" Target="../media/image1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212.png"/><Relationship Id="rId4" Type="http://schemas.openxmlformats.org/officeDocument/2006/relationships/hyperlink" Target="http://ieee.org/communities/ieee-resource-centers.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hyperlink" Target="https://tryengineering.org/" TargetMode="External"/><Relationship Id="rId4" Type="http://schemas.openxmlformats.org/officeDocument/2006/relationships/hyperlink" Target="https://stemportal-tryengineering.ieee.org/" TargetMode="External"/><Relationship Id="rId9" Type="http://schemas.openxmlformats.org/officeDocument/2006/relationships/hyperlink" Target="https://www.ieee.org/content/ieee-org/en/education/" TargetMode="External"/><Relationship Id="rId5" Type="http://schemas.openxmlformats.org/officeDocument/2006/relationships/hyperlink" Target="http://tryengineeringtogether.com/" TargetMode="External"/><Relationship Id="rId6" Type="http://schemas.openxmlformats.org/officeDocument/2006/relationships/hyperlink" Target="https://tryengineeringinstitute.ieee.org/" TargetMode="External"/><Relationship Id="rId7" Type="http://schemas.openxmlformats.org/officeDocument/2006/relationships/hyperlink" Target="https://reach.ieee.org/" TargetMode="External"/><Relationship Id="rId8" Type="http://schemas.openxmlformats.org/officeDocument/2006/relationships/image" Target="../media/image197.png"/><Relationship Id="rId11" Type="http://schemas.openxmlformats.org/officeDocument/2006/relationships/image" Target="../media/image198.png"/><Relationship Id="rId10" Type="http://schemas.openxmlformats.org/officeDocument/2006/relationships/image" Target="../media/image205.png"/><Relationship Id="rId12" Type="http://schemas.openxmlformats.org/officeDocument/2006/relationships/image" Target="../media/image2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hyperlink" Target="https://www.ieee.org/education/accreditation.html" TargetMode="External"/><Relationship Id="rId4" Type="http://schemas.openxmlformats.org/officeDocument/2006/relationships/hyperlink" Target="http://epics.ieee.org/" TargetMode="External"/><Relationship Id="rId9" Type="http://schemas.openxmlformats.org/officeDocument/2006/relationships/hyperlink" Target="https://www.ieee.org/content/ieee-org/en/education/" TargetMode="External"/><Relationship Id="rId5" Type="http://schemas.openxmlformats.org/officeDocument/2006/relationships/hyperlink" Target="https://www.ieee.org/education/hkn-index.html" TargetMode="External"/><Relationship Id="rId6" Type="http://schemas.openxmlformats.org/officeDocument/2006/relationships/hyperlink" Target="https://teaching.ieee.org/about/" TargetMode="External"/><Relationship Id="rId7" Type="http://schemas.openxmlformats.org/officeDocument/2006/relationships/hyperlink" Target="https://ieee-edusociety.org/" TargetMode="External"/><Relationship Id="rId8" Type="http://schemas.openxmlformats.org/officeDocument/2006/relationships/image" Target="../media/image20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 Id="rId3" Type="http://schemas.openxmlformats.org/officeDocument/2006/relationships/hyperlink" Target="https://www.ieee.org/education/awards/index.html" TargetMode="External"/><Relationship Id="rId4" Type="http://schemas.openxmlformats.org/officeDocument/2006/relationships/image" Target="../media/image20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216.jpg"/><Relationship Id="rId4" Type="http://schemas.openxmlformats.org/officeDocument/2006/relationships/hyperlink" Target="https://www.ieee.org/content/ieee-org/en/education/certificate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214.png"/><Relationship Id="rId4" Type="http://schemas.openxmlformats.org/officeDocument/2006/relationships/hyperlink" Target="https://jobs.iee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3.jpg"/><Relationship Id="rId4" Type="http://schemas.openxmlformats.org/officeDocument/2006/relationships/hyperlink" Target="https://brand-experience.ieee.org/ieee-brand/brand-overview/"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0.xml"/><Relationship Id="rId3" Type="http://schemas.openxmlformats.org/officeDocument/2006/relationships/hyperlink" Target="https://www.ieee.org/membership/mentoring.html" TargetMode="External"/><Relationship Id="rId4" Type="http://schemas.openxmlformats.org/officeDocument/2006/relationships/image" Target="../media/image208.jpg"/><Relationship Id="rId5" Type="http://schemas.openxmlformats.org/officeDocument/2006/relationships/image" Target="../media/image213.png"/><Relationship Id="rId6" Type="http://schemas.openxmlformats.org/officeDocument/2006/relationships/image" Target="../media/image20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hyperlink" Target="https://www.ieee.org/about/employers-job-seekers.html" TargetMode="External"/><Relationship Id="rId4" Type="http://schemas.openxmlformats.org/officeDocument/2006/relationships/image" Target="../media/image223.png"/><Relationship Id="rId5" Type="http://schemas.openxmlformats.org/officeDocument/2006/relationships/image" Target="../media/image210.png"/><Relationship Id="rId6" Type="http://schemas.openxmlformats.org/officeDocument/2006/relationships/image" Target="../media/image209.jpg"/><Relationship Id="rId7" Type="http://schemas.openxmlformats.org/officeDocument/2006/relationships/image" Target="../media/image215.jpg"/><Relationship Id="rId8" Type="http://schemas.openxmlformats.org/officeDocument/2006/relationships/image" Target="../media/image21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3.xml"/><Relationship Id="rId3" Type="http://schemas.openxmlformats.org/officeDocument/2006/relationships/hyperlink" Target="https://www.ieeefoundation.org/" TargetMode="External"/><Relationship Id="rId4" Type="http://schemas.openxmlformats.org/officeDocument/2006/relationships/image" Target="../media/image220.jpg"/><Relationship Id="rId5" Type="http://schemas.openxmlformats.org/officeDocument/2006/relationships/image" Target="../media/image233.jpg"/><Relationship Id="rId6" Type="http://schemas.openxmlformats.org/officeDocument/2006/relationships/image" Target="../media/image237.jpg"/><Relationship Id="rId7" Type="http://schemas.openxmlformats.org/officeDocument/2006/relationships/image" Target="../media/image2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281.png"/><Relationship Id="rId4" Type="http://schemas.openxmlformats.org/officeDocument/2006/relationships/hyperlink" Target="https://htb.ieee.org/" TargetMode="External"/><Relationship Id="rId5" Type="http://schemas.openxmlformats.org/officeDocument/2006/relationships/image" Target="../media/image22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228.png"/><Relationship Id="rId4" Type="http://schemas.openxmlformats.org/officeDocument/2006/relationships/hyperlink" Target="https://sight.ieee.org/" TargetMode="External"/><Relationship Id="rId5" Type="http://schemas.openxmlformats.org/officeDocument/2006/relationships/image" Target="../media/image22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hyperlink" Target="https://www.ieee.org/about/corporate/initiatives/index.html" TargetMode="External"/><Relationship Id="rId4" Type="http://schemas.openxmlformats.org/officeDocument/2006/relationships/image" Target="../media/image231.png"/><Relationship Id="rId5" Type="http://schemas.openxmlformats.org/officeDocument/2006/relationships/image" Target="../media/image22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hyperlink" Target="https://smartvillage.ieee.org/" TargetMode="External"/><Relationship Id="rId4" Type="http://schemas.openxmlformats.org/officeDocument/2006/relationships/image" Target="../media/image221.png"/><Relationship Id="rId5" Type="http://schemas.openxmlformats.org/officeDocument/2006/relationships/image" Target="../media/image236.jpg"/><Relationship Id="rId6" Type="http://schemas.openxmlformats.org/officeDocument/2006/relationships/image" Target="../media/image244.jpg"/><Relationship Id="rId7" Type="http://schemas.openxmlformats.org/officeDocument/2006/relationships/image" Target="../media/image21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225.png"/><Relationship Id="rId4" Type="http://schemas.openxmlformats.org/officeDocument/2006/relationships/hyperlink" Target="https://epics.ieee.org/" TargetMode="External"/><Relationship Id="rId5" Type="http://schemas.openxmlformats.org/officeDocument/2006/relationships/image" Target="../media/image239.jpg"/><Relationship Id="rId6" Type="http://schemas.openxmlformats.org/officeDocument/2006/relationships/image" Target="../media/image226.png"/><Relationship Id="rId7" Type="http://schemas.openxmlformats.org/officeDocument/2006/relationships/image" Target="../media/image229.jpg"/><Relationship Id="rId8" Type="http://schemas.openxmlformats.org/officeDocument/2006/relationships/image" Target="../media/image23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235.jpg"/><Relationship Id="rId4" Type="http://schemas.openxmlformats.org/officeDocument/2006/relationships/image" Target="../media/image230.png"/><Relationship Id="rId5" Type="http://schemas.openxmlformats.org/officeDocument/2006/relationships/hyperlink" Target="https://reach.ieee.org/" TargetMode="External"/><Relationship Id="rId6" Type="http://schemas.openxmlformats.org/officeDocument/2006/relationships/image" Target="../media/image243.png"/></Relationships>
</file>

<file path=ppt/slides/_rels/slide8.xml.rels><?xml version="1.0" encoding="UTF-8" standalone="yes"?><Relationships xmlns="http://schemas.openxmlformats.org/package/2006/relationships"><Relationship Id="rId10" Type="http://schemas.openxmlformats.org/officeDocument/2006/relationships/image" Target="../media/image76.jp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8.jpg"/><Relationship Id="rId4" Type="http://schemas.openxmlformats.org/officeDocument/2006/relationships/image" Target="../media/image49.jpg"/><Relationship Id="rId9" Type="http://schemas.openxmlformats.org/officeDocument/2006/relationships/hyperlink" Target="https://www.ieee.org/about/at-a-glance.html" TargetMode="External"/><Relationship Id="rId5" Type="http://schemas.openxmlformats.org/officeDocument/2006/relationships/image" Target="../media/image41.jpg"/><Relationship Id="rId6" Type="http://schemas.openxmlformats.org/officeDocument/2006/relationships/image" Target="../media/image61.jpg"/><Relationship Id="rId7" Type="http://schemas.openxmlformats.org/officeDocument/2006/relationships/image" Target="../media/image50.jpg"/><Relationship Id="rId8" Type="http://schemas.openxmlformats.org/officeDocument/2006/relationships/image" Target="../media/image6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 Id="rId3" Type="http://schemas.openxmlformats.org/officeDocument/2006/relationships/image" Target="../media/image241.jpg"/><Relationship Id="rId4" Type="http://schemas.openxmlformats.org/officeDocument/2006/relationships/image" Target="../media/image246.jpg"/><Relationship Id="rId5" Type="http://schemas.openxmlformats.org/officeDocument/2006/relationships/image" Target="../media/image247.jpg"/><Relationship Id="rId6" Type="http://schemas.openxmlformats.org/officeDocument/2006/relationships/image" Target="../media/image252.png"/><Relationship Id="rId7" Type="http://schemas.openxmlformats.org/officeDocument/2006/relationships/image" Target="../media/image249.png"/><Relationship Id="rId8" Type="http://schemas.openxmlformats.org/officeDocument/2006/relationships/hyperlink" Target="https://hkn.ieee.or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1.xml"/><Relationship Id="rId3" Type="http://schemas.openxmlformats.org/officeDocument/2006/relationships/image" Target="../media/image251.jpg"/><Relationship Id="rId4" Type="http://schemas.openxmlformats.org/officeDocument/2006/relationships/image" Target="../media/image248.jpg"/><Relationship Id="rId5" Type="http://schemas.openxmlformats.org/officeDocument/2006/relationships/image" Target="../media/image245.jpg"/><Relationship Id="rId6" Type="http://schemas.openxmlformats.org/officeDocument/2006/relationships/image" Target="../media/image238.jpg"/><Relationship Id="rId7" Type="http://schemas.openxmlformats.org/officeDocument/2006/relationships/hyperlink" Target="https://www.ee-scholarship.or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 Id="rId3" Type="http://schemas.openxmlformats.org/officeDocument/2006/relationships/image" Target="../media/image242.jpg"/><Relationship Id="rId4" Type="http://schemas.openxmlformats.org/officeDocument/2006/relationships/image" Target="../media/image250.jpg"/><Relationship Id="rId5" Type="http://schemas.openxmlformats.org/officeDocument/2006/relationships/image" Target="../media/image240.jpg"/><Relationship Id="rId6" Type="http://schemas.openxmlformats.org/officeDocument/2006/relationships/image" Target="../media/image254.jpg"/><Relationship Id="rId7" Type="http://schemas.openxmlformats.org/officeDocument/2006/relationships/hyperlink" Target="https://move.ieeeusa.org/"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3.xml"/><Relationship Id="rId3" Type="http://schemas.openxmlformats.org/officeDocument/2006/relationships/image" Target="../media/image259.png"/><Relationship Id="rId4" Type="http://schemas.openxmlformats.org/officeDocument/2006/relationships/hyperlink" Target="https://life.ieee.org/" TargetMode="External"/><Relationship Id="rId5" Type="http://schemas.openxmlformats.org/officeDocument/2006/relationships/image" Target="../media/image253.png"/><Relationship Id="rId6" Type="http://schemas.openxmlformats.org/officeDocument/2006/relationships/image" Target="../media/image257.jpg"/><Relationship Id="rId7" Type="http://schemas.openxmlformats.org/officeDocument/2006/relationships/image" Target="../media/image25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hyperlink" Target="https://ethw.org/Main_Page" TargetMode="External"/><Relationship Id="rId4" Type="http://schemas.openxmlformats.org/officeDocument/2006/relationships/image" Target="../media/image25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271.jpg"/><Relationship Id="rId4" Type="http://schemas.openxmlformats.org/officeDocument/2006/relationships/image" Target="../media/image276.png"/><Relationship Id="rId5" Type="http://schemas.openxmlformats.org/officeDocument/2006/relationships/image" Target="../media/image264.png"/><Relationship Id="rId6" Type="http://schemas.openxmlformats.org/officeDocument/2006/relationships/image" Target="../media/image260.jpg"/><Relationship Id="rId7" Type="http://schemas.openxmlformats.org/officeDocument/2006/relationships/hyperlink" Target="https://corporate-awards.ieee.org/"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hyperlink" Target="https://corporate-awards.ieee.org/" TargetMode="External"/><Relationship Id="rId4" Type="http://schemas.openxmlformats.org/officeDocument/2006/relationships/image" Target="../media/image266.jpg"/><Relationship Id="rId5" Type="http://schemas.openxmlformats.org/officeDocument/2006/relationships/image" Target="../media/image256.jpg"/><Relationship Id="rId6" Type="http://schemas.openxmlformats.org/officeDocument/2006/relationships/image" Target="../media/image267.jpg"/><Relationship Id="rId7" Type="http://schemas.openxmlformats.org/officeDocument/2006/relationships/image" Target="../media/image273.jpg"/><Relationship Id="rId8" Type="http://schemas.openxmlformats.org/officeDocument/2006/relationships/image" Target="../media/image27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8.xml"/><Relationship Id="rId3" Type="http://schemas.openxmlformats.org/officeDocument/2006/relationships/image" Target="../media/image270.jpg"/><Relationship Id="rId4" Type="http://schemas.openxmlformats.org/officeDocument/2006/relationships/hyperlink" Target="https://corporate-awards.ieee.org/" TargetMode="External"/><Relationship Id="rId5" Type="http://schemas.openxmlformats.org/officeDocument/2006/relationships/image" Target="../media/image265.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26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27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26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hyperlink" Target="https://ieeexplore.ieee.org/Xplore/home.jsp" TargetMode="External"/><Relationship Id="rId4" Type="http://schemas.openxmlformats.org/officeDocument/2006/relationships/image" Target="../media/image26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268.png"/><Relationship Id="rId4" Type="http://schemas.openxmlformats.org/officeDocument/2006/relationships/image" Target="../media/image272.png"/><Relationship Id="rId9" Type="http://schemas.openxmlformats.org/officeDocument/2006/relationships/hyperlink" Target="https://www.ieee.org/membership/ieee-corporate-partnership-program.html" TargetMode="External"/><Relationship Id="rId5" Type="http://schemas.openxmlformats.org/officeDocument/2006/relationships/image" Target="../media/image262.png"/><Relationship Id="rId6" Type="http://schemas.openxmlformats.org/officeDocument/2006/relationships/image" Target="../media/image279.png"/><Relationship Id="rId7" Type="http://schemas.openxmlformats.org/officeDocument/2006/relationships/image" Target="../media/image280.png"/><Relationship Id="rId8" Type="http://schemas.openxmlformats.org/officeDocument/2006/relationships/image" Target="../media/image27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27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09" name="Google Shape;209;p1"/>
          <p:cNvSpPr txBox="1"/>
          <p:nvPr/>
        </p:nvSpPr>
        <p:spPr>
          <a:xfrm>
            <a:off x="653143" y="751115"/>
            <a:ext cx="10308771" cy="45858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dk1"/>
                </a:solidFill>
                <a:latin typeface="Calibri"/>
                <a:ea typeface="Calibri"/>
                <a:cs typeface="Calibri"/>
                <a:sym typeface="Calibri"/>
              </a:rPr>
              <a:t>How to use this presentation:</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2400">
                <a:solidFill>
                  <a:srgbClr val="585858"/>
                </a:solidFill>
                <a:latin typeface="Calibri"/>
                <a:ea typeface="Calibri"/>
                <a:cs typeface="Calibri"/>
                <a:sym typeface="Calibri"/>
              </a:rPr>
              <a:t>The IEEE Corporate Summary Presentations are intended for use by IEEE staff and volunteers in communicating the wide-ranging influence and businesses of IEEE. These presentations, updated yearly, are useful for introducing the scope of IEEE globally.</a:t>
            </a:r>
            <a:endParaRPr/>
          </a:p>
          <a:p>
            <a:pPr indent="0" lvl="0" marL="0" marR="0" rtl="0" algn="l">
              <a:spcBef>
                <a:spcPts val="0"/>
              </a:spcBef>
              <a:spcAft>
                <a:spcPts val="0"/>
              </a:spcAft>
              <a:buNone/>
            </a:pPr>
            <a:r>
              <a:t/>
            </a:r>
            <a:endParaRPr b="0" i="0" sz="2400">
              <a:solidFill>
                <a:srgbClr val="585858"/>
              </a:solidFill>
              <a:latin typeface="Calibri"/>
              <a:ea typeface="Calibri"/>
              <a:cs typeface="Calibri"/>
              <a:sym typeface="Calibri"/>
            </a:endParaRPr>
          </a:p>
          <a:p>
            <a:pPr indent="0" lvl="0" marL="0" marR="0" rtl="0" algn="l">
              <a:spcBef>
                <a:spcPts val="0"/>
              </a:spcBef>
              <a:spcAft>
                <a:spcPts val="0"/>
              </a:spcAft>
              <a:buNone/>
            </a:pPr>
            <a:r>
              <a:rPr b="1" i="0" lang="en-US" sz="2400">
                <a:solidFill>
                  <a:srgbClr val="585858"/>
                </a:solidFill>
                <a:latin typeface="Calibri"/>
                <a:ea typeface="Calibri"/>
                <a:cs typeface="Calibri"/>
                <a:sym typeface="Calibri"/>
              </a:rPr>
              <a:t>Please note:</a:t>
            </a:r>
            <a:r>
              <a:rPr b="0" i="0" lang="en-US" sz="2400">
                <a:solidFill>
                  <a:srgbClr val="585858"/>
                </a:solidFill>
                <a:latin typeface="Calibri"/>
                <a:ea typeface="Calibri"/>
                <a:cs typeface="Calibri"/>
                <a:sym typeface="Calibri"/>
              </a:rPr>
              <a:t> The numerical data included in this material is accurate as of the date indicated. When used, the numerical data and dates in the presentation should not be altered to maintain the accuracy of the source information.</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i="1" lang="en-US" sz="1800">
                <a:solidFill>
                  <a:schemeClr val="dk1"/>
                </a:solidFill>
                <a:highlight>
                  <a:srgbClr val="FFFF00"/>
                </a:highlight>
                <a:latin typeface="Calibri"/>
                <a:ea typeface="Calibri"/>
                <a:cs typeface="Calibri"/>
                <a:sym typeface="Calibri"/>
              </a:rPr>
              <a:t>&lt;delete this slide when editing/using this presentation in IEEE communications&gt;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0"/>
          <p:cNvSpPr/>
          <p:nvPr/>
        </p:nvSpPr>
        <p:spPr>
          <a:xfrm>
            <a:off x="521095" y="1668402"/>
            <a:ext cx="1946755" cy="4275198"/>
          </a:xfrm>
          <a:prstGeom prst="snip2DiagRect">
            <a:avLst>
              <a:gd fmla="val 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5E2"/>
              </a:solidFill>
              <a:latin typeface="Calibri"/>
              <a:ea typeface="Calibri"/>
              <a:cs typeface="Calibri"/>
              <a:sym typeface="Calibri"/>
            </a:endParaRPr>
          </a:p>
        </p:txBody>
      </p:sp>
      <p:sp>
        <p:nvSpPr>
          <p:cNvPr id="363" name="Google Shape;363;p10"/>
          <p:cNvSpPr/>
          <p:nvPr/>
        </p:nvSpPr>
        <p:spPr>
          <a:xfrm>
            <a:off x="741802" y="1668402"/>
            <a:ext cx="10985046" cy="4275198"/>
          </a:xfrm>
          <a:prstGeom prst="snip2DiagRect">
            <a:avLst>
              <a:gd fmla="val 0" name="adj1"/>
              <a:gd fmla="val 10926" name="adj2"/>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1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Top Organizations Innovate with IEEE </a:t>
            </a:r>
            <a:endParaRPr/>
          </a:p>
        </p:txBody>
      </p:sp>
      <p:sp>
        <p:nvSpPr>
          <p:cNvPr id="365" name="Google Shape;365;p10"/>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i="1" lang="en-US"/>
              <a:t>Whenever technology happens, IEEE is there.</a:t>
            </a:r>
            <a:endParaRPr/>
          </a:p>
        </p:txBody>
      </p:sp>
      <p:sp>
        <p:nvSpPr>
          <p:cNvPr id="366" name="Google Shape;366;p10"/>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367" name="Google Shape;367;p10"/>
          <p:cNvSpPr txBox="1"/>
          <p:nvPr/>
        </p:nvSpPr>
        <p:spPr>
          <a:xfrm>
            <a:off x="1765329" y="1979804"/>
            <a:ext cx="5212726" cy="70788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8 of Top 10</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Communications Equipment Companies Worldwide</a:t>
            </a:r>
            <a:endParaRPr b="1" baseline="30000" sz="1600">
              <a:solidFill>
                <a:schemeClr val="lt1"/>
              </a:solidFill>
              <a:latin typeface="Calibri"/>
              <a:ea typeface="Calibri"/>
              <a:cs typeface="Calibri"/>
              <a:sym typeface="Calibri"/>
            </a:endParaRPr>
          </a:p>
        </p:txBody>
      </p:sp>
      <p:grpSp>
        <p:nvGrpSpPr>
          <p:cNvPr id="368" name="Google Shape;368;p10"/>
          <p:cNvGrpSpPr/>
          <p:nvPr/>
        </p:nvGrpSpPr>
        <p:grpSpPr>
          <a:xfrm>
            <a:off x="1765329" y="1947663"/>
            <a:ext cx="9984987" cy="3615795"/>
            <a:chOff x="3373177" y="867634"/>
            <a:chExt cx="5744476" cy="5376338"/>
          </a:xfrm>
        </p:grpSpPr>
        <p:sp>
          <p:nvSpPr>
            <p:cNvPr id="369" name="Google Shape;369;p10"/>
            <p:cNvSpPr txBox="1"/>
            <p:nvPr/>
          </p:nvSpPr>
          <p:spPr>
            <a:xfrm>
              <a:off x="3373177" y="2254563"/>
              <a:ext cx="2376464" cy="105255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7 of Top 10</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Telecommunication Companies Worldwide</a:t>
              </a:r>
              <a:endParaRPr/>
            </a:p>
          </p:txBody>
        </p:sp>
        <p:sp>
          <p:nvSpPr>
            <p:cNvPr id="370" name="Google Shape;370;p10"/>
            <p:cNvSpPr txBox="1"/>
            <p:nvPr/>
          </p:nvSpPr>
          <p:spPr>
            <a:xfrm>
              <a:off x="6480108" y="2219613"/>
              <a:ext cx="2376464" cy="202884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3 of Top 5 </a:t>
              </a:r>
              <a:endParaRPr/>
            </a:p>
            <a:p>
              <a:pPr indent="0" lvl="0" marL="0" marR="0" rtl="0" algn="l">
                <a:spcBef>
                  <a:spcPts val="0"/>
                </a:spcBef>
                <a:spcAft>
                  <a:spcPts val="0"/>
                </a:spcAft>
                <a:buNone/>
              </a:pPr>
              <a:r>
                <a:rPr b="1" i="0" lang="en-US" sz="1600" u="none" strike="noStrike">
                  <a:solidFill>
                    <a:srgbClr val="FFFFFF"/>
                  </a:solidFill>
                  <a:latin typeface="Calibri"/>
                  <a:ea typeface="Calibri"/>
                  <a:cs typeface="Calibri"/>
                  <a:sym typeface="Calibri"/>
                </a:rPr>
                <a:t>Consumer Durables (Automotive &amp; Electronics) Companies  Worldwide</a:t>
              </a:r>
              <a:endParaRPr b="0" sz="1600">
                <a:solidFill>
                  <a:schemeClr val="dk1"/>
                </a:solidFill>
                <a:latin typeface="Calibri"/>
                <a:ea typeface="Calibri"/>
                <a:cs typeface="Calibri"/>
                <a:sym typeface="Calibri"/>
              </a:endParaRPr>
            </a:p>
            <a:p>
              <a:pPr indent="0" lvl="0" marL="0" marR="0" rtl="0" algn="l">
                <a:spcBef>
                  <a:spcPts val="0"/>
                </a:spcBef>
                <a:spcAft>
                  <a:spcPts val="0"/>
                </a:spcAft>
                <a:buNone/>
              </a:pPr>
              <a:br>
                <a:rPr lang="en-US" sz="1600">
                  <a:solidFill>
                    <a:schemeClr val="dk1"/>
                  </a:solidFill>
                  <a:latin typeface="Calibri"/>
                  <a:ea typeface="Calibri"/>
                  <a:cs typeface="Calibri"/>
                  <a:sym typeface="Calibri"/>
                </a:rPr>
              </a:br>
              <a:endParaRPr b="1" baseline="30000" sz="1600">
                <a:solidFill>
                  <a:schemeClr val="lt1"/>
                </a:solidFill>
                <a:latin typeface="Calibri"/>
                <a:ea typeface="Calibri"/>
                <a:cs typeface="Calibri"/>
                <a:sym typeface="Calibri"/>
              </a:endParaRPr>
            </a:p>
          </p:txBody>
        </p:sp>
        <p:sp>
          <p:nvSpPr>
            <p:cNvPr id="371" name="Google Shape;371;p10"/>
            <p:cNvSpPr txBox="1"/>
            <p:nvPr/>
          </p:nvSpPr>
          <p:spPr>
            <a:xfrm>
              <a:off x="6480107" y="867634"/>
              <a:ext cx="2376464" cy="105255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Top 10</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Aerospace and Defense Companies Worldwide </a:t>
              </a:r>
              <a:endParaRPr b="1" baseline="30000" sz="1600">
                <a:solidFill>
                  <a:schemeClr val="lt1"/>
                </a:solidFill>
                <a:latin typeface="Calibri"/>
                <a:ea typeface="Calibri"/>
                <a:cs typeface="Calibri"/>
                <a:sym typeface="Calibri"/>
              </a:endParaRPr>
            </a:p>
          </p:txBody>
        </p:sp>
        <p:sp>
          <p:nvSpPr>
            <p:cNvPr id="372" name="Google Shape;372;p10"/>
            <p:cNvSpPr txBox="1"/>
            <p:nvPr/>
          </p:nvSpPr>
          <p:spPr>
            <a:xfrm>
              <a:off x="6480108" y="3801211"/>
              <a:ext cx="2637545" cy="102967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93 of Top 100</a:t>
              </a:r>
              <a:endParaRPr/>
            </a:p>
            <a:p>
              <a:pPr indent="0" lvl="0" marL="0" marR="0" rtl="0" algn="l">
                <a:spcBef>
                  <a:spcPts val="0"/>
                </a:spcBef>
                <a:spcAft>
                  <a:spcPts val="0"/>
                </a:spcAft>
                <a:buNone/>
              </a:pPr>
              <a:r>
                <a:rPr b="1" lang="en-US" sz="1500">
                  <a:solidFill>
                    <a:schemeClr val="lt1"/>
                  </a:solidFill>
                  <a:latin typeface="Calibri"/>
                  <a:ea typeface="Calibri"/>
                  <a:cs typeface="Calibri"/>
                  <a:sym typeface="Calibri"/>
                </a:rPr>
                <a:t>Engineering and Technology Universities Worldwide</a:t>
              </a:r>
              <a:endParaRPr b="1" i="1" sz="1500">
                <a:solidFill>
                  <a:schemeClr val="lt1"/>
                </a:solidFill>
                <a:latin typeface="Calibri"/>
                <a:ea typeface="Calibri"/>
                <a:cs typeface="Calibri"/>
                <a:sym typeface="Calibri"/>
              </a:endParaRPr>
            </a:p>
          </p:txBody>
        </p:sp>
        <p:sp>
          <p:nvSpPr>
            <p:cNvPr id="373" name="Google Shape;373;p10"/>
            <p:cNvSpPr txBox="1"/>
            <p:nvPr/>
          </p:nvSpPr>
          <p:spPr>
            <a:xfrm>
              <a:off x="6480108" y="5191414"/>
              <a:ext cx="2376463" cy="105255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Top 100</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Engineering Universities in the United States</a:t>
              </a:r>
              <a:endParaRPr/>
            </a:p>
          </p:txBody>
        </p:sp>
      </p:grpSp>
      <p:sp>
        <p:nvSpPr>
          <p:cNvPr id="374" name="Google Shape;374;p10"/>
          <p:cNvSpPr txBox="1"/>
          <p:nvPr/>
        </p:nvSpPr>
        <p:spPr>
          <a:xfrm>
            <a:off x="1765329" y="3791091"/>
            <a:ext cx="398182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7 of Top 10 </a:t>
            </a:r>
            <a:endParaRPr/>
          </a:p>
          <a:p>
            <a:pPr indent="0" lvl="0" marL="0" marR="0" rtl="0" algn="l">
              <a:spcBef>
                <a:spcPts val="0"/>
              </a:spcBef>
              <a:spcAft>
                <a:spcPts val="0"/>
              </a:spcAft>
              <a:buNone/>
            </a:pPr>
            <a:r>
              <a:rPr b="1" i="0" lang="en-US" sz="1600" u="none" strike="noStrike">
                <a:solidFill>
                  <a:srgbClr val="FFFFFF"/>
                </a:solidFill>
                <a:latin typeface="Calibri"/>
                <a:ea typeface="Calibri"/>
                <a:cs typeface="Calibri"/>
                <a:sym typeface="Calibri"/>
              </a:rPr>
              <a:t>Technology Hardware &amp; Equipment Companies  Worldwide</a:t>
            </a:r>
            <a:endParaRPr b="1" baseline="30000" sz="1600">
              <a:solidFill>
                <a:schemeClr val="lt1"/>
              </a:solidFill>
              <a:latin typeface="Calibri"/>
              <a:ea typeface="Calibri"/>
              <a:cs typeface="Calibri"/>
              <a:sym typeface="Calibri"/>
            </a:endParaRPr>
          </a:p>
        </p:txBody>
      </p:sp>
      <p:sp>
        <p:nvSpPr>
          <p:cNvPr id="375" name="Google Shape;375;p10"/>
          <p:cNvSpPr txBox="1"/>
          <p:nvPr/>
        </p:nvSpPr>
        <p:spPr>
          <a:xfrm>
            <a:off x="1765328" y="4870243"/>
            <a:ext cx="3512584" cy="70788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400">
                <a:solidFill>
                  <a:schemeClr val="accent4"/>
                </a:solidFill>
                <a:latin typeface="Calibri"/>
                <a:ea typeface="Calibri"/>
                <a:cs typeface="Calibri"/>
                <a:sym typeface="Calibri"/>
              </a:rPr>
              <a:t>27 of Top 30 </a:t>
            </a:r>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Semiconductor Companies Worldwide</a:t>
            </a:r>
            <a:endParaRPr b="1" baseline="30000" sz="1600">
              <a:solidFill>
                <a:schemeClr val="lt1"/>
              </a:solidFill>
              <a:latin typeface="Calibri"/>
              <a:ea typeface="Calibri"/>
              <a:cs typeface="Calibri"/>
              <a:sym typeface="Calibri"/>
            </a:endParaRPr>
          </a:p>
        </p:txBody>
      </p:sp>
      <p:pic>
        <p:nvPicPr>
          <p:cNvPr id="376" name="Google Shape;376;p10"/>
          <p:cNvPicPr preferRelativeResize="0"/>
          <p:nvPr/>
        </p:nvPicPr>
        <p:blipFill rotWithShape="1">
          <a:blip r:embed="rId3">
            <a:alphaModFix/>
          </a:blip>
          <a:srcRect b="0" l="0" r="0" t="0"/>
          <a:stretch/>
        </p:blipFill>
        <p:spPr>
          <a:xfrm>
            <a:off x="925749" y="2807717"/>
            <a:ext cx="861355" cy="861355"/>
          </a:xfrm>
          <a:prstGeom prst="rect">
            <a:avLst/>
          </a:prstGeom>
          <a:noFill/>
          <a:ln>
            <a:noFill/>
          </a:ln>
        </p:spPr>
      </p:pic>
      <p:pic>
        <p:nvPicPr>
          <p:cNvPr id="377" name="Google Shape;377;p10"/>
          <p:cNvPicPr preferRelativeResize="0"/>
          <p:nvPr/>
        </p:nvPicPr>
        <p:blipFill rotWithShape="1">
          <a:blip r:embed="rId4">
            <a:alphaModFix/>
          </a:blip>
          <a:srcRect b="0" l="0" r="0" t="0"/>
          <a:stretch/>
        </p:blipFill>
        <p:spPr>
          <a:xfrm>
            <a:off x="6252835" y="1792689"/>
            <a:ext cx="1082115" cy="1082115"/>
          </a:xfrm>
          <a:prstGeom prst="rect">
            <a:avLst/>
          </a:prstGeom>
          <a:noFill/>
          <a:ln>
            <a:noFill/>
          </a:ln>
        </p:spPr>
      </p:pic>
      <p:pic>
        <p:nvPicPr>
          <p:cNvPr id="378" name="Google Shape;378;p10"/>
          <p:cNvPicPr preferRelativeResize="0"/>
          <p:nvPr/>
        </p:nvPicPr>
        <p:blipFill rotWithShape="1">
          <a:blip r:embed="rId5">
            <a:alphaModFix/>
          </a:blip>
          <a:srcRect b="0" l="0" r="0" t="0"/>
          <a:stretch/>
        </p:blipFill>
        <p:spPr>
          <a:xfrm>
            <a:off x="914057" y="1901687"/>
            <a:ext cx="870121" cy="870121"/>
          </a:xfrm>
          <a:prstGeom prst="rect">
            <a:avLst/>
          </a:prstGeom>
          <a:noFill/>
          <a:ln>
            <a:noFill/>
          </a:ln>
        </p:spPr>
      </p:pic>
      <p:pic>
        <p:nvPicPr>
          <p:cNvPr id="379" name="Google Shape;379;p10"/>
          <p:cNvPicPr preferRelativeResize="0"/>
          <p:nvPr/>
        </p:nvPicPr>
        <p:blipFill rotWithShape="1">
          <a:blip r:embed="rId6">
            <a:alphaModFix/>
          </a:blip>
          <a:srcRect b="0" l="0" r="0" t="0"/>
          <a:stretch/>
        </p:blipFill>
        <p:spPr>
          <a:xfrm>
            <a:off x="963343" y="3814440"/>
            <a:ext cx="831251" cy="831251"/>
          </a:xfrm>
          <a:prstGeom prst="rect">
            <a:avLst/>
          </a:prstGeom>
          <a:noFill/>
          <a:ln>
            <a:noFill/>
          </a:ln>
        </p:spPr>
      </p:pic>
      <p:pic>
        <p:nvPicPr>
          <p:cNvPr id="380" name="Google Shape;380;p10"/>
          <p:cNvPicPr preferRelativeResize="0"/>
          <p:nvPr/>
        </p:nvPicPr>
        <p:blipFill rotWithShape="1">
          <a:blip r:embed="rId7">
            <a:alphaModFix/>
          </a:blip>
          <a:srcRect b="0" l="0" r="0" t="0"/>
          <a:stretch/>
        </p:blipFill>
        <p:spPr>
          <a:xfrm>
            <a:off x="922766" y="4779283"/>
            <a:ext cx="868499" cy="868499"/>
          </a:xfrm>
          <a:prstGeom prst="rect">
            <a:avLst/>
          </a:prstGeom>
          <a:noFill/>
          <a:ln>
            <a:noFill/>
          </a:ln>
        </p:spPr>
      </p:pic>
      <p:pic>
        <p:nvPicPr>
          <p:cNvPr id="381" name="Google Shape;381;p10"/>
          <p:cNvPicPr preferRelativeResize="0"/>
          <p:nvPr/>
        </p:nvPicPr>
        <p:blipFill rotWithShape="1">
          <a:blip r:embed="rId8">
            <a:alphaModFix/>
          </a:blip>
          <a:srcRect b="0" l="0" r="0" t="0"/>
          <a:stretch/>
        </p:blipFill>
        <p:spPr>
          <a:xfrm>
            <a:off x="6326010" y="2820581"/>
            <a:ext cx="935763" cy="935763"/>
          </a:xfrm>
          <a:prstGeom prst="rect">
            <a:avLst/>
          </a:prstGeom>
          <a:noFill/>
          <a:ln>
            <a:noFill/>
          </a:ln>
        </p:spPr>
      </p:pic>
      <p:pic>
        <p:nvPicPr>
          <p:cNvPr id="382" name="Google Shape;382;p10"/>
          <p:cNvPicPr preferRelativeResize="0"/>
          <p:nvPr/>
        </p:nvPicPr>
        <p:blipFill rotWithShape="1">
          <a:blip r:embed="rId9">
            <a:alphaModFix/>
          </a:blip>
          <a:srcRect b="0" l="0" r="0" t="0"/>
          <a:stretch/>
        </p:blipFill>
        <p:spPr>
          <a:xfrm>
            <a:off x="6254891" y="3764455"/>
            <a:ext cx="995998" cy="995998"/>
          </a:xfrm>
          <a:prstGeom prst="rect">
            <a:avLst/>
          </a:prstGeom>
          <a:noFill/>
          <a:ln>
            <a:noFill/>
          </a:ln>
        </p:spPr>
      </p:pic>
      <p:pic>
        <p:nvPicPr>
          <p:cNvPr id="383" name="Google Shape;383;p10"/>
          <p:cNvPicPr preferRelativeResize="0"/>
          <p:nvPr/>
        </p:nvPicPr>
        <p:blipFill rotWithShape="1">
          <a:blip r:embed="rId10">
            <a:alphaModFix/>
          </a:blip>
          <a:srcRect b="0" l="0" r="0" t="0"/>
          <a:stretch/>
        </p:blipFill>
        <p:spPr>
          <a:xfrm>
            <a:off x="6358946" y="4775247"/>
            <a:ext cx="872972" cy="872972"/>
          </a:xfrm>
          <a:prstGeom prst="rect">
            <a:avLst/>
          </a:prstGeom>
          <a:noFill/>
          <a:ln>
            <a:noFill/>
          </a:ln>
        </p:spPr>
      </p:pic>
      <p:sp>
        <p:nvSpPr>
          <p:cNvPr id="384" name="Google Shape;384;p10"/>
          <p:cNvSpPr/>
          <p:nvPr/>
        </p:nvSpPr>
        <p:spPr>
          <a:xfrm>
            <a:off x="389843" y="5350728"/>
            <a:ext cx="721360" cy="72136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1"/>
          <p:cNvSpPr/>
          <p:nvPr/>
        </p:nvSpPr>
        <p:spPr>
          <a:xfrm>
            <a:off x="521095" y="1668402"/>
            <a:ext cx="1946755" cy="4275198"/>
          </a:xfrm>
          <a:prstGeom prst="snip2DiagRect">
            <a:avLst>
              <a:gd fmla="val 0" name="adj1"/>
              <a:gd fmla="val 0"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5E2"/>
              </a:solidFill>
              <a:latin typeface="Calibri"/>
              <a:ea typeface="Calibri"/>
              <a:cs typeface="Calibri"/>
              <a:sym typeface="Calibri"/>
            </a:endParaRPr>
          </a:p>
        </p:txBody>
      </p:sp>
      <p:sp>
        <p:nvSpPr>
          <p:cNvPr id="391" name="Google Shape;391;p11"/>
          <p:cNvSpPr/>
          <p:nvPr/>
        </p:nvSpPr>
        <p:spPr>
          <a:xfrm>
            <a:off x="742122" y="1668402"/>
            <a:ext cx="10931717" cy="4275198"/>
          </a:xfrm>
          <a:prstGeom prst="snip2DiagRect">
            <a:avLst>
              <a:gd fmla="val 0" name="adj1"/>
              <a:gd fmla="val 10926"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5E2"/>
              </a:solidFill>
              <a:latin typeface="Calibri"/>
              <a:ea typeface="Calibri"/>
              <a:cs typeface="Calibri"/>
              <a:sym typeface="Calibri"/>
            </a:endParaRPr>
          </a:p>
        </p:txBody>
      </p:sp>
      <p:sp>
        <p:nvSpPr>
          <p:cNvPr id="392" name="Google Shape;392;p1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The World Benefits from IEEE Information</a:t>
            </a:r>
            <a:endParaRPr/>
          </a:p>
        </p:txBody>
      </p:sp>
      <p:sp>
        <p:nvSpPr>
          <p:cNvPr id="393" name="Google Shape;393;p11"/>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F7F7F"/>
              </a:buClr>
              <a:buSzPts val="2400"/>
              <a:buNone/>
            </a:pPr>
            <a:r>
              <a:rPr i="1" lang="en-US">
                <a:solidFill>
                  <a:srgbClr val="7F7F7F"/>
                </a:solidFill>
              </a:rPr>
              <a:t>Technology leaders rely on IEEE publications and tutorials.</a:t>
            </a:r>
            <a:endParaRPr i="1">
              <a:solidFill>
                <a:srgbClr val="7F7F7F"/>
              </a:solidFill>
            </a:endParaRPr>
          </a:p>
          <a:p>
            <a:pPr indent="0" lvl="0" marL="0" rtl="0" algn="l">
              <a:lnSpc>
                <a:spcPct val="90000"/>
              </a:lnSpc>
              <a:spcBef>
                <a:spcPts val="1000"/>
              </a:spcBef>
              <a:spcAft>
                <a:spcPts val="0"/>
              </a:spcAft>
              <a:buClr>
                <a:srgbClr val="75787B"/>
              </a:buClr>
              <a:buSzPts val="2400"/>
              <a:buNone/>
            </a:pPr>
            <a:r>
              <a:t/>
            </a:r>
            <a:endParaRPr/>
          </a:p>
        </p:txBody>
      </p:sp>
      <p:sp>
        <p:nvSpPr>
          <p:cNvPr id="394" name="Google Shape;394;p11"/>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latin typeface="Calibri"/>
                <a:ea typeface="Calibri"/>
                <a:cs typeface="Calibri"/>
                <a:sym typeface="Calibri"/>
              </a:rPr>
              <a:t>‹#›</a:t>
            </a:fld>
            <a:endParaRPr>
              <a:latin typeface="Calibri"/>
              <a:ea typeface="Calibri"/>
              <a:cs typeface="Calibri"/>
              <a:sym typeface="Calibri"/>
            </a:endParaRPr>
          </a:p>
        </p:txBody>
      </p:sp>
      <p:sp>
        <p:nvSpPr>
          <p:cNvPr id="395" name="Google Shape;395;p11"/>
          <p:cNvSpPr/>
          <p:nvPr/>
        </p:nvSpPr>
        <p:spPr>
          <a:xfrm>
            <a:off x="735730" y="1815738"/>
            <a:ext cx="1919551" cy="54864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08080"/>
              </a:buClr>
              <a:buSzPts val="1040"/>
              <a:buFont typeface="Noto Sans Symbols"/>
              <a:buNone/>
            </a:pPr>
            <a:r>
              <a:rPr b="1" lang="en-US" sz="1300">
                <a:solidFill>
                  <a:schemeClr val="accent4"/>
                </a:solidFill>
                <a:latin typeface="Calibri"/>
                <a:ea typeface="Calibri"/>
                <a:cs typeface="Calibri"/>
                <a:sym typeface="Calibri"/>
              </a:rPr>
              <a:t>SEVEN NEW IN 2022 </a:t>
            </a:r>
            <a:br>
              <a:rPr b="1" lang="en-US" sz="1300">
                <a:solidFill>
                  <a:schemeClr val="accent4"/>
                </a:solidFill>
                <a:latin typeface="Calibri"/>
                <a:ea typeface="Calibri"/>
                <a:cs typeface="Calibri"/>
                <a:sym typeface="Calibri"/>
              </a:rPr>
            </a:br>
            <a:r>
              <a:rPr b="1" lang="en-US" sz="1300">
                <a:solidFill>
                  <a:schemeClr val="accent4"/>
                </a:solidFill>
                <a:latin typeface="Calibri"/>
                <a:ea typeface="Calibri"/>
                <a:cs typeface="Calibri"/>
                <a:sym typeface="Calibri"/>
              </a:rPr>
              <a:t>and 2023</a:t>
            </a:r>
            <a:endParaRPr/>
          </a:p>
        </p:txBody>
      </p:sp>
      <p:sp>
        <p:nvSpPr>
          <p:cNvPr id="396" name="Google Shape;396;p11"/>
          <p:cNvSpPr/>
          <p:nvPr/>
        </p:nvSpPr>
        <p:spPr>
          <a:xfrm>
            <a:off x="735730" y="2673636"/>
            <a:ext cx="1919551" cy="519544"/>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08080"/>
              </a:buClr>
              <a:buSzPts val="1040"/>
              <a:buFont typeface="Noto Sans Symbols"/>
              <a:buNone/>
            </a:pPr>
            <a:r>
              <a:rPr b="1" lang="en-US" sz="1300">
                <a:solidFill>
                  <a:schemeClr val="accent4"/>
                </a:solidFill>
                <a:latin typeface="Calibri"/>
                <a:ea typeface="Calibri"/>
                <a:cs typeface="Calibri"/>
                <a:sym typeface="Calibri"/>
              </a:rPr>
              <a:t>4+ MILLION</a:t>
            </a:r>
            <a:br>
              <a:rPr b="1" lang="en-US" sz="1300">
                <a:solidFill>
                  <a:schemeClr val="accent4"/>
                </a:solidFill>
                <a:latin typeface="Calibri"/>
                <a:ea typeface="Calibri"/>
                <a:cs typeface="Calibri"/>
                <a:sym typeface="Calibri"/>
              </a:rPr>
            </a:br>
            <a:r>
              <a:rPr b="1" lang="en-US" sz="1300">
                <a:solidFill>
                  <a:schemeClr val="accent4"/>
                </a:solidFill>
                <a:latin typeface="Calibri"/>
                <a:ea typeface="Calibri"/>
                <a:cs typeface="Calibri"/>
                <a:sym typeface="Calibri"/>
              </a:rPr>
              <a:t>CONFERENCE PAPERS</a:t>
            </a:r>
            <a:endParaRPr/>
          </a:p>
        </p:txBody>
      </p:sp>
      <p:sp>
        <p:nvSpPr>
          <p:cNvPr id="397" name="Google Shape;397;p11"/>
          <p:cNvSpPr/>
          <p:nvPr/>
        </p:nvSpPr>
        <p:spPr>
          <a:xfrm>
            <a:off x="735730" y="3484370"/>
            <a:ext cx="1919551" cy="526582"/>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08080"/>
              </a:buClr>
              <a:buSzPts val="1040"/>
              <a:buFont typeface="Noto Sans Symbols"/>
              <a:buNone/>
            </a:pPr>
            <a:r>
              <a:rPr b="1" lang="en-US" sz="1300">
                <a:solidFill>
                  <a:schemeClr val="accent4"/>
                </a:solidFill>
                <a:latin typeface="Calibri"/>
                <a:ea typeface="Calibri"/>
                <a:cs typeface="Calibri"/>
                <a:sym typeface="Calibri"/>
              </a:rPr>
              <a:t>SMART GRID,</a:t>
            </a:r>
            <a:br>
              <a:rPr b="1" lang="en-US" sz="1300">
                <a:solidFill>
                  <a:schemeClr val="accent4"/>
                </a:solidFill>
                <a:latin typeface="Calibri"/>
                <a:ea typeface="Calibri"/>
                <a:cs typeface="Calibri"/>
                <a:sym typeface="Calibri"/>
              </a:rPr>
            </a:br>
            <a:r>
              <a:rPr b="1" lang="en-US" sz="1300">
                <a:solidFill>
                  <a:schemeClr val="accent4"/>
                </a:solidFill>
                <a:latin typeface="Calibri"/>
                <a:ea typeface="Calibri"/>
                <a:cs typeface="Calibri"/>
                <a:sym typeface="Calibri"/>
              </a:rPr>
              <a:t>NESC®, 802</a:t>
            </a:r>
            <a:endParaRPr/>
          </a:p>
        </p:txBody>
      </p:sp>
      <p:sp>
        <p:nvSpPr>
          <p:cNvPr id="398" name="Google Shape;398;p11"/>
          <p:cNvSpPr/>
          <p:nvPr/>
        </p:nvSpPr>
        <p:spPr>
          <a:xfrm>
            <a:off x="735730" y="4331238"/>
            <a:ext cx="1919551" cy="519545"/>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08080"/>
              </a:buClr>
              <a:buSzPts val="1040"/>
              <a:buFont typeface="Noto Sans Symbols"/>
              <a:buNone/>
            </a:pPr>
            <a:r>
              <a:rPr b="1" lang="en-US" sz="1300">
                <a:solidFill>
                  <a:schemeClr val="accent4"/>
                </a:solidFill>
                <a:latin typeface="Calibri"/>
                <a:ea typeface="Calibri"/>
                <a:cs typeface="Calibri"/>
                <a:sym typeface="Calibri"/>
              </a:rPr>
              <a:t>MORE COURSES, </a:t>
            </a:r>
            <a:br>
              <a:rPr b="1" lang="en-US" sz="1300">
                <a:solidFill>
                  <a:schemeClr val="accent4"/>
                </a:solidFill>
                <a:latin typeface="Calibri"/>
                <a:ea typeface="Calibri"/>
                <a:cs typeface="Calibri"/>
                <a:sym typeface="Calibri"/>
              </a:rPr>
            </a:br>
            <a:r>
              <a:rPr b="1" lang="en-US" sz="1300">
                <a:solidFill>
                  <a:schemeClr val="accent4"/>
                </a:solidFill>
                <a:latin typeface="Calibri"/>
                <a:ea typeface="Calibri"/>
                <a:cs typeface="Calibri"/>
                <a:sym typeface="Calibri"/>
              </a:rPr>
              <a:t>NEW SERIES</a:t>
            </a:r>
            <a:endParaRPr/>
          </a:p>
        </p:txBody>
      </p:sp>
      <p:sp>
        <p:nvSpPr>
          <p:cNvPr id="399" name="Google Shape;399;p11"/>
          <p:cNvSpPr/>
          <p:nvPr/>
        </p:nvSpPr>
        <p:spPr>
          <a:xfrm>
            <a:off x="735730" y="5160041"/>
            <a:ext cx="1919551" cy="526583"/>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08080"/>
              </a:buClr>
              <a:buSzPts val="1040"/>
              <a:buFont typeface="Noto Sans Symbols"/>
              <a:buNone/>
            </a:pPr>
            <a:r>
              <a:rPr b="1" lang="en-US" sz="1300">
                <a:solidFill>
                  <a:schemeClr val="accent4"/>
                </a:solidFill>
                <a:latin typeface="Calibri"/>
                <a:ea typeface="Calibri"/>
                <a:cs typeface="Calibri"/>
                <a:sym typeface="Calibri"/>
              </a:rPr>
              <a:t>5,000+ EBOOKS </a:t>
            </a:r>
            <a:endParaRPr/>
          </a:p>
        </p:txBody>
      </p:sp>
      <p:sp>
        <p:nvSpPr>
          <p:cNvPr id="400" name="Google Shape;400;p11"/>
          <p:cNvSpPr/>
          <p:nvPr/>
        </p:nvSpPr>
        <p:spPr>
          <a:xfrm>
            <a:off x="2616104" y="1837796"/>
            <a:ext cx="9053382" cy="526582"/>
          </a:xfrm>
          <a:prstGeom prst="roundRect">
            <a:avLst>
              <a:gd fmla="val 15705"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sp>
        <p:nvSpPr>
          <p:cNvPr id="401" name="Google Shape;401;p11"/>
          <p:cNvSpPr txBox="1"/>
          <p:nvPr/>
        </p:nvSpPr>
        <p:spPr>
          <a:xfrm>
            <a:off x="3244709" y="1808700"/>
            <a:ext cx="7935235"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Journals, Transactions, and Magazines — </a:t>
            </a:r>
            <a:r>
              <a:rPr lang="en-US" sz="1600">
                <a:solidFill>
                  <a:schemeClr val="lt1"/>
                </a:solidFill>
                <a:latin typeface="Calibri"/>
                <a:ea typeface="Calibri"/>
                <a:cs typeface="Calibri"/>
                <a:sym typeface="Calibri"/>
              </a:rPr>
              <a:t>Top-cited in the fields of electrical engineering and computing, more than 200 publications.</a:t>
            </a:r>
            <a:endParaRPr baseline="30000" sz="1600">
              <a:solidFill>
                <a:schemeClr val="lt1"/>
              </a:solidFill>
              <a:latin typeface="Calibri"/>
              <a:ea typeface="Calibri"/>
              <a:cs typeface="Calibri"/>
              <a:sym typeface="Calibri"/>
            </a:endParaRPr>
          </a:p>
        </p:txBody>
      </p:sp>
      <p:sp>
        <p:nvSpPr>
          <p:cNvPr id="402" name="Google Shape;402;p11"/>
          <p:cNvSpPr/>
          <p:nvPr/>
        </p:nvSpPr>
        <p:spPr>
          <a:xfrm>
            <a:off x="2616104" y="2673636"/>
            <a:ext cx="9053382" cy="526582"/>
          </a:xfrm>
          <a:prstGeom prst="roundRect">
            <a:avLst>
              <a:gd fmla="val 15705"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sp>
        <p:nvSpPr>
          <p:cNvPr id="403" name="Google Shape;403;p11"/>
          <p:cNvSpPr txBox="1"/>
          <p:nvPr/>
        </p:nvSpPr>
        <p:spPr>
          <a:xfrm>
            <a:off x="3244709" y="2767650"/>
            <a:ext cx="7935235"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Conference Proceedings — </a:t>
            </a:r>
            <a:r>
              <a:rPr lang="en-US" sz="1600">
                <a:solidFill>
                  <a:schemeClr val="lt1"/>
                </a:solidFill>
                <a:latin typeface="Calibri"/>
                <a:ea typeface="Calibri"/>
                <a:cs typeface="Calibri"/>
                <a:sym typeface="Calibri"/>
              </a:rPr>
              <a:t>Cutting-edge papers presented at IEEE conferences globally.</a:t>
            </a:r>
            <a:endParaRPr baseline="30000" sz="1600">
              <a:solidFill>
                <a:schemeClr val="lt1"/>
              </a:solidFill>
              <a:latin typeface="Calibri"/>
              <a:ea typeface="Calibri"/>
              <a:cs typeface="Calibri"/>
              <a:sym typeface="Calibri"/>
            </a:endParaRPr>
          </a:p>
        </p:txBody>
      </p:sp>
      <p:sp>
        <p:nvSpPr>
          <p:cNvPr id="404" name="Google Shape;404;p11"/>
          <p:cNvSpPr/>
          <p:nvPr/>
        </p:nvSpPr>
        <p:spPr>
          <a:xfrm>
            <a:off x="2616104" y="3484370"/>
            <a:ext cx="9053382" cy="526582"/>
          </a:xfrm>
          <a:prstGeom prst="roundRect">
            <a:avLst>
              <a:gd fmla="val 15705"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sp>
        <p:nvSpPr>
          <p:cNvPr id="405" name="Google Shape;405;p11"/>
          <p:cNvSpPr txBox="1"/>
          <p:nvPr/>
        </p:nvSpPr>
        <p:spPr>
          <a:xfrm>
            <a:off x="3244709" y="3455274"/>
            <a:ext cx="7935235"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Standards— </a:t>
            </a:r>
            <a:r>
              <a:rPr lang="en-US" sz="1600">
                <a:solidFill>
                  <a:schemeClr val="lt1"/>
                </a:solidFill>
                <a:latin typeface="Calibri"/>
                <a:ea typeface="Calibri"/>
                <a:cs typeface="Calibri"/>
                <a:sym typeface="Calibri"/>
              </a:rPr>
              <a:t>Quality product and technology standards used by worldwide industries and companies to ensure safety, drive technology, and develop markets.</a:t>
            </a:r>
            <a:endParaRPr baseline="30000" sz="1600">
              <a:solidFill>
                <a:schemeClr val="lt1"/>
              </a:solidFill>
              <a:latin typeface="Calibri"/>
              <a:ea typeface="Calibri"/>
              <a:cs typeface="Calibri"/>
              <a:sym typeface="Calibri"/>
            </a:endParaRPr>
          </a:p>
        </p:txBody>
      </p:sp>
      <p:sp>
        <p:nvSpPr>
          <p:cNvPr id="406" name="Google Shape;406;p11"/>
          <p:cNvSpPr/>
          <p:nvPr/>
        </p:nvSpPr>
        <p:spPr>
          <a:xfrm>
            <a:off x="2616104" y="4331240"/>
            <a:ext cx="9053382" cy="526582"/>
          </a:xfrm>
          <a:prstGeom prst="roundRect">
            <a:avLst>
              <a:gd fmla="val 15705"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sp>
        <p:nvSpPr>
          <p:cNvPr id="407" name="Google Shape;407;p11"/>
          <p:cNvSpPr txBox="1"/>
          <p:nvPr/>
        </p:nvSpPr>
        <p:spPr>
          <a:xfrm>
            <a:off x="3244709" y="4425254"/>
            <a:ext cx="7935235" cy="33855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Educational Courses — </a:t>
            </a:r>
            <a:r>
              <a:rPr lang="en-US" sz="1600">
                <a:solidFill>
                  <a:schemeClr val="lt1"/>
                </a:solidFill>
                <a:latin typeface="Calibri"/>
                <a:ea typeface="Calibri"/>
                <a:cs typeface="Calibri"/>
                <a:sym typeface="Calibri"/>
              </a:rPr>
              <a:t>Hundreds of course hours in core and emerging technologies.</a:t>
            </a:r>
            <a:endParaRPr baseline="30000" sz="1600">
              <a:solidFill>
                <a:schemeClr val="lt1"/>
              </a:solidFill>
              <a:latin typeface="Calibri"/>
              <a:ea typeface="Calibri"/>
              <a:cs typeface="Calibri"/>
              <a:sym typeface="Calibri"/>
            </a:endParaRPr>
          </a:p>
        </p:txBody>
      </p:sp>
      <p:sp>
        <p:nvSpPr>
          <p:cNvPr id="408" name="Google Shape;408;p11"/>
          <p:cNvSpPr/>
          <p:nvPr/>
        </p:nvSpPr>
        <p:spPr>
          <a:xfrm>
            <a:off x="2616104" y="5160042"/>
            <a:ext cx="9053382" cy="526582"/>
          </a:xfrm>
          <a:prstGeom prst="roundRect">
            <a:avLst>
              <a:gd fmla="val 15705" name="adj"/>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400">
              <a:solidFill>
                <a:schemeClr val="lt1"/>
              </a:solidFill>
              <a:latin typeface="Calibri"/>
              <a:ea typeface="Calibri"/>
              <a:cs typeface="Calibri"/>
              <a:sym typeface="Calibri"/>
            </a:endParaRPr>
          </a:p>
        </p:txBody>
      </p:sp>
      <p:sp>
        <p:nvSpPr>
          <p:cNvPr id="409" name="Google Shape;409;p11"/>
          <p:cNvSpPr txBox="1"/>
          <p:nvPr/>
        </p:nvSpPr>
        <p:spPr>
          <a:xfrm>
            <a:off x="3244709" y="5130946"/>
            <a:ext cx="7966765" cy="5847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eBooks Collections — </a:t>
            </a:r>
            <a:r>
              <a:rPr lang="en-US" sz="1600">
                <a:solidFill>
                  <a:schemeClr val="lt1"/>
                </a:solidFill>
                <a:latin typeface="Calibri"/>
                <a:ea typeface="Calibri"/>
                <a:cs typeface="Calibri"/>
                <a:sym typeface="Calibri"/>
              </a:rPr>
              <a:t>Nine eBooks collections now available, </a:t>
            </a:r>
            <a:r>
              <a:rPr b="0" i="0" lang="en-US" sz="1600" u="none" strike="noStrike">
                <a:solidFill>
                  <a:srgbClr val="FFFFFF"/>
                </a:solidFill>
                <a:latin typeface="Calibri"/>
                <a:ea typeface="Calibri"/>
                <a:cs typeface="Calibri"/>
                <a:sym typeface="Calibri"/>
              </a:rPr>
              <a:t>more than 5,000 </a:t>
            </a:r>
            <a:r>
              <a:rPr lang="en-US" sz="1600">
                <a:solidFill>
                  <a:schemeClr val="lt1"/>
                </a:solidFill>
                <a:latin typeface="Calibri"/>
                <a:ea typeface="Calibri"/>
                <a:cs typeface="Calibri"/>
                <a:sym typeface="Calibri"/>
              </a:rPr>
              <a:t>eBooks covering technology, engineering, computing, and more.</a:t>
            </a:r>
            <a:endParaRPr baseline="30000" sz="1600">
              <a:solidFill>
                <a:schemeClr val="lt1"/>
              </a:solidFill>
              <a:latin typeface="Calibri"/>
              <a:ea typeface="Calibri"/>
              <a:cs typeface="Calibri"/>
              <a:sym typeface="Calibri"/>
            </a:endParaRPr>
          </a:p>
        </p:txBody>
      </p:sp>
      <p:pic>
        <p:nvPicPr>
          <p:cNvPr id="410" name="Google Shape;410;p11"/>
          <p:cNvPicPr preferRelativeResize="0"/>
          <p:nvPr/>
        </p:nvPicPr>
        <p:blipFill rotWithShape="1">
          <a:blip r:embed="rId3">
            <a:alphaModFix/>
          </a:blip>
          <a:srcRect b="0" l="0" r="0" t="0"/>
          <a:stretch/>
        </p:blipFill>
        <p:spPr>
          <a:xfrm>
            <a:off x="2651509" y="1812286"/>
            <a:ext cx="580329" cy="580329"/>
          </a:xfrm>
          <a:prstGeom prst="rect">
            <a:avLst/>
          </a:prstGeom>
          <a:noFill/>
          <a:ln>
            <a:noFill/>
          </a:ln>
        </p:spPr>
      </p:pic>
      <p:pic>
        <p:nvPicPr>
          <p:cNvPr id="411" name="Google Shape;411;p11"/>
          <p:cNvPicPr preferRelativeResize="0"/>
          <p:nvPr/>
        </p:nvPicPr>
        <p:blipFill rotWithShape="1">
          <a:blip r:embed="rId4">
            <a:alphaModFix/>
          </a:blip>
          <a:srcRect b="0" l="0" r="0" t="0"/>
          <a:stretch/>
        </p:blipFill>
        <p:spPr>
          <a:xfrm>
            <a:off x="2664865" y="2644539"/>
            <a:ext cx="553616" cy="553616"/>
          </a:xfrm>
          <a:prstGeom prst="rect">
            <a:avLst/>
          </a:prstGeom>
          <a:noFill/>
          <a:ln>
            <a:noFill/>
          </a:ln>
        </p:spPr>
      </p:pic>
      <p:pic>
        <p:nvPicPr>
          <p:cNvPr id="412" name="Google Shape;412;p11"/>
          <p:cNvPicPr preferRelativeResize="0"/>
          <p:nvPr/>
        </p:nvPicPr>
        <p:blipFill rotWithShape="1">
          <a:blip r:embed="rId5">
            <a:alphaModFix/>
          </a:blip>
          <a:srcRect b="0" l="0" r="0" t="0"/>
          <a:stretch/>
        </p:blipFill>
        <p:spPr>
          <a:xfrm>
            <a:off x="2640354" y="3449503"/>
            <a:ext cx="602639" cy="602639"/>
          </a:xfrm>
          <a:prstGeom prst="rect">
            <a:avLst/>
          </a:prstGeom>
          <a:noFill/>
          <a:ln>
            <a:noFill/>
          </a:ln>
        </p:spPr>
      </p:pic>
      <p:pic>
        <p:nvPicPr>
          <p:cNvPr id="413" name="Google Shape;413;p11"/>
          <p:cNvPicPr preferRelativeResize="0"/>
          <p:nvPr/>
        </p:nvPicPr>
        <p:blipFill rotWithShape="1">
          <a:blip r:embed="rId6">
            <a:alphaModFix/>
          </a:blip>
          <a:srcRect b="0" l="0" r="0" t="0"/>
          <a:stretch/>
        </p:blipFill>
        <p:spPr>
          <a:xfrm>
            <a:off x="2558109" y="4207445"/>
            <a:ext cx="767129" cy="767129"/>
          </a:xfrm>
          <a:prstGeom prst="rect">
            <a:avLst/>
          </a:prstGeom>
          <a:noFill/>
          <a:ln>
            <a:noFill/>
          </a:ln>
        </p:spPr>
      </p:pic>
      <p:pic>
        <p:nvPicPr>
          <p:cNvPr id="414" name="Google Shape;414;p11"/>
          <p:cNvPicPr preferRelativeResize="0"/>
          <p:nvPr/>
        </p:nvPicPr>
        <p:blipFill rotWithShape="1">
          <a:blip r:embed="rId7">
            <a:alphaModFix/>
          </a:blip>
          <a:srcRect b="0" l="0" r="0" t="0"/>
          <a:stretch/>
        </p:blipFill>
        <p:spPr>
          <a:xfrm>
            <a:off x="2638094" y="5119753"/>
            <a:ext cx="607158" cy="607158"/>
          </a:xfrm>
          <a:prstGeom prst="rect">
            <a:avLst/>
          </a:prstGeom>
          <a:noFill/>
          <a:ln>
            <a:noFill/>
          </a:ln>
        </p:spPr>
      </p:pic>
      <p:sp>
        <p:nvSpPr>
          <p:cNvPr id="415" name="Google Shape;415;p11"/>
          <p:cNvSpPr/>
          <p:nvPr/>
        </p:nvSpPr>
        <p:spPr>
          <a:xfrm>
            <a:off x="389843" y="5350728"/>
            <a:ext cx="721360" cy="72136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6" name="Google Shape;416;p11"/>
          <p:cNvGrpSpPr/>
          <p:nvPr/>
        </p:nvGrpSpPr>
        <p:grpSpPr>
          <a:xfrm>
            <a:off x="536959" y="2526511"/>
            <a:ext cx="11132528" cy="2438401"/>
            <a:chOff x="2338285" y="2526511"/>
            <a:chExt cx="9331201" cy="2438401"/>
          </a:xfrm>
        </p:grpSpPr>
        <p:cxnSp>
          <p:nvCxnSpPr>
            <p:cNvPr id="417" name="Google Shape;417;p11"/>
            <p:cNvCxnSpPr/>
            <p:nvPr/>
          </p:nvCxnSpPr>
          <p:spPr>
            <a:xfrm rot="10800000">
              <a:off x="2338285" y="2526511"/>
              <a:ext cx="9331201" cy="0"/>
            </a:xfrm>
            <a:prstGeom prst="straightConnector1">
              <a:avLst/>
            </a:prstGeom>
            <a:noFill/>
            <a:ln cap="flat" cmpd="sng" w="9525">
              <a:solidFill>
                <a:schemeClr val="accent4"/>
              </a:solidFill>
              <a:prstDash val="solid"/>
              <a:miter lim="800000"/>
              <a:headEnd len="sm" w="sm" type="none"/>
              <a:tailEnd len="sm" w="sm" type="none"/>
            </a:ln>
          </p:spPr>
        </p:cxnSp>
        <p:cxnSp>
          <p:nvCxnSpPr>
            <p:cNvPr id="418" name="Google Shape;418;p11"/>
            <p:cNvCxnSpPr/>
            <p:nvPr/>
          </p:nvCxnSpPr>
          <p:spPr>
            <a:xfrm rot="10800000">
              <a:off x="2338285" y="3343930"/>
              <a:ext cx="9331201" cy="0"/>
            </a:xfrm>
            <a:prstGeom prst="straightConnector1">
              <a:avLst/>
            </a:prstGeom>
            <a:noFill/>
            <a:ln cap="flat" cmpd="sng" w="9525">
              <a:solidFill>
                <a:schemeClr val="accent4"/>
              </a:solidFill>
              <a:prstDash val="solid"/>
              <a:miter lim="800000"/>
              <a:headEnd len="sm" w="sm" type="none"/>
              <a:tailEnd len="sm" w="sm" type="none"/>
            </a:ln>
          </p:spPr>
        </p:cxnSp>
        <p:cxnSp>
          <p:nvCxnSpPr>
            <p:cNvPr id="419" name="Google Shape;419;p11"/>
            <p:cNvCxnSpPr/>
            <p:nvPr/>
          </p:nvCxnSpPr>
          <p:spPr>
            <a:xfrm rot="10800000">
              <a:off x="2338285" y="4175203"/>
              <a:ext cx="9331201" cy="0"/>
            </a:xfrm>
            <a:prstGeom prst="straightConnector1">
              <a:avLst/>
            </a:prstGeom>
            <a:noFill/>
            <a:ln cap="flat" cmpd="sng" w="9525">
              <a:solidFill>
                <a:schemeClr val="accent4"/>
              </a:solidFill>
              <a:prstDash val="solid"/>
              <a:miter lim="800000"/>
              <a:headEnd len="sm" w="sm" type="none"/>
              <a:tailEnd len="sm" w="sm" type="none"/>
            </a:ln>
          </p:spPr>
        </p:cxnSp>
        <p:cxnSp>
          <p:nvCxnSpPr>
            <p:cNvPr id="420" name="Google Shape;420;p11"/>
            <p:cNvCxnSpPr/>
            <p:nvPr/>
          </p:nvCxnSpPr>
          <p:spPr>
            <a:xfrm rot="10800000">
              <a:off x="2338285" y="4964912"/>
              <a:ext cx="9331201" cy="0"/>
            </a:xfrm>
            <a:prstGeom prst="straightConnector1">
              <a:avLst/>
            </a:prstGeom>
            <a:noFill/>
            <a:ln cap="flat" cmpd="sng" w="9525">
              <a:solidFill>
                <a:schemeClr val="accent4"/>
              </a:solidFill>
              <a:prstDash val="solid"/>
              <a:miter lim="800000"/>
              <a:headEnd len="sm" w="sm" type="none"/>
              <a:tailEnd len="sm" w="sm" type="non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Expanding Global Outreach </a:t>
            </a:r>
            <a:endParaRPr/>
          </a:p>
        </p:txBody>
      </p:sp>
      <p:pic>
        <p:nvPicPr>
          <p:cNvPr id="427" name="Google Shape;427;p12"/>
          <p:cNvPicPr preferRelativeResize="0"/>
          <p:nvPr>
            <p:ph idx="1" type="body"/>
          </p:nvPr>
        </p:nvPicPr>
        <p:blipFill rotWithShape="1">
          <a:blip r:embed="rId3">
            <a:alphaModFix/>
          </a:blip>
          <a:srcRect b="0" l="0" r="0" t="0"/>
          <a:stretch/>
        </p:blipFill>
        <p:spPr>
          <a:xfrm>
            <a:off x="3939712" y="1182940"/>
            <a:ext cx="8252288" cy="4445632"/>
          </a:xfrm>
          <a:prstGeom prst="rect">
            <a:avLst/>
          </a:prstGeom>
          <a:noFill/>
          <a:ln>
            <a:noFill/>
          </a:ln>
        </p:spPr>
      </p:pic>
      <p:sp>
        <p:nvSpPr>
          <p:cNvPr id="428" name="Google Shape;428;p12"/>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None/>
            </a:pPr>
            <a:r>
              <a:rPr i="1" lang="en-US">
                <a:solidFill>
                  <a:srgbClr val="7F7F7F"/>
                </a:solidFill>
              </a:rPr>
              <a:t>New technology connections</a:t>
            </a:r>
            <a:endParaRPr/>
          </a:p>
        </p:txBody>
      </p:sp>
      <p:sp>
        <p:nvSpPr>
          <p:cNvPr id="429" name="Google Shape;429;p12"/>
          <p:cNvSpPr/>
          <p:nvPr>
            <p:ph idx="3" type="body"/>
          </p:nvPr>
        </p:nvSpPr>
        <p:spPr>
          <a:xfrm>
            <a:off x="554601" y="2008581"/>
            <a:ext cx="3132695" cy="3436100"/>
          </a:xfrm>
          <a:prstGeom prst="homePlate">
            <a:avLst>
              <a:gd fmla="val 50000" name="adj"/>
            </a:avLst>
          </a:prstGeom>
          <a:solidFill>
            <a:schemeClr val="accent2"/>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20"/>
              <a:buNone/>
            </a:pPr>
            <a:r>
              <a:t/>
            </a:r>
            <a:endParaRPr sz="2220">
              <a:solidFill>
                <a:schemeClr val="lt1"/>
              </a:solidFill>
            </a:endParaRPr>
          </a:p>
          <a:p>
            <a:pPr indent="0" lvl="0" marL="0" rtl="0" algn="l">
              <a:lnSpc>
                <a:spcPct val="90000"/>
              </a:lnSpc>
              <a:spcBef>
                <a:spcPts val="1000"/>
              </a:spcBef>
              <a:spcAft>
                <a:spcPts val="0"/>
              </a:spcAft>
              <a:buClr>
                <a:schemeClr val="lt1"/>
              </a:buClr>
              <a:buSzPts val="2220"/>
              <a:buNone/>
            </a:pPr>
            <a:r>
              <a:rPr lang="en-US" sz="2220">
                <a:solidFill>
                  <a:schemeClr val="lt1"/>
                </a:solidFill>
              </a:rPr>
              <a:t>IEEE collaborations around the world inspire innovation for those who develop and deliver technology solutions</a:t>
            </a:r>
            <a:endParaRPr/>
          </a:p>
        </p:txBody>
      </p:sp>
      <p:sp>
        <p:nvSpPr>
          <p:cNvPr id="430" name="Google Shape;430;p12"/>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31" name="Google Shape;431;p12"/>
          <p:cNvSpPr/>
          <p:nvPr/>
        </p:nvSpPr>
        <p:spPr>
          <a:xfrm>
            <a:off x="8426460" y="2770395"/>
            <a:ext cx="2611120" cy="1892152"/>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12"/>
          <p:cNvSpPr/>
          <p:nvPr/>
        </p:nvSpPr>
        <p:spPr>
          <a:xfrm>
            <a:off x="4018466" y="2797071"/>
            <a:ext cx="3192696" cy="434375"/>
          </a:xfrm>
          <a:prstGeom prst="snip2DiagRect">
            <a:avLst>
              <a:gd fmla="val 0" name="adj1"/>
              <a:gd fmla="val 50000"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12"/>
          <p:cNvSpPr/>
          <p:nvPr/>
        </p:nvSpPr>
        <p:spPr>
          <a:xfrm>
            <a:off x="4018466" y="3386351"/>
            <a:ext cx="3192696" cy="434375"/>
          </a:xfrm>
          <a:prstGeom prst="snip2DiagRect">
            <a:avLst>
              <a:gd fmla="val 0" name="adj1"/>
              <a:gd fmla="val 50000" name="adj2"/>
            </a:avLst>
          </a:prstGeom>
          <a:solidFill>
            <a:srgbClr val="75787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12"/>
          <p:cNvSpPr/>
          <p:nvPr/>
        </p:nvSpPr>
        <p:spPr>
          <a:xfrm>
            <a:off x="4018466" y="3985791"/>
            <a:ext cx="3192696" cy="434375"/>
          </a:xfrm>
          <a:prstGeom prst="snip2DiagRect">
            <a:avLst>
              <a:gd fmla="val 0" name="adj1"/>
              <a:gd fmla="val 50000" name="adj2"/>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12"/>
          <p:cNvSpPr txBox="1"/>
          <p:nvPr/>
        </p:nvSpPr>
        <p:spPr>
          <a:xfrm>
            <a:off x="8446780" y="3264966"/>
            <a:ext cx="255154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Global means doing    what is needed </a:t>
            </a:r>
            <a:r>
              <a:rPr b="1" lang="en-US" sz="1800">
                <a:solidFill>
                  <a:schemeClr val="lt1"/>
                </a:solidFill>
                <a:latin typeface="Calibri"/>
                <a:ea typeface="Calibri"/>
                <a:cs typeface="Calibri"/>
                <a:sym typeface="Calibri"/>
              </a:rPr>
              <a:t>locally</a:t>
            </a:r>
            <a:r>
              <a:rPr lang="en-US" sz="1800">
                <a:solidFill>
                  <a:schemeClr val="lt1"/>
                </a:solidFill>
                <a:latin typeface="Calibri"/>
                <a:ea typeface="Calibri"/>
                <a:cs typeface="Calibri"/>
                <a:sym typeface="Calibri"/>
              </a:rPr>
              <a:t>, everywhere.</a:t>
            </a:r>
            <a:endParaRPr/>
          </a:p>
        </p:txBody>
      </p:sp>
      <p:sp>
        <p:nvSpPr>
          <p:cNvPr id="436" name="Google Shape;436;p12"/>
          <p:cNvSpPr txBox="1"/>
          <p:nvPr/>
        </p:nvSpPr>
        <p:spPr>
          <a:xfrm>
            <a:off x="4018466" y="2820697"/>
            <a:ext cx="301413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New Markets</a:t>
            </a:r>
            <a:endParaRPr/>
          </a:p>
        </p:txBody>
      </p:sp>
      <p:sp>
        <p:nvSpPr>
          <p:cNvPr id="437" name="Google Shape;437;p12"/>
          <p:cNvSpPr txBox="1"/>
          <p:nvPr/>
        </p:nvSpPr>
        <p:spPr>
          <a:xfrm>
            <a:off x="4047066" y="3417045"/>
            <a:ext cx="301413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Local Programs</a:t>
            </a:r>
            <a:endParaRPr/>
          </a:p>
        </p:txBody>
      </p:sp>
      <p:sp>
        <p:nvSpPr>
          <p:cNvPr id="438" name="Google Shape;438;p12"/>
          <p:cNvSpPr txBox="1"/>
          <p:nvPr/>
        </p:nvSpPr>
        <p:spPr>
          <a:xfrm>
            <a:off x="4047065" y="4008450"/>
            <a:ext cx="301413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Product Innovation</a:t>
            </a:r>
            <a:endParaRPr/>
          </a:p>
        </p:txBody>
      </p:sp>
      <p:cxnSp>
        <p:nvCxnSpPr>
          <p:cNvPr id="439" name="Google Shape;439;p12"/>
          <p:cNvCxnSpPr/>
          <p:nvPr/>
        </p:nvCxnSpPr>
        <p:spPr>
          <a:xfrm>
            <a:off x="7342041" y="3597798"/>
            <a:ext cx="854378" cy="0"/>
          </a:xfrm>
          <a:prstGeom prst="straightConnector1">
            <a:avLst/>
          </a:prstGeom>
          <a:noFill/>
          <a:ln cap="rnd" cmpd="sng" w="31750">
            <a:solidFill>
              <a:srgbClr val="595959"/>
            </a:solidFill>
            <a:prstDash val="dot"/>
            <a:round/>
            <a:headEnd len="med" w="med" type="oval"/>
            <a:tailEnd len="med" w="med" type="oval"/>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3"/>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Membership</a:t>
            </a:r>
            <a:endParaRPr/>
          </a:p>
        </p:txBody>
      </p:sp>
      <p:sp>
        <p:nvSpPr>
          <p:cNvPr id="445" name="Google Shape;445;p13"/>
          <p:cNvSpPr txBox="1"/>
          <p:nvPr>
            <p:ph idx="1" type="body"/>
          </p:nvPr>
        </p:nvSpPr>
        <p:spPr>
          <a:xfrm>
            <a:off x="3116263" y="2940050"/>
            <a:ext cx="907573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exists because of its members, and members excel because of IEEE.</a:t>
            </a:r>
            <a:br>
              <a:rPr lang="en-US" sz="2200"/>
            </a:br>
            <a:r>
              <a:rPr lang="en-US" sz="2200"/>
              <a:t>We help our members grow and achieve across global boundaries. </a:t>
            </a:r>
            <a:endParaRPr/>
          </a:p>
          <a:p>
            <a:pPr indent="0" lvl="0" marL="0" rtl="0" algn="l">
              <a:lnSpc>
                <a:spcPct val="90000"/>
              </a:lnSpc>
              <a:spcBef>
                <a:spcPts val="1000"/>
              </a:spcBef>
              <a:spcAft>
                <a:spcPts val="0"/>
              </a:spcAft>
              <a:buClr>
                <a:schemeClr val="lt1"/>
              </a:buClr>
              <a:buSzPts val="2400"/>
              <a:buNone/>
            </a:pPr>
            <a:r>
              <a:t/>
            </a:r>
            <a:endParaRPr sz="2400"/>
          </a:p>
        </p:txBody>
      </p:sp>
      <p:sp>
        <p:nvSpPr>
          <p:cNvPr id="446" name="Google Shape;446;p13"/>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rgbClr val="FFA400"/>
              </a:buClr>
              <a:buSzPts val="1400"/>
              <a:buNone/>
            </a:pPr>
            <a:r>
              <a:rPr b="1" lang="en-US">
                <a:solidFill>
                  <a:srgbClr val="FFA400"/>
                </a:solidFill>
              </a:rPr>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447" name="Google Shape;447;p13"/>
          <p:cNvSpPr/>
          <p:nvPr/>
        </p:nvSpPr>
        <p:spPr>
          <a:xfrm>
            <a:off x="223520" y="315615"/>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8" name="Google Shape;448;p13"/>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Members </a:t>
            </a:r>
            <a:endParaRPr/>
          </a:p>
        </p:txBody>
      </p:sp>
      <p:sp>
        <p:nvSpPr>
          <p:cNvPr id="455" name="Google Shape;455;p14"/>
          <p:cNvSpPr txBox="1"/>
          <p:nvPr>
            <p:ph idx="1" type="body"/>
          </p:nvPr>
        </p:nvSpPr>
        <p:spPr>
          <a:xfrm>
            <a:off x="452283" y="2688085"/>
            <a:ext cx="5383436" cy="2649459"/>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Professional membership is open to individuals who give evidence of competence in an IEEE designated field. </a:t>
            </a:r>
            <a:endParaRPr/>
          </a:p>
          <a:p>
            <a:pPr indent="-342900" lvl="0" marL="342900" rtl="0" algn="l">
              <a:lnSpc>
                <a:spcPct val="90000"/>
              </a:lnSpc>
              <a:spcBef>
                <a:spcPts val="1000"/>
              </a:spcBef>
              <a:spcAft>
                <a:spcPts val="0"/>
              </a:spcAft>
              <a:buClr>
                <a:srgbClr val="000000"/>
              </a:buClr>
              <a:buSzPts val="2000"/>
              <a:buFont typeface="Arial"/>
              <a:buChar char="•"/>
            </a:pPr>
            <a:r>
              <a:rPr lang="en-US">
                <a:solidFill>
                  <a:srgbClr val="000000"/>
                </a:solidFill>
              </a:rPr>
              <a:t>A Student/Graduate Student member must carry at least 50% of a normal full-time academic program as a registered undergraduate or graduate student.</a:t>
            </a:r>
            <a:endParaRPr/>
          </a:p>
          <a:p>
            <a:pPr indent="0" lvl="0" marL="0" rtl="0" algn="l">
              <a:lnSpc>
                <a:spcPct val="90000"/>
              </a:lnSpc>
              <a:spcBef>
                <a:spcPts val="1000"/>
              </a:spcBef>
              <a:spcAft>
                <a:spcPts val="0"/>
              </a:spcAft>
              <a:buClr>
                <a:schemeClr val="dk1"/>
              </a:buClr>
              <a:buSzPts val="2000"/>
              <a:buNone/>
            </a:pPr>
            <a:r>
              <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sp>
        <p:nvSpPr>
          <p:cNvPr id="456" name="Google Shape;456;p14"/>
          <p:cNvSpPr txBox="1"/>
          <p:nvPr>
            <p:ph idx="3" type="body"/>
          </p:nvPr>
        </p:nvSpPr>
        <p:spPr>
          <a:xfrm>
            <a:off x="452079" y="914401"/>
            <a:ext cx="5383436" cy="9748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lang="en-US"/>
              <a:t>IEEE members have a commitment to continuous improvement.</a:t>
            </a:r>
            <a:endParaRPr/>
          </a:p>
        </p:txBody>
      </p:sp>
      <p:sp>
        <p:nvSpPr>
          <p:cNvPr id="457" name="Google Shape;457;p14"/>
          <p:cNvSpPr txBox="1"/>
          <p:nvPr>
            <p:ph idx="4" type="body"/>
          </p:nvPr>
        </p:nvSpPr>
        <p:spPr>
          <a:xfrm>
            <a:off x="452385" y="1889230"/>
            <a:ext cx="5642036" cy="12835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2000"/>
              <a:buNone/>
            </a:pPr>
            <a:r>
              <a:rPr lang="en-US">
                <a:solidFill>
                  <a:srgbClr val="000000"/>
                </a:solidFill>
                <a:latin typeface="Calibri"/>
                <a:ea typeface="Calibri"/>
                <a:cs typeface="Calibri"/>
                <a:sym typeface="Calibri"/>
              </a:rPr>
              <a:t>They are </a:t>
            </a:r>
            <a:r>
              <a:rPr lang="en-US"/>
              <a:t>engineering, computing, and technology professionals </a:t>
            </a:r>
            <a:r>
              <a:rPr lang="en-US">
                <a:solidFill>
                  <a:srgbClr val="000000"/>
                </a:solidFill>
                <a:latin typeface="Calibri"/>
                <a:ea typeface="Calibri"/>
                <a:cs typeface="Calibri"/>
                <a:sym typeface="Calibri"/>
              </a:rPr>
              <a:t>from around the globe:</a:t>
            </a:r>
            <a:endParaRPr>
              <a:latin typeface="Calibri"/>
              <a:ea typeface="Calibri"/>
              <a:cs typeface="Calibri"/>
              <a:sym typeface="Calibri"/>
            </a:endParaRPr>
          </a:p>
        </p:txBody>
      </p:sp>
      <p:sp>
        <p:nvSpPr>
          <p:cNvPr id="458" name="Google Shape;458;p1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459" name="Google Shape;459;p14"/>
          <p:cNvGrpSpPr/>
          <p:nvPr/>
        </p:nvGrpSpPr>
        <p:grpSpPr>
          <a:xfrm>
            <a:off x="5843016" y="2184688"/>
            <a:ext cx="6121019" cy="3403024"/>
            <a:chOff x="5843016" y="2787416"/>
            <a:chExt cx="5118055" cy="2845419"/>
          </a:xfrm>
        </p:grpSpPr>
        <p:sp>
          <p:nvSpPr>
            <p:cNvPr id="460" name="Google Shape;460;p14"/>
            <p:cNvSpPr/>
            <p:nvPr/>
          </p:nvSpPr>
          <p:spPr>
            <a:xfrm>
              <a:off x="7402342" y="3093712"/>
              <a:ext cx="2103105" cy="2103105"/>
            </a:xfrm>
            <a:prstGeom prst="ellipse">
              <a:avLst/>
            </a:prstGeom>
            <a:solidFill>
              <a:schemeClr val="lt1">
                <a:alpha val="73725"/>
              </a:schemeClr>
            </a:solidFill>
            <a:ln cap="flat" cmpd="sng" w="1905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14"/>
            <p:cNvSpPr txBox="1"/>
            <p:nvPr/>
          </p:nvSpPr>
          <p:spPr>
            <a:xfrm>
              <a:off x="7576197" y="4242023"/>
              <a:ext cx="1815702" cy="5404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855"/>
                  </a:solidFill>
                  <a:latin typeface="Calibri"/>
                  <a:ea typeface="Calibri"/>
                  <a:cs typeface="Calibri"/>
                  <a:sym typeface="Calibri"/>
                </a:rPr>
                <a:t>IEEE Members in Global Workforce</a:t>
              </a:r>
              <a:endParaRPr/>
            </a:p>
          </p:txBody>
        </p:sp>
        <p:sp>
          <p:nvSpPr>
            <p:cNvPr id="462" name="Google Shape;462;p14"/>
            <p:cNvSpPr/>
            <p:nvPr/>
          </p:nvSpPr>
          <p:spPr>
            <a:xfrm>
              <a:off x="8839991" y="312419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14"/>
            <p:cNvSpPr/>
            <p:nvPr/>
          </p:nvSpPr>
          <p:spPr>
            <a:xfrm>
              <a:off x="9398791" y="379475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4"/>
            <p:cNvSpPr/>
            <p:nvPr/>
          </p:nvSpPr>
          <p:spPr>
            <a:xfrm>
              <a:off x="9236231" y="465835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4"/>
            <p:cNvSpPr/>
            <p:nvPr/>
          </p:nvSpPr>
          <p:spPr>
            <a:xfrm>
              <a:off x="8382791" y="510539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4"/>
            <p:cNvSpPr/>
            <p:nvPr/>
          </p:nvSpPr>
          <p:spPr>
            <a:xfrm>
              <a:off x="7519191" y="467867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14"/>
            <p:cNvSpPr/>
            <p:nvPr/>
          </p:nvSpPr>
          <p:spPr>
            <a:xfrm>
              <a:off x="7397271" y="368299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14"/>
            <p:cNvSpPr/>
            <p:nvPr/>
          </p:nvSpPr>
          <p:spPr>
            <a:xfrm>
              <a:off x="7905271" y="3103872"/>
              <a:ext cx="161770" cy="1617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14"/>
            <p:cNvSpPr txBox="1"/>
            <p:nvPr/>
          </p:nvSpPr>
          <p:spPr>
            <a:xfrm>
              <a:off x="6646594" y="2794269"/>
              <a:ext cx="168971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855"/>
                  </a:solidFill>
                  <a:latin typeface="Calibri"/>
                  <a:ea typeface="Calibri"/>
                  <a:cs typeface="Calibri"/>
                  <a:sym typeface="Calibri"/>
                </a:rPr>
                <a:t>Industry </a:t>
              </a:r>
              <a:endParaRPr/>
            </a:p>
          </p:txBody>
        </p:sp>
        <p:sp>
          <p:nvSpPr>
            <p:cNvPr id="470" name="Google Shape;470;p14"/>
            <p:cNvSpPr txBox="1"/>
            <p:nvPr/>
          </p:nvSpPr>
          <p:spPr>
            <a:xfrm>
              <a:off x="8839991" y="2787416"/>
              <a:ext cx="12176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855"/>
                  </a:solidFill>
                  <a:latin typeface="Calibri"/>
                  <a:ea typeface="Calibri"/>
                  <a:cs typeface="Calibri"/>
                  <a:sym typeface="Calibri"/>
                </a:rPr>
                <a:t>Academia </a:t>
              </a:r>
              <a:endParaRPr/>
            </a:p>
          </p:txBody>
        </p:sp>
        <p:sp>
          <p:nvSpPr>
            <p:cNvPr id="471" name="Google Shape;471;p14"/>
            <p:cNvSpPr txBox="1"/>
            <p:nvPr/>
          </p:nvSpPr>
          <p:spPr>
            <a:xfrm>
              <a:off x="9595763" y="3688051"/>
              <a:ext cx="1331023" cy="3088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855"/>
                  </a:solidFill>
                  <a:latin typeface="Calibri"/>
                  <a:ea typeface="Calibri"/>
                  <a:cs typeface="Calibri"/>
                  <a:sym typeface="Calibri"/>
                </a:rPr>
                <a:t>Government </a:t>
              </a:r>
              <a:endParaRPr/>
            </a:p>
          </p:txBody>
        </p:sp>
        <p:sp>
          <p:nvSpPr>
            <p:cNvPr id="472" name="Google Shape;472;p14"/>
            <p:cNvSpPr txBox="1"/>
            <p:nvPr/>
          </p:nvSpPr>
          <p:spPr>
            <a:xfrm>
              <a:off x="5843016" y="3549097"/>
              <a:ext cx="156307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855"/>
                  </a:solidFill>
                  <a:latin typeface="Calibri"/>
                  <a:ea typeface="Calibri"/>
                  <a:cs typeface="Calibri"/>
                  <a:sym typeface="Calibri"/>
                </a:rPr>
                <a:t>Self-employed </a:t>
              </a:r>
              <a:endParaRPr/>
            </a:p>
          </p:txBody>
        </p:sp>
        <p:sp>
          <p:nvSpPr>
            <p:cNvPr id="473" name="Google Shape;473;p14"/>
            <p:cNvSpPr txBox="1"/>
            <p:nvPr/>
          </p:nvSpPr>
          <p:spPr>
            <a:xfrm>
              <a:off x="6096000" y="4736060"/>
              <a:ext cx="1366649" cy="3088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2855"/>
                  </a:solidFill>
                  <a:latin typeface="Calibri"/>
                  <a:ea typeface="Calibri"/>
                  <a:cs typeface="Calibri"/>
                  <a:sym typeface="Calibri"/>
                </a:rPr>
                <a:t>Unemployed</a:t>
              </a:r>
              <a:endParaRPr/>
            </a:p>
          </p:txBody>
        </p:sp>
        <p:sp>
          <p:nvSpPr>
            <p:cNvPr id="474" name="Google Shape;474;p14"/>
            <p:cNvSpPr txBox="1"/>
            <p:nvPr/>
          </p:nvSpPr>
          <p:spPr>
            <a:xfrm>
              <a:off x="9398001" y="4588686"/>
              <a:ext cx="15630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855"/>
                  </a:solidFill>
                  <a:latin typeface="Calibri"/>
                  <a:ea typeface="Calibri"/>
                  <a:cs typeface="Calibri"/>
                  <a:sym typeface="Calibri"/>
                </a:rPr>
                <a:t>Retired</a:t>
              </a:r>
              <a:endParaRPr/>
            </a:p>
          </p:txBody>
        </p:sp>
        <p:sp>
          <p:nvSpPr>
            <p:cNvPr id="475" name="Google Shape;475;p14"/>
            <p:cNvSpPr txBox="1"/>
            <p:nvPr/>
          </p:nvSpPr>
          <p:spPr>
            <a:xfrm>
              <a:off x="8085962" y="5263503"/>
              <a:ext cx="15630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855"/>
                  </a:solidFill>
                  <a:latin typeface="Calibri"/>
                  <a:ea typeface="Calibri"/>
                  <a:cs typeface="Calibri"/>
                  <a:sym typeface="Calibri"/>
                </a:rPr>
                <a:t>Other</a:t>
              </a:r>
              <a:endParaRPr/>
            </a:p>
          </p:txBody>
        </p:sp>
        <p:pic>
          <p:nvPicPr>
            <p:cNvPr descr="Icon&#10;&#10;Description automatically generated" id="476" name="Google Shape;476;p14"/>
            <p:cNvPicPr preferRelativeResize="0"/>
            <p:nvPr/>
          </p:nvPicPr>
          <p:blipFill rotWithShape="1">
            <a:blip r:embed="rId3">
              <a:alphaModFix/>
            </a:blip>
            <a:srcRect b="0" l="0" r="0" t="0"/>
            <a:stretch/>
          </p:blipFill>
          <p:spPr>
            <a:xfrm>
              <a:off x="7775075" y="3287165"/>
              <a:ext cx="1382285" cy="1036714"/>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Map&#10;&#10;Description automatically generated" id="482" name="Google Shape;482;p15"/>
          <p:cNvPicPr preferRelativeResize="0"/>
          <p:nvPr/>
        </p:nvPicPr>
        <p:blipFill rotWithShape="1">
          <a:blip r:embed="rId3">
            <a:alphaModFix/>
          </a:blip>
          <a:srcRect b="0" l="0" r="0" t="0"/>
          <a:stretch/>
        </p:blipFill>
        <p:spPr>
          <a:xfrm>
            <a:off x="2938409" y="1022555"/>
            <a:ext cx="9253591" cy="5227067"/>
          </a:xfrm>
          <a:prstGeom prst="rect">
            <a:avLst/>
          </a:prstGeom>
          <a:noFill/>
          <a:ln>
            <a:noFill/>
          </a:ln>
        </p:spPr>
      </p:pic>
      <p:sp>
        <p:nvSpPr>
          <p:cNvPr id="483" name="Google Shape;483;p15"/>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629B"/>
              </a:buClr>
              <a:buSzPts val="3300"/>
              <a:buFont typeface="Calibri"/>
              <a:buNone/>
            </a:pPr>
            <a:r>
              <a:rPr lang="en-US"/>
              <a:t>IEEE Membership By Region</a:t>
            </a:r>
            <a:endParaRPr/>
          </a:p>
        </p:txBody>
      </p:sp>
      <p:sp>
        <p:nvSpPr>
          <p:cNvPr id="484" name="Google Shape;484;p1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485" name="Google Shape;485;p15"/>
          <p:cNvSpPr txBox="1"/>
          <p:nvPr/>
        </p:nvSpPr>
        <p:spPr>
          <a:xfrm>
            <a:off x="731176" y="1459930"/>
            <a:ext cx="4016136" cy="121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0000"/>
                </a:solidFill>
                <a:latin typeface="Calibri"/>
                <a:ea typeface="Calibri"/>
                <a:cs typeface="Calibri"/>
                <a:sym typeface="Calibri"/>
              </a:rPr>
              <a:t>Total Membership</a:t>
            </a:r>
            <a:br>
              <a:rPr lang="en-US" sz="2200">
                <a:solidFill>
                  <a:srgbClr val="000000"/>
                </a:solidFill>
                <a:latin typeface="Calibri"/>
                <a:ea typeface="Calibri"/>
                <a:cs typeface="Calibri"/>
                <a:sym typeface="Calibri"/>
              </a:rPr>
            </a:br>
            <a:r>
              <a:rPr b="1" lang="en-US" sz="3300">
                <a:solidFill>
                  <a:srgbClr val="0066A1"/>
                </a:solidFill>
                <a:latin typeface="Calibri"/>
                <a:ea typeface="Calibri"/>
                <a:cs typeface="Calibri"/>
                <a:sym typeface="Calibri"/>
              </a:rPr>
              <a:t>+427,000K</a:t>
            </a:r>
            <a:br>
              <a:rPr lang="en-US" sz="1400">
                <a:solidFill>
                  <a:schemeClr val="dk1"/>
                </a:solidFill>
                <a:latin typeface="Calibri"/>
                <a:ea typeface="Calibri"/>
                <a:cs typeface="Calibri"/>
                <a:sym typeface="Calibri"/>
              </a:rPr>
            </a:br>
            <a:r>
              <a:rPr lang="en-US" sz="1500">
                <a:solidFill>
                  <a:srgbClr val="000000"/>
                </a:solidFill>
                <a:latin typeface="Calibri"/>
                <a:ea typeface="Calibri"/>
                <a:cs typeface="Calibri"/>
                <a:sym typeface="Calibri"/>
              </a:rPr>
              <a:t>across </a:t>
            </a:r>
            <a:r>
              <a:rPr b="1" lang="en-US" sz="1800">
                <a:solidFill>
                  <a:srgbClr val="0066A1"/>
                </a:solidFill>
                <a:latin typeface="Calibri"/>
                <a:ea typeface="Calibri"/>
                <a:cs typeface="Calibri"/>
                <a:sym typeface="Calibri"/>
              </a:rPr>
              <a:t>TEN</a:t>
            </a:r>
            <a:r>
              <a:rPr lang="en-US" sz="1600">
                <a:solidFill>
                  <a:srgbClr val="000000"/>
                </a:solidFill>
                <a:latin typeface="Calibri"/>
                <a:ea typeface="Calibri"/>
                <a:cs typeface="Calibri"/>
                <a:sym typeface="Calibri"/>
              </a:rPr>
              <a:t> </a:t>
            </a:r>
            <a:r>
              <a:rPr lang="en-US" sz="1500">
                <a:solidFill>
                  <a:srgbClr val="000000"/>
                </a:solidFill>
                <a:latin typeface="Calibri"/>
                <a:ea typeface="Calibri"/>
                <a:cs typeface="Calibri"/>
                <a:sym typeface="Calibri"/>
              </a:rPr>
              <a:t>IEEE Regions</a:t>
            </a:r>
            <a:endParaRPr sz="1500">
              <a:solidFill>
                <a:srgbClr val="0066A1"/>
              </a:solidFill>
              <a:latin typeface="Calibri"/>
              <a:ea typeface="Calibri"/>
              <a:cs typeface="Calibri"/>
              <a:sym typeface="Calibri"/>
            </a:endParaRPr>
          </a:p>
        </p:txBody>
      </p:sp>
      <p:sp>
        <p:nvSpPr>
          <p:cNvPr id="486" name="Google Shape;486;p15"/>
          <p:cNvSpPr/>
          <p:nvPr/>
        </p:nvSpPr>
        <p:spPr>
          <a:xfrm rot="8100000">
            <a:off x="4838542" y="2891784"/>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15"/>
          <p:cNvSpPr/>
          <p:nvPr/>
        </p:nvSpPr>
        <p:spPr>
          <a:xfrm rot="8100000">
            <a:off x="4846619" y="3019605"/>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15"/>
          <p:cNvSpPr/>
          <p:nvPr/>
        </p:nvSpPr>
        <p:spPr>
          <a:xfrm rot="8100000">
            <a:off x="4714742" y="3129548"/>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15"/>
          <p:cNvSpPr/>
          <p:nvPr/>
        </p:nvSpPr>
        <p:spPr>
          <a:xfrm rot="8100000">
            <a:off x="3714226" y="2974333"/>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15"/>
          <p:cNvSpPr/>
          <p:nvPr/>
        </p:nvSpPr>
        <p:spPr>
          <a:xfrm rot="8100000">
            <a:off x="7252103" y="2664250"/>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15"/>
          <p:cNvSpPr/>
          <p:nvPr/>
        </p:nvSpPr>
        <p:spPr>
          <a:xfrm rot="8100000">
            <a:off x="8999223" y="3559526"/>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5"/>
          <p:cNvSpPr/>
          <p:nvPr/>
        </p:nvSpPr>
        <p:spPr>
          <a:xfrm rot="8100000">
            <a:off x="9806994" y="2920013"/>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15"/>
          <p:cNvSpPr/>
          <p:nvPr/>
        </p:nvSpPr>
        <p:spPr>
          <a:xfrm rot="8100000">
            <a:off x="10472244" y="3010620"/>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15"/>
          <p:cNvSpPr/>
          <p:nvPr/>
        </p:nvSpPr>
        <p:spPr>
          <a:xfrm rot="8100000">
            <a:off x="10087207" y="3358438"/>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15"/>
          <p:cNvSpPr/>
          <p:nvPr/>
        </p:nvSpPr>
        <p:spPr>
          <a:xfrm rot="8100000">
            <a:off x="9897276" y="3982768"/>
            <a:ext cx="192171" cy="189933"/>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15"/>
          <p:cNvSpPr/>
          <p:nvPr/>
        </p:nvSpPr>
        <p:spPr>
          <a:xfrm rot="8100000">
            <a:off x="1201157" y="5386643"/>
            <a:ext cx="283739" cy="283739"/>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15"/>
          <p:cNvSpPr txBox="1"/>
          <p:nvPr/>
        </p:nvSpPr>
        <p:spPr>
          <a:xfrm>
            <a:off x="1454858" y="5428641"/>
            <a:ext cx="13950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000000"/>
                </a:solidFill>
                <a:latin typeface="Calibri"/>
                <a:ea typeface="Calibri"/>
                <a:cs typeface="Calibri"/>
                <a:sym typeface="Calibri"/>
              </a:rPr>
              <a:t>IEEE Offices</a:t>
            </a:r>
            <a:endParaRPr b="1" sz="1200">
              <a:solidFill>
                <a:srgbClr val="0066A1"/>
              </a:solidFill>
              <a:latin typeface="Calibri"/>
              <a:ea typeface="Calibri"/>
              <a:cs typeface="Calibri"/>
              <a:sym typeface="Calibri"/>
            </a:endParaRPr>
          </a:p>
        </p:txBody>
      </p:sp>
      <p:pic>
        <p:nvPicPr>
          <p:cNvPr id="498" name="Google Shape;498;p15"/>
          <p:cNvPicPr preferRelativeResize="0"/>
          <p:nvPr/>
        </p:nvPicPr>
        <p:blipFill rotWithShape="1">
          <a:blip r:embed="rId4">
            <a:alphaModFix/>
          </a:blip>
          <a:srcRect b="0" l="0" r="0" t="0"/>
          <a:stretch/>
        </p:blipFill>
        <p:spPr>
          <a:xfrm>
            <a:off x="1237983" y="2931036"/>
            <a:ext cx="914400" cy="2273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1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Benefits of Membership</a:t>
            </a:r>
            <a:endParaRPr/>
          </a:p>
        </p:txBody>
      </p:sp>
      <p:sp>
        <p:nvSpPr>
          <p:cNvPr id="505" name="Google Shape;505;p16"/>
          <p:cNvSpPr txBox="1"/>
          <p:nvPr>
            <p:ph idx="1" type="body"/>
          </p:nvPr>
        </p:nvSpPr>
        <p:spPr>
          <a:xfrm>
            <a:off x="378761" y="3057563"/>
            <a:ext cx="3037201" cy="102660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rPr lang="en-US" sz="1800"/>
              <a:t>Access vital </a:t>
            </a:r>
            <a:r>
              <a:rPr b="1" lang="en-US" sz="1800"/>
              <a:t>technical information and research</a:t>
            </a:r>
            <a:endParaRPr/>
          </a:p>
        </p:txBody>
      </p:sp>
      <p:sp>
        <p:nvSpPr>
          <p:cNvPr id="506" name="Google Shape;506;p16"/>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members stay current in the technology profession, connect with peers, and invest in career advancement.</a:t>
            </a:r>
            <a:endParaRPr/>
          </a:p>
        </p:txBody>
      </p:sp>
      <p:sp>
        <p:nvSpPr>
          <p:cNvPr id="507" name="Google Shape;507;p16"/>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508" name="Google Shape;508;p16"/>
          <p:cNvSpPr/>
          <p:nvPr/>
        </p:nvSpPr>
        <p:spPr>
          <a:xfrm>
            <a:off x="832267" y="6238942"/>
            <a:ext cx="236923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ieee.org/join</a:t>
            </a:r>
            <a:endParaRPr b="1" sz="1600">
              <a:solidFill>
                <a:srgbClr val="00629B"/>
              </a:solidFill>
              <a:latin typeface="Calibri"/>
              <a:ea typeface="Calibri"/>
              <a:cs typeface="Calibri"/>
              <a:sym typeface="Calibri"/>
            </a:endParaRPr>
          </a:p>
        </p:txBody>
      </p:sp>
      <p:sp>
        <p:nvSpPr>
          <p:cNvPr id="509" name="Google Shape;509;p16"/>
          <p:cNvSpPr txBox="1"/>
          <p:nvPr/>
        </p:nvSpPr>
        <p:spPr>
          <a:xfrm>
            <a:off x="3307410" y="3023719"/>
            <a:ext cx="2890012" cy="102660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Connect to the profession with </a:t>
            </a:r>
            <a:r>
              <a:rPr b="1" lang="en-US" sz="1800">
                <a:solidFill>
                  <a:schemeClr val="dk1"/>
                </a:solidFill>
                <a:latin typeface="Calibri"/>
                <a:ea typeface="Calibri"/>
                <a:cs typeface="Calibri"/>
                <a:sym typeface="Calibri"/>
              </a:rPr>
              <a:t>valuable networking opportunities</a:t>
            </a:r>
            <a:endParaRPr b="0" sz="1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p:txBody>
      </p:sp>
      <p:sp>
        <p:nvSpPr>
          <p:cNvPr id="510" name="Google Shape;510;p16"/>
          <p:cNvSpPr txBox="1"/>
          <p:nvPr/>
        </p:nvSpPr>
        <p:spPr>
          <a:xfrm>
            <a:off x="6233849" y="3023719"/>
            <a:ext cx="2747241" cy="95898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Explore </a:t>
            </a:r>
            <a:r>
              <a:rPr b="1" lang="en-US" sz="1800">
                <a:solidFill>
                  <a:schemeClr val="dk1"/>
                </a:solidFill>
                <a:latin typeface="Calibri"/>
                <a:ea typeface="Calibri"/>
                <a:cs typeface="Calibri"/>
                <a:sym typeface="Calibri"/>
              </a:rPr>
              <a:t>education resources and career development tools</a:t>
            </a:r>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p:txBody>
      </p:sp>
      <p:sp>
        <p:nvSpPr>
          <p:cNvPr id="511" name="Google Shape;511;p16"/>
          <p:cNvSpPr txBox="1"/>
          <p:nvPr/>
        </p:nvSpPr>
        <p:spPr>
          <a:xfrm>
            <a:off x="9486096" y="3023719"/>
            <a:ext cx="1952854" cy="9094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Participate in </a:t>
            </a:r>
            <a:r>
              <a:rPr b="1" lang="en-US" sz="1800">
                <a:solidFill>
                  <a:schemeClr val="dk1"/>
                </a:solidFill>
                <a:latin typeface="Calibri"/>
                <a:ea typeface="Calibri"/>
                <a:cs typeface="Calibri"/>
                <a:sym typeface="Calibri"/>
              </a:rPr>
              <a:t>local activities</a:t>
            </a:r>
            <a:endParaRPr b="0" sz="1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a:p>
            <a:pPr indent="-228600" lvl="0" marL="342900" marR="0" rtl="0" algn="ctr">
              <a:lnSpc>
                <a:spcPct val="90000"/>
              </a:lnSpc>
              <a:spcBef>
                <a:spcPts val="1000"/>
              </a:spcBef>
              <a:spcAft>
                <a:spcPts val="0"/>
              </a:spcAft>
              <a:buClr>
                <a:schemeClr val="dk1"/>
              </a:buClr>
              <a:buSzPts val="1800"/>
              <a:buFont typeface="Arial"/>
              <a:buNone/>
            </a:pPr>
            <a:r>
              <a:t/>
            </a:r>
            <a:endParaRPr b="0" sz="1800">
              <a:solidFill>
                <a:schemeClr val="dk1"/>
              </a:solidFill>
              <a:latin typeface="Calibri"/>
              <a:ea typeface="Calibri"/>
              <a:cs typeface="Calibri"/>
              <a:sym typeface="Calibri"/>
            </a:endParaRPr>
          </a:p>
        </p:txBody>
      </p:sp>
      <p:sp>
        <p:nvSpPr>
          <p:cNvPr id="512" name="Google Shape;512;p16"/>
          <p:cNvSpPr txBox="1"/>
          <p:nvPr/>
        </p:nvSpPr>
        <p:spPr>
          <a:xfrm>
            <a:off x="1009111" y="5289280"/>
            <a:ext cx="2950960" cy="65432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Receive </a:t>
            </a:r>
            <a:r>
              <a:rPr b="1" lang="en-US" sz="1800">
                <a:solidFill>
                  <a:schemeClr val="dk1"/>
                </a:solidFill>
                <a:latin typeface="Calibri"/>
                <a:ea typeface="Calibri"/>
                <a:cs typeface="Calibri"/>
                <a:sym typeface="Calibri"/>
              </a:rPr>
              <a:t>discounts on IEEE products </a:t>
            </a:r>
            <a:r>
              <a:rPr b="0" lang="en-US" sz="1800">
                <a:solidFill>
                  <a:schemeClr val="dk1"/>
                </a:solidFill>
                <a:latin typeface="Calibri"/>
                <a:ea typeface="Calibri"/>
                <a:cs typeface="Calibri"/>
                <a:sym typeface="Calibri"/>
              </a:rPr>
              <a:t>and other services</a:t>
            </a:r>
            <a:endParaRPr/>
          </a:p>
        </p:txBody>
      </p:sp>
      <p:sp>
        <p:nvSpPr>
          <p:cNvPr id="513" name="Google Shape;513;p16"/>
          <p:cNvSpPr txBox="1"/>
          <p:nvPr/>
        </p:nvSpPr>
        <p:spPr>
          <a:xfrm>
            <a:off x="4357664" y="5289280"/>
            <a:ext cx="2950960" cy="9094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Find ways to </a:t>
            </a:r>
            <a:r>
              <a:rPr b="1" lang="en-US" sz="1800">
                <a:solidFill>
                  <a:schemeClr val="dk1"/>
                </a:solidFill>
                <a:latin typeface="Calibri"/>
                <a:ea typeface="Calibri"/>
                <a:cs typeface="Calibri"/>
                <a:sym typeface="Calibri"/>
              </a:rPr>
              <a:t>contribute to the community</a:t>
            </a:r>
            <a:endParaRPr/>
          </a:p>
        </p:txBody>
      </p:sp>
      <p:sp>
        <p:nvSpPr>
          <p:cNvPr id="514" name="Google Shape;514;p16"/>
          <p:cNvSpPr txBox="1"/>
          <p:nvPr/>
        </p:nvSpPr>
        <p:spPr>
          <a:xfrm>
            <a:off x="7812582" y="5289280"/>
            <a:ext cx="2950960" cy="90945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b="0" lang="en-US" sz="1800">
                <a:solidFill>
                  <a:schemeClr val="dk1"/>
                </a:solidFill>
                <a:latin typeface="Calibri"/>
                <a:ea typeface="Calibri"/>
                <a:cs typeface="Calibri"/>
                <a:sym typeface="Calibri"/>
              </a:rPr>
              <a:t>Plus, get </a:t>
            </a:r>
            <a:r>
              <a:rPr b="1" lang="en-US" sz="1800">
                <a:solidFill>
                  <a:schemeClr val="dk1"/>
                </a:solidFill>
                <a:latin typeface="Calibri"/>
                <a:ea typeface="Calibri"/>
                <a:cs typeface="Calibri"/>
                <a:sym typeface="Calibri"/>
              </a:rPr>
              <a:t>tailored benefits by joining an IEEE Society.</a:t>
            </a:r>
            <a:endParaRPr/>
          </a:p>
        </p:txBody>
      </p:sp>
      <p:pic>
        <p:nvPicPr>
          <p:cNvPr descr="A person speaking into a microphone&#10;&#10;Description automatically generated with medium confidence" id="515" name="Google Shape;515;p16"/>
          <p:cNvPicPr preferRelativeResize="0"/>
          <p:nvPr/>
        </p:nvPicPr>
        <p:blipFill rotWithShape="1">
          <a:blip r:embed="rId4">
            <a:alphaModFix/>
          </a:blip>
          <a:srcRect b="0" l="0" r="0" t="0"/>
          <a:stretch/>
        </p:blipFill>
        <p:spPr>
          <a:xfrm>
            <a:off x="9381795" y="1837494"/>
            <a:ext cx="2161456" cy="1136395"/>
          </a:xfrm>
          <a:prstGeom prst="snip2DiagRect">
            <a:avLst>
              <a:gd fmla="val 0" name="adj1"/>
              <a:gd fmla="val 16667" name="adj2"/>
            </a:avLst>
          </a:prstGeom>
          <a:noFill/>
          <a:ln>
            <a:noFill/>
          </a:ln>
        </p:spPr>
      </p:pic>
      <p:pic>
        <p:nvPicPr>
          <p:cNvPr id="516" name="Google Shape;516;p16"/>
          <p:cNvPicPr preferRelativeResize="0"/>
          <p:nvPr/>
        </p:nvPicPr>
        <p:blipFill rotWithShape="1">
          <a:blip r:embed="rId5">
            <a:alphaModFix/>
          </a:blip>
          <a:srcRect b="0" l="0" r="0" t="0"/>
          <a:stretch/>
        </p:blipFill>
        <p:spPr>
          <a:xfrm>
            <a:off x="6526742" y="1837494"/>
            <a:ext cx="2161456" cy="1136395"/>
          </a:xfrm>
          <a:prstGeom prst="snip2DiagRect">
            <a:avLst>
              <a:gd fmla="val 0" name="adj1"/>
              <a:gd fmla="val 16667" name="adj2"/>
            </a:avLst>
          </a:prstGeom>
          <a:noFill/>
          <a:ln>
            <a:noFill/>
          </a:ln>
        </p:spPr>
      </p:pic>
      <p:pic>
        <p:nvPicPr>
          <p:cNvPr id="517" name="Google Shape;517;p16"/>
          <p:cNvPicPr preferRelativeResize="0"/>
          <p:nvPr/>
        </p:nvPicPr>
        <p:blipFill rotWithShape="1">
          <a:blip r:embed="rId6">
            <a:alphaModFix/>
          </a:blip>
          <a:srcRect b="0" l="0" r="0" t="0"/>
          <a:stretch/>
        </p:blipFill>
        <p:spPr>
          <a:xfrm>
            <a:off x="3671688" y="1837494"/>
            <a:ext cx="2161456" cy="1136395"/>
          </a:xfrm>
          <a:prstGeom prst="snip2DiagRect">
            <a:avLst>
              <a:gd fmla="val 0" name="adj1"/>
              <a:gd fmla="val 16667" name="adj2"/>
            </a:avLst>
          </a:prstGeom>
          <a:noFill/>
          <a:ln>
            <a:noFill/>
          </a:ln>
        </p:spPr>
      </p:pic>
      <p:pic>
        <p:nvPicPr>
          <p:cNvPr id="518" name="Google Shape;518;p16"/>
          <p:cNvPicPr preferRelativeResize="0"/>
          <p:nvPr/>
        </p:nvPicPr>
        <p:blipFill rotWithShape="1">
          <a:blip r:embed="rId7">
            <a:alphaModFix/>
          </a:blip>
          <a:srcRect b="0" l="0" r="0" t="0"/>
          <a:stretch/>
        </p:blipFill>
        <p:spPr>
          <a:xfrm>
            <a:off x="816634" y="1837494"/>
            <a:ext cx="2161456" cy="1136395"/>
          </a:xfrm>
          <a:prstGeom prst="snip2DiagRect">
            <a:avLst>
              <a:gd fmla="val 0" name="adj1"/>
              <a:gd fmla="val 16667" name="adj2"/>
            </a:avLst>
          </a:prstGeom>
          <a:noFill/>
          <a:ln>
            <a:noFill/>
          </a:ln>
        </p:spPr>
      </p:pic>
      <p:pic>
        <p:nvPicPr>
          <p:cNvPr id="519" name="Google Shape;519;p16"/>
          <p:cNvPicPr preferRelativeResize="0"/>
          <p:nvPr/>
        </p:nvPicPr>
        <p:blipFill rotWithShape="1">
          <a:blip r:embed="rId8">
            <a:alphaModFix/>
          </a:blip>
          <a:srcRect b="0" l="0" r="0" t="0"/>
          <a:stretch/>
        </p:blipFill>
        <p:spPr>
          <a:xfrm>
            <a:off x="1403863" y="4094545"/>
            <a:ext cx="2161456" cy="1136395"/>
          </a:xfrm>
          <a:prstGeom prst="snip2DiagRect">
            <a:avLst>
              <a:gd fmla="val 0" name="adj1"/>
              <a:gd fmla="val 16667" name="adj2"/>
            </a:avLst>
          </a:prstGeom>
          <a:noFill/>
          <a:ln>
            <a:noFill/>
          </a:ln>
        </p:spPr>
      </p:pic>
      <p:pic>
        <p:nvPicPr>
          <p:cNvPr id="520" name="Google Shape;520;p16"/>
          <p:cNvPicPr preferRelativeResize="0"/>
          <p:nvPr/>
        </p:nvPicPr>
        <p:blipFill rotWithShape="1">
          <a:blip r:embed="rId9">
            <a:alphaModFix/>
          </a:blip>
          <a:srcRect b="0" l="0" r="0" t="0"/>
          <a:stretch/>
        </p:blipFill>
        <p:spPr>
          <a:xfrm>
            <a:off x="4717514" y="4094545"/>
            <a:ext cx="2161456" cy="1136395"/>
          </a:xfrm>
          <a:prstGeom prst="snip2DiagRect">
            <a:avLst>
              <a:gd fmla="val 0" name="adj1"/>
              <a:gd fmla="val 16667" name="adj2"/>
            </a:avLst>
          </a:prstGeom>
          <a:noFill/>
          <a:ln>
            <a:noFill/>
          </a:ln>
        </p:spPr>
      </p:pic>
      <p:pic>
        <p:nvPicPr>
          <p:cNvPr id="521" name="Google Shape;521;p16"/>
          <p:cNvPicPr preferRelativeResize="0"/>
          <p:nvPr/>
        </p:nvPicPr>
        <p:blipFill rotWithShape="1">
          <a:blip r:embed="rId10">
            <a:alphaModFix/>
          </a:blip>
          <a:srcRect b="0" l="0" r="0" t="0"/>
          <a:stretch/>
        </p:blipFill>
        <p:spPr>
          <a:xfrm>
            <a:off x="8207334" y="4094545"/>
            <a:ext cx="2161456" cy="1136395"/>
          </a:xfrm>
          <a:prstGeom prst="snip2DiagRect">
            <a:avLst>
              <a:gd fmla="val 0" name="adj1"/>
              <a:gd fmla="val 16667" name="adj2"/>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erson playing a guitar&#10;&#10;Description automatically generated with low confidence" id="526" name="Google Shape;526;p17"/>
          <p:cNvPicPr preferRelativeResize="0"/>
          <p:nvPr/>
        </p:nvPicPr>
        <p:blipFill rotWithShape="1">
          <a:blip r:embed="rId3">
            <a:alphaModFix/>
          </a:blip>
          <a:srcRect b="0" l="0" r="0" t="0"/>
          <a:stretch/>
        </p:blipFill>
        <p:spPr>
          <a:xfrm>
            <a:off x="543337" y="1422436"/>
            <a:ext cx="11100267" cy="4148841"/>
          </a:xfrm>
          <a:prstGeom prst="rect">
            <a:avLst/>
          </a:prstGeom>
          <a:noFill/>
          <a:ln>
            <a:noFill/>
          </a:ln>
        </p:spPr>
      </p:pic>
      <p:sp>
        <p:nvSpPr>
          <p:cNvPr id="527" name="Google Shape;527;p17"/>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Technical Content</a:t>
            </a:r>
            <a:endParaRPr/>
          </a:p>
        </p:txBody>
      </p:sp>
      <p:sp>
        <p:nvSpPr>
          <p:cNvPr id="528" name="Google Shape;528;p1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529" name="Google Shape;529;p17"/>
          <p:cNvSpPr txBox="1"/>
          <p:nvPr>
            <p:ph idx="4294967295" type="body"/>
          </p:nvPr>
        </p:nvSpPr>
        <p:spPr>
          <a:xfrm>
            <a:off x="544513" y="904875"/>
            <a:ext cx="11647487"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i="1" lang="en-US" sz="2400">
                <a:solidFill>
                  <a:srgbClr val="75787B"/>
                </a:solidFill>
              </a:rPr>
              <a:t>Access quality information</a:t>
            </a:r>
            <a:endParaRPr/>
          </a:p>
        </p:txBody>
      </p:sp>
      <p:graphicFrame>
        <p:nvGraphicFramePr>
          <p:cNvPr id="530" name="Google Shape;530;p17"/>
          <p:cNvGraphicFramePr/>
          <p:nvPr/>
        </p:nvGraphicFramePr>
        <p:xfrm>
          <a:off x="543337" y="1422437"/>
          <a:ext cx="3000000" cy="3000000"/>
        </p:xfrm>
        <a:graphic>
          <a:graphicData uri="http://schemas.openxmlformats.org/drawingml/2006/table">
            <a:tbl>
              <a:tblPr bandRow="1">
                <a:noFill/>
                <a:tableStyleId>{BFE06FCA-04F5-452A-B321-F308AD97F975}</a:tableStyleId>
              </a:tblPr>
              <a:tblGrid>
                <a:gridCol w="3700100"/>
                <a:gridCol w="3700100"/>
                <a:gridCol w="3700100"/>
              </a:tblGrid>
              <a:tr h="1060100">
                <a:tc>
                  <a:txBody>
                    <a:bodyPr/>
                    <a:lstStyle/>
                    <a:p>
                      <a:pPr indent="0" lvl="0" marL="182880" marR="0" rtl="0" algn="l">
                        <a:spcBef>
                          <a:spcPts val="0"/>
                        </a:spcBef>
                        <a:spcAft>
                          <a:spcPts val="0"/>
                        </a:spcAft>
                        <a:buNone/>
                      </a:pPr>
                      <a:r>
                        <a:rPr b="1" lang="en-US" sz="1600" u="none" cap="none" strike="noStrike">
                          <a:solidFill>
                            <a:srgbClr val="002855"/>
                          </a:solidFill>
                        </a:rPr>
                        <a:t>IEEE </a:t>
                      </a:r>
                      <a:r>
                        <a:rPr b="1" i="1" lang="en-US" sz="1600" u="none" cap="none" strike="noStrike">
                          <a:solidFill>
                            <a:srgbClr val="002855"/>
                          </a:solidFill>
                        </a:rPr>
                        <a:t>Xplore</a:t>
                      </a:r>
                      <a:r>
                        <a:rPr b="1" lang="en-US" sz="1600" u="none" cap="none" strike="noStrike">
                          <a:solidFill>
                            <a:srgbClr val="002855"/>
                          </a:solidFill>
                        </a:rPr>
                        <a:t>®</a:t>
                      </a:r>
                      <a:endParaRPr sz="1600" u="none" cap="none" strike="noStrike">
                        <a:solidFill>
                          <a:srgbClr val="002855"/>
                        </a:solidFill>
                      </a:endParaRPr>
                    </a:p>
                    <a:p>
                      <a:pPr indent="0" lvl="0" marL="18288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Explore research from IEEE journals, magazines, and conference proceedings. </a:t>
                      </a:r>
                      <a:r>
                        <a:rPr b="1" lang="en-US" sz="1200" u="none" cap="none" strike="noStrike">
                          <a:solidFill>
                            <a:srgbClr val="002855"/>
                          </a:solidFill>
                        </a:rPr>
                        <a:t>($)</a:t>
                      </a:r>
                      <a:endParaRPr sz="1200" u="none" cap="none" strike="noStrike">
                        <a:solidFill>
                          <a:srgbClr val="002855"/>
                        </a:solidFill>
                      </a:endParaRPr>
                    </a:p>
                  </a:txBody>
                  <a:tcPr marT="76200" marB="76200" marR="76200" marL="7620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Learning Network</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High-quality, peer-reviewed online courses in relevant topics</a:t>
                      </a:r>
                      <a:r>
                        <a:rPr b="0" lang="en-US" sz="1200" u="none" cap="none" strike="noStrike">
                          <a:solidFill>
                            <a:srgbClr val="002855"/>
                          </a:solidFill>
                        </a:rPr>
                        <a:t>. </a:t>
                      </a:r>
                      <a:r>
                        <a:rPr b="1" lang="en-US" sz="1200" u="none" cap="none" strike="noStrike">
                          <a:solidFill>
                            <a:srgbClr val="002855"/>
                          </a:solidFill>
                        </a:rPr>
                        <a:t>($)</a:t>
                      </a:r>
                      <a:endParaRPr sz="1200" u="none" cap="none" strike="noStrike">
                        <a:solidFill>
                          <a:srgbClr val="002855"/>
                        </a:solidFill>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Conferences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Learn about new topics and trends from leading experts, and network with other professionals.</a:t>
                      </a:r>
                      <a:r>
                        <a:rPr b="1" lang="en-US" sz="1400" u="none" cap="none" strike="noStrike">
                          <a:solidFill>
                            <a:srgbClr val="002855"/>
                          </a:solidFill>
                        </a:rPr>
                        <a:t> </a:t>
                      </a:r>
                      <a:r>
                        <a:rPr b="1" lang="en-US" sz="1200" u="none" cap="none" strike="noStrike">
                          <a:solidFill>
                            <a:srgbClr val="002855"/>
                          </a:solidFill>
                        </a:rPr>
                        <a:t>($)</a:t>
                      </a:r>
                      <a:endParaRPr b="0" i="0" sz="12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r>
              <a:tr h="1115850">
                <a:tc>
                  <a:txBody>
                    <a:bodyPr/>
                    <a:lstStyle/>
                    <a:p>
                      <a:pPr indent="0" lvl="0" marL="182880" marR="0" rtl="0" algn="l">
                        <a:spcBef>
                          <a:spcPts val="0"/>
                        </a:spcBef>
                        <a:spcAft>
                          <a:spcPts val="0"/>
                        </a:spcAft>
                        <a:buNone/>
                      </a:pPr>
                      <a:r>
                        <a:rPr b="1" lang="en-US" sz="1600" u="none" cap="none" strike="noStrike">
                          <a:solidFill>
                            <a:srgbClr val="002855"/>
                          </a:solidFill>
                        </a:rPr>
                        <a:t>IEEE Author Center</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Publish your research in a high-quality publication and help advance your scientific field. </a:t>
                      </a:r>
                      <a:r>
                        <a:rPr b="1" lang="en-US" sz="1200" u="none" cap="none" strike="noStrike">
                          <a:solidFill>
                            <a:srgbClr val="002855"/>
                          </a:solidFill>
                        </a:rPr>
                        <a:t>($) (+)</a:t>
                      </a:r>
                      <a:endParaRPr b="0" i="0" sz="12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eBook Classics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Get over 380 classic eBook titles from the IEEE Press collection. </a:t>
                      </a:r>
                      <a:endParaRPr sz="1400" u="none" cap="none" strike="noStrike">
                        <a:solidFill>
                          <a:srgbClr val="002855"/>
                        </a:solidFill>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Standards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Search for published standards and find related products and resources</a:t>
                      </a:r>
                      <a:r>
                        <a:rPr b="0" lang="en-US" sz="1600" u="none" cap="none" strike="noStrike">
                          <a:solidFill>
                            <a:srgbClr val="002855"/>
                          </a:solidFill>
                        </a:rPr>
                        <a:t>. </a:t>
                      </a:r>
                      <a:r>
                        <a:rPr b="1" lang="en-US" sz="1200" u="none" cap="none" strike="noStrike">
                          <a:solidFill>
                            <a:srgbClr val="002855"/>
                          </a:solidFill>
                        </a:rPr>
                        <a:t>($)</a:t>
                      </a:r>
                      <a:endParaRPr b="0" i="0" sz="12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r>
              <a:tr h="888275">
                <a:tc>
                  <a:txBody>
                    <a:bodyPr/>
                    <a:lstStyle/>
                    <a:p>
                      <a:pPr indent="0" lvl="0" marL="182880" marR="0" rtl="0" algn="l">
                        <a:spcBef>
                          <a:spcPts val="0"/>
                        </a:spcBef>
                        <a:spcAft>
                          <a:spcPts val="0"/>
                        </a:spcAft>
                        <a:buNone/>
                      </a:pPr>
                      <a:r>
                        <a:rPr b="1" lang="en-US" sz="1800" u="none" cap="none" strike="noStrike">
                          <a:solidFill>
                            <a:srgbClr val="002855"/>
                          </a:solidFill>
                        </a:rPr>
                        <a:t>IEEE.tv</a:t>
                      </a:r>
                      <a:endParaRPr b="0" sz="18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View videos and live broadcasts covering lEEE activities from around the globe.</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Societies and Technical Councils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Join specialized groups matched to your technical interests. </a:t>
                      </a:r>
                      <a:r>
                        <a:rPr b="1" lang="en-US" sz="1200" u="none" cap="none" strike="noStrike">
                          <a:solidFill>
                            <a:srgbClr val="002855"/>
                          </a:solidFill>
                        </a:rPr>
                        <a:t>($)</a:t>
                      </a:r>
                      <a:endParaRPr b="0" i="0" sz="12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a:t>
                      </a:r>
                      <a:r>
                        <a:rPr b="1" i="1" lang="en-US" sz="1600" u="none" cap="none" strike="noStrike">
                          <a:solidFill>
                            <a:srgbClr val="002855"/>
                          </a:solidFill>
                        </a:rPr>
                        <a:t>DataPort</a:t>
                      </a:r>
                      <a:endParaRPr b="0" i="1"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Access an easily accessible repository of datasets and data analysis tools.</a:t>
                      </a:r>
                      <a:endParaRPr sz="1400" u="none" cap="none" strike="noStrike">
                        <a:solidFill>
                          <a:srgbClr val="002855"/>
                        </a:solidFill>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r>
              <a:tr h="1084600">
                <a:tc>
                  <a:txBody>
                    <a:bodyPr/>
                    <a:lstStyle/>
                    <a:p>
                      <a:pPr indent="0" lvl="0" marL="182880" marR="0" rtl="0" algn="l">
                        <a:spcBef>
                          <a:spcPts val="0"/>
                        </a:spcBef>
                        <a:spcAft>
                          <a:spcPts val="0"/>
                        </a:spcAft>
                        <a:buNone/>
                      </a:pPr>
                      <a:r>
                        <a:rPr b="1" i="1" lang="en-US" sz="1600" u="none" cap="none" strike="noStrike">
                          <a:solidFill>
                            <a:srgbClr val="002855"/>
                          </a:solidFill>
                        </a:rPr>
                        <a:t>IEEE</a:t>
                      </a:r>
                      <a:r>
                        <a:rPr b="1" lang="en-US" sz="1600" u="none" cap="none" strike="noStrike">
                          <a:solidFill>
                            <a:srgbClr val="002855"/>
                          </a:solidFill>
                        </a:rPr>
                        <a:t> </a:t>
                      </a:r>
                      <a:r>
                        <a:rPr b="1" i="1" lang="en-US" sz="1600" u="none" cap="none" strike="noStrike">
                          <a:solidFill>
                            <a:srgbClr val="002855"/>
                          </a:solidFill>
                        </a:rPr>
                        <a:t>Spectrum</a:t>
                      </a:r>
                      <a:r>
                        <a:rPr b="1" lang="en-US" sz="1600" u="none" cap="none" strike="noStrike">
                          <a:solidFill>
                            <a:srgbClr val="002855"/>
                          </a:solidFill>
                        </a:rPr>
                        <a:t> Magazine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Stay informed about major trends and developments in technology, engineering, </a:t>
                      </a:r>
                      <a:br>
                        <a:rPr b="0" lang="en-US" sz="1400" u="none" cap="none" strike="noStrike">
                          <a:solidFill>
                            <a:srgbClr val="002855"/>
                          </a:solidFill>
                        </a:rPr>
                      </a:br>
                      <a:r>
                        <a:rPr b="0" lang="en-US" sz="1400" u="none" cap="none" strike="noStrike">
                          <a:solidFill>
                            <a:srgbClr val="002855"/>
                          </a:solidFill>
                        </a:rPr>
                        <a:t>and science.</a:t>
                      </a:r>
                      <a:endParaRPr sz="1400" u="none" cap="none" strike="noStrike">
                        <a:solidFill>
                          <a:srgbClr val="002855"/>
                        </a:solidFill>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Proceedings of the IEEE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The leading journal for in-depth tutorials and coverage of technical developments. </a:t>
                      </a:r>
                      <a:endParaRPr sz="1400" u="none" cap="none" strike="noStrike">
                        <a:solidFill>
                          <a:srgbClr val="002855"/>
                        </a:solidFill>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c>
                  <a:txBody>
                    <a:bodyPr/>
                    <a:lstStyle/>
                    <a:p>
                      <a:pPr indent="0" lvl="0" marL="182880" marR="0" rtl="0" algn="l">
                        <a:spcBef>
                          <a:spcPts val="0"/>
                        </a:spcBef>
                        <a:spcAft>
                          <a:spcPts val="0"/>
                        </a:spcAft>
                        <a:buNone/>
                      </a:pPr>
                      <a:r>
                        <a:rPr b="1" i="1" lang="en-US" sz="1600" u="none" cap="none" strike="noStrike">
                          <a:solidFill>
                            <a:srgbClr val="002855"/>
                          </a:solidFill>
                        </a:rPr>
                        <a:t>IEEE</a:t>
                      </a:r>
                      <a:r>
                        <a:rPr b="1" lang="en-US" sz="1600" u="none" cap="none" strike="noStrike">
                          <a:solidFill>
                            <a:srgbClr val="002855"/>
                          </a:solidFill>
                        </a:rPr>
                        <a:t> </a:t>
                      </a:r>
                      <a:r>
                        <a:rPr b="1" i="1" lang="en-US" sz="1600" u="none" cap="none" strike="noStrike">
                          <a:solidFill>
                            <a:srgbClr val="002855"/>
                          </a:solidFill>
                        </a:rPr>
                        <a:t>Potentials</a:t>
                      </a:r>
                      <a:r>
                        <a:rPr b="1" lang="en-US" sz="1600" u="none" cap="none" strike="noStrike">
                          <a:solidFill>
                            <a:srgbClr val="002855"/>
                          </a:solidFill>
                        </a:rPr>
                        <a:t> Magazine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Explore career strategies and important technical trends geared to young professionals.</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058"/>
                      </a:schemeClr>
                    </a:solidFill>
                  </a:tcPr>
                </a:tc>
              </a:tr>
            </a:tbl>
          </a:graphicData>
        </a:graphic>
      </p:graphicFrame>
      <p:sp>
        <p:nvSpPr>
          <p:cNvPr id="531" name="Google Shape;531;p17"/>
          <p:cNvSpPr txBox="1"/>
          <p:nvPr/>
        </p:nvSpPr>
        <p:spPr>
          <a:xfrm>
            <a:off x="452078" y="5684747"/>
            <a:ext cx="2291379"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Discounted price for IEEE members</a:t>
            </a:r>
            <a:endParaRPr/>
          </a:p>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Additional fee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17"/>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33" name="Google Shape;533;p17"/>
          <p:cNvSpPr/>
          <p:nvPr/>
        </p:nvSpPr>
        <p:spPr>
          <a:xfrm rot="10800000">
            <a:off x="11310923" y="1412387"/>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icture containing person&#10;&#10;Description automatically generated" id="538" name="Google Shape;538;p18"/>
          <p:cNvPicPr preferRelativeResize="0"/>
          <p:nvPr/>
        </p:nvPicPr>
        <p:blipFill rotWithShape="1">
          <a:blip r:embed="rId3">
            <a:alphaModFix/>
          </a:blip>
          <a:srcRect b="0" l="0" r="0" t="0"/>
          <a:stretch/>
        </p:blipFill>
        <p:spPr>
          <a:xfrm>
            <a:off x="518992" y="1414212"/>
            <a:ext cx="11137391" cy="4029575"/>
          </a:xfrm>
          <a:prstGeom prst="rect">
            <a:avLst/>
          </a:prstGeom>
          <a:noFill/>
          <a:ln>
            <a:noFill/>
          </a:ln>
        </p:spPr>
      </p:pic>
      <p:sp>
        <p:nvSpPr>
          <p:cNvPr id="539" name="Google Shape;539;p1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Networking</a:t>
            </a:r>
            <a:endParaRPr/>
          </a:p>
        </p:txBody>
      </p:sp>
      <p:sp>
        <p:nvSpPr>
          <p:cNvPr id="540" name="Google Shape;540;p18"/>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Explore networking opportunities</a:t>
            </a:r>
            <a:endParaRPr/>
          </a:p>
        </p:txBody>
      </p:sp>
      <p:sp>
        <p:nvSpPr>
          <p:cNvPr id="541" name="Google Shape;541;p1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42" name="Google Shape;542;p18"/>
          <p:cNvGraphicFramePr/>
          <p:nvPr/>
        </p:nvGraphicFramePr>
        <p:xfrm>
          <a:off x="518992" y="1414212"/>
          <a:ext cx="3000000" cy="3000000"/>
        </p:xfrm>
        <a:graphic>
          <a:graphicData uri="http://schemas.openxmlformats.org/drawingml/2006/table">
            <a:tbl>
              <a:tblPr bandRow="1">
                <a:noFill/>
                <a:tableStyleId>{BFE06FCA-04F5-452A-B321-F308AD97F975}</a:tableStyleId>
              </a:tblPr>
              <a:tblGrid>
                <a:gridCol w="3712475"/>
                <a:gridCol w="3712475"/>
                <a:gridCol w="3712475"/>
              </a:tblGrid>
              <a:tr h="1201875">
                <a:tc>
                  <a:txBody>
                    <a:bodyPr/>
                    <a:lstStyle/>
                    <a:p>
                      <a:pPr indent="0" lvl="0" marL="182880" marR="0" rtl="0" algn="l">
                        <a:spcBef>
                          <a:spcPts val="0"/>
                        </a:spcBef>
                        <a:spcAft>
                          <a:spcPts val="0"/>
                        </a:spcAft>
                        <a:buNone/>
                      </a:pPr>
                      <a:r>
                        <a:rPr b="1" lang="en-US" sz="1600" u="none" cap="none" strike="noStrike">
                          <a:solidFill>
                            <a:srgbClr val="002855"/>
                          </a:solidFill>
                        </a:rPr>
                        <a:t>Conferences </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Attend conferences to connect with other like-minded professionals.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Collabratec®</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Connect and collaborate with other IEEE members in IEEE's online networking platform.</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Volunteering opportunities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Get involved in IEEE activities at a local and global level and give back to your profession.</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r>
              <a:tr h="1343525">
                <a:tc>
                  <a:txBody>
                    <a:bodyPr/>
                    <a:lstStyle/>
                    <a:p>
                      <a:pPr indent="0" lvl="0" marL="182880" marR="0" rtl="0" algn="l">
                        <a:spcBef>
                          <a:spcPts val="0"/>
                        </a:spcBef>
                        <a:spcAft>
                          <a:spcPts val="0"/>
                        </a:spcAft>
                        <a:buNone/>
                      </a:pPr>
                      <a:r>
                        <a:rPr b="1" lang="en-US" sz="1600" u="none" cap="none" strike="noStrike">
                          <a:solidFill>
                            <a:srgbClr val="002855"/>
                          </a:solidFill>
                        </a:rPr>
                        <a:t>Local meetings and events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Meet and socialize with members and volunteers in your Section.</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Societies and Technical Councils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Join specialized communities matched by your technical interest.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Women in Engineering (WIE)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Become a part of the influential IEEE member group promoting women engineers and scientists.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r>
              <a:tr h="1484175">
                <a:tc>
                  <a:txBody>
                    <a:bodyPr/>
                    <a:lstStyle/>
                    <a:p>
                      <a:pPr indent="0" lvl="0" marL="182880" marR="0" rtl="0" algn="l">
                        <a:lnSpc>
                          <a:spcPct val="100000"/>
                        </a:lnSpc>
                        <a:spcBef>
                          <a:spcPts val="0"/>
                        </a:spcBef>
                        <a:spcAft>
                          <a:spcPts val="0"/>
                        </a:spcAft>
                        <a:buClr>
                          <a:srgbClr val="002855"/>
                        </a:buClr>
                        <a:buSzPts val="1600"/>
                        <a:buFont typeface="Calibri"/>
                        <a:buNone/>
                      </a:pPr>
                      <a:r>
                        <a:rPr b="1" lang="en-US" sz="1600" u="none" cap="none" strike="noStrike">
                          <a:solidFill>
                            <a:srgbClr val="002855"/>
                          </a:solidFill>
                        </a:rPr>
                        <a:t>Young Professionals</a:t>
                      </a:r>
                      <a:endParaRPr b="0" sz="1600" u="none" cap="none" strike="noStrike">
                        <a:solidFill>
                          <a:srgbClr val="002855"/>
                        </a:solidFill>
                      </a:endParaRPr>
                    </a:p>
                    <a:p>
                      <a:pPr indent="0" lvl="0" marL="182880" marR="0" rtl="0" algn="l">
                        <a:lnSpc>
                          <a:spcPct val="100000"/>
                        </a:lnSpc>
                        <a:spcBef>
                          <a:spcPts val="0"/>
                        </a:spcBef>
                        <a:spcAft>
                          <a:spcPts val="0"/>
                        </a:spcAft>
                        <a:buClr>
                          <a:srgbClr val="002855"/>
                        </a:buClr>
                        <a:buSzPts val="1400"/>
                        <a:buFont typeface="Calibri"/>
                        <a:buNone/>
                      </a:pPr>
                      <a:r>
                        <a:rPr b="0" lang="en-US" sz="1400" u="none" cap="none" strike="noStrike">
                          <a:solidFill>
                            <a:srgbClr val="002855"/>
                          </a:solidFill>
                        </a:rPr>
                        <a:t>Connect with recent graduates interested in expanding their global network, connecting with peers locally, and giving back to their communities.</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t/>
                      </a:r>
                      <a:endParaRPr sz="1800" u="none" cap="none" strike="noStrike">
                        <a:solidFill>
                          <a:srgbClr val="002855"/>
                        </a:solidFill>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c>
                  <a:txBody>
                    <a:bodyPr/>
                    <a:lstStyle/>
                    <a:p>
                      <a:pPr indent="0" lvl="0" marL="182880" marR="0" rtl="0" algn="l">
                        <a:spcBef>
                          <a:spcPts val="0"/>
                        </a:spcBef>
                        <a:spcAft>
                          <a:spcPts val="0"/>
                        </a:spcAft>
                        <a:buNone/>
                      </a:pPr>
                      <a:r>
                        <a:t/>
                      </a:r>
                      <a:endParaRPr sz="1800" u="none" cap="none" strike="noStrike">
                        <a:solidFill>
                          <a:srgbClr val="002855"/>
                        </a:solidFill>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7450"/>
                      </a:schemeClr>
                    </a:solidFill>
                  </a:tcPr>
                </a:tc>
              </a:tr>
            </a:tbl>
          </a:graphicData>
        </a:graphic>
      </p:graphicFrame>
      <p:sp>
        <p:nvSpPr>
          <p:cNvPr id="543" name="Google Shape;543;p18"/>
          <p:cNvSpPr txBox="1"/>
          <p:nvPr/>
        </p:nvSpPr>
        <p:spPr>
          <a:xfrm>
            <a:off x="452078" y="5684747"/>
            <a:ext cx="2291379"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Discounted price for IEEE members</a:t>
            </a:r>
            <a:endParaRPr/>
          </a:p>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Additional fee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18"/>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45" name="Google Shape;545;p18"/>
          <p:cNvSpPr/>
          <p:nvPr/>
        </p:nvSpPr>
        <p:spPr>
          <a:xfrm rot="10800000">
            <a:off x="11324370" y="1412387"/>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A picture containing text, person, person, window&#10;&#10;Description automatically generated" id="551" name="Google Shape;551;p19"/>
          <p:cNvPicPr preferRelativeResize="0"/>
          <p:nvPr/>
        </p:nvPicPr>
        <p:blipFill rotWithShape="1">
          <a:blip r:embed="rId3">
            <a:alphaModFix/>
          </a:blip>
          <a:srcRect b="0" l="0" r="0" t="0"/>
          <a:stretch/>
        </p:blipFill>
        <p:spPr>
          <a:xfrm>
            <a:off x="546651" y="1412387"/>
            <a:ext cx="11120448" cy="4272360"/>
          </a:xfrm>
          <a:prstGeom prst="rect">
            <a:avLst/>
          </a:prstGeom>
          <a:noFill/>
          <a:ln>
            <a:noFill/>
          </a:ln>
        </p:spPr>
      </p:pic>
      <p:sp>
        <p:nvSpPr>
          <p:cNvPr id="552" name="Google Shape;552;p1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Education &amp; Career</a:t>
            </a:r>
            <a:endParaRPr/>
          </a:p>
        </p:txBody>
      </p:sp>
      <p:sp>
        <p:nvSpPr>
          <p:cNvPr id="553" name="Google Shape;553;p19"/>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Expand your learning and find the right career path </a:t>
            </a:r>
            <a:endParaRPr/>
          </a:p>
        </p:txBody>
      </p:sp>
      <p:sp>
        <p:nvSpPr>
          <p:cNvPr id="554" name="Google Shape;554;p19"/>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55" name="Google Shape;555;p19"/>
          <p:cNvGraphicFramePr/>
          <p:nvPr/>
        </p:nvGraphicFramePr>
        <p:xfrm>
          <a:off x="524901" y="1392523"/>
          <a:ext cx="3000000" cy="3000000"/>
        </p:xfrm>
        <a:graphic>
          <a:graphicData uri="http://schemas.openxmlformats.org/drawingml/2006/table">
            <a:tbl>
              <a:tblPr bandRow="1">
                <a:noFill/>
                <a:tableStyleId>{BFE06FCA-04F5-452A-B321-F308AD97F975}</a:tableStyleId>
              </a:tblPr>
              <a:tblGrid>
                <a:gridCol w="3714075"/>
                <a:gridCol w="3714075"/>
                <a:gridCol w="3714075"/>
              </a:tblGrid>
              <a:tr h="1668500">
                <a:tc>
                  <a:txBody>
                    <a:bodyPr/>
                    <a:lstStyle/>
                    <a:p>
                      <a:pPr indent="0" lvl="0" marL="182880" marR="0" rtl="0" algn="l">
                        <a:spcBef>
                          <a:spcPts val="0"/>
                        </a:spcBef>
                        <a:spcAft>
                          <a:spcPts val="0"/>
                        </a:spcAft>
                        <a:buNone/>
                      </a:pPr>
                      <a:r>
                        <a:t/>
                      </a:r>
                      <a:endParaRPr b="1" sz="1600" u="none" cap="none" strike="noStrike">
                        <a:solidFill>
                          <a:srgbClr val="002855"/>
                        </a:solidFill>
                      </a:endParaRPr>
                    </a:p>
                    <a:p>
                      <a:pPr indent="0" lvl="0" marL="182880" marR="0" rtl="0" algn="l">
                        <a:spcBef>
                          <a:spcPts val="0"/>
                        </a:spcBef>
                        <a:spcAft>
                          <a:spcPts val="0"/>
                        </a:spcAft>
                        <a:buNone/>
                      </a:pPr>
                      <a:r>
                        <a:rPr b="1" lang="en-US" sz="1600" u="none" cap="none" strike="noStrike">
                          <a:solidFill>
                            <a:srgbClr val="002855"/>
                          </a:solidFill>
                        </a:rPr>
                        <a:t>IEEE Credentialing Program</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Guarantee that your education program offers the relevant content that engineers need to stay ahead in their fields. </a:t>
                      </a:r>
                      <a:r>
                        <a:rPr b="1" lang="en-US" sz="1400" u="none" cap="none" strike="noStrike">
                          <a:solidFill>
                            <a:srgbClr val="002855"/>
                          </a:solidFill>
                        </a:rPr>
                        <a:t>(+)</a:t>
                      </a:r>
                      <a:endParaRPr b="0" sz="1400" u="none" cap="none" strike="noStrike">
                        <a:solidFill>
                          <a:srgbClr val="002855"/>
                        </a:solidFill>
                      </a:endParaRPr>
                    </a:p>
                    <a:p>
                      <a:pPr indent="0" lvl="0" marL="182880" marR="0" rtl="0" algn="l">
                        <a:spcBef>
                          <a:spcPts val="0"/>
                        </a:spcBef>
                        <a:spcAft>
                          <a:spcPts val="0"/>
                        </a:spcAft>
                        <a:buNone/>
                      </a:pPr>
                      <a:r>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Learning Network (ILN)</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ILN provides hundreds of hours of educational content from across IEEE on a variety of topics, all in one place.</a:t>
                      </a:r>
                      <a:r>
                        <a:rPr b="1" lang="en-US" sz="1400" u="none" cap="none" strike="noStrike">
                          <a:solidFill>
                            <a:srgbClr val="002855"/>
                          </a:solidFill>
                        </a:rPr>
                        <a:t>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Job Site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Find job postings by more than 4,000 leading corporations and organizations.</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r>
              <a:tr h="1187225">
                <a:tc>
                  <a:txBody>
                    <a:bodyPr/>
                    <a:lstStyle/>
                    <a:p>
                      <a:pPr indent="0" lvl="0" marL="182880" marR="0" rtl="0" algn="l">
                        <a:spcBef>
                          <a:spcPts val="0"/>
                        </a:spcBef>
                        <a:spcAft>
                          <a:spcPts val="0"/>
                        </a:spcAft>
                        <a:buNone/>
                      </a:pPr>
                      <a:r>
                        <a:rPr b="1" lang="en-US" sz="1600" u="none" cap="none" strike="noStrike">
                          <a:solidFill>
                            <a:srgbClr val="002855"/>
                          </a:solidFill>
                        </a:rPr>
                        <a:t>IEEE Mentoring Program</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An online program that facilitates the matching of IEEE members for the purpose of establishing a mentoring partnership.</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IEEE.tv</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Access on-demand programs on technical topics including conference coverage and live streaming events.</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Career webinars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Choose from more than 180 archived webinars and download supporting slides and documents where available.</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r>
              <a:tr h="1436500">
                <a:tc>
                  <a:txBody>
                    <a:bodyPr/>
                    <a:lstStyle/>
                    <a:p>
                      <a:pPr indent="0" lvl="0" marL="182880" marR="0" rtl="0" algn="l">
                        <a:spcBef>
                          <a:spcPts val="0"/>
                        </a:spcBef>
                        <a:spcAft>
                          <a:spcPts val="0"/>
                        </a:spcAft>
                        <a:buNone/>
                      </a:pPr>
                      <a:r>
                        <a:rPr b="1" lang="en-US" sz="1600" u="none" cap="none" strike="noStrike">
                          <a:solidFill>
                            <a:srgbClr val="002855"/>
                          </a:solidFill>
                        </a:rPr>
                        <a:t>IEEE-USA</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The career and public policy interest group for IEEE members in the USA providing career tools, resources, and government relations programs.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Consultants Network</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Connect to a global consultant’s network by creating a profile or searching for a consultant.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Innovation at Work</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Access articles and free virtual events on cutting edge technical topics. </a:t>
                      </a:r>
                      <a:endParaRPr b="0" i="0" sz="1400" u="none" cap="none" strike="noStrike">
                        <a:solidFill>
                          <a:srgbClr val="002855"/>
                        </a:solidFill>
                        <a:latin typeface="Calibri"/>
                        <a:ea typeface="Calibri"/>
                        <a:cs typeface="Calibri"/>
                        <a:sym typeface="Calibri"/>
                      </a:endParaRPr>
                    </a:p>
                    <a:p>
                      <a:pPr indent="0" lvl="0" marL="182880" marR="0" rtl="0" algn="l">
                        <a:spcBef>
                          <a:spcPts val="0"/>
                        </a:spcBef>
                        <a:spcAft>
                          <a:spcPts val="0"/>
                        </a:spcAft>
                        <a:buNone/>
                      </a:pPr>
                      <a:r>
                        <a:t/>
                      </a:r>
                      <a:endParaRPr sz="1800" u="none" cap="none" strike="noStrike">
                        <a:solidFill>
                          <a:srgbClr val="002855"/>
                        </a:solidFill>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9803"/>
                      </a:schemeClr>
                    </a:solidFill>
                  </a:tcPr>
                </a:tc>
              </a:tr>
            </a:tbl>
          </a:graphicData>
        </a:graphic>
      </p:graphicFrame>
      <p:sp>
        <p:nvSpPr>
          <p:cNvPr id="556" name="Google Shape;556;p19"/>
          <p:cNvSpPr txBox="1"/>
          <p:nvPr/>
        </p:nvSpPr>
        <p:spPr>
          <a:xfrm>
            <a:off x="452078" y="5684747"/>
            <a:ext cx="2291379"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Discounted price for IEEE members</a:t>
            </a:r>
            <a:endParaRPr/>
          </a:p>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Additional fee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19"/>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58" name="Google Shape;558;p19"/>
          <p:cNvSpPr/>
          <p:nvPr/>
        </p:nvSpPr>
        <p:spPr>
          <a:xfrm rot="10800000">
            <a:off x="11324370" y="1387673"/>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picture containing control panel&#10;&#10;Description automatically generated" id="214" name="Google Shape;214;p2"/>
          <p:cNvPicPr preferRelativeResize="0"/>
          <p:nvPr>
            <p:ph idx="2" type="pic"/>
          </p:nvPr>
        </p:nvPicPr>
        <p:blipFill rotWithShape="1">
          <a:blip r:embed="rId3">
            <a:alphaModFix/>
          </a:blip>
          <a:srcRect b="0" l="0" r="0" t="0"/>
          <a:stretch/>
        </p:blipFill>
        <p:spPr>
          <a:xfrm flipH="1">
            <a:off x="0" y="1700175"/>
            <a:ext cx="1877961" cy="1544637"/>
          </a:xfrm>
          <a:prstGeom prst="snip2DiagRect">
            <a:avLst>
              <a:gd fmla="val 0" name="adj1"/>
              <a:gd fmla="val 16667" name="adj2"/>
            </a:avLst>
          </a:prstGeom>
          <a:blipFill rotWithShape="0">
            <a:blip r:embed="rId4">
              <a:alphaModFix/>
            </a:blip>
            <a:stretch>
              <a:fillRect b="0" l="0" r="0" t="0"/>
            </a:stretch>
          </a:blipFill>
          <a:ln>
            <a:noFill/>
          </a:ln>
        </p:spPr>
      </p:pic>
      <p:pic>
        <p:nvPicPr>
          <p:cNvPr descr="A person holding a tablet&#10;&#10;Description automatically generated with medium confidence" id="215" name="Google Shape;215;p2"/>
          <p:cNvPicPr preferRelativeResize="0"/>
          <p:nvPr>
            <p:ph idx="3" type="pic"/>
          </p:nvPr>
        </p:nvPicPr>
        <p:blipFill rotWithShape="1">
          <a:blip r:embed="rId5">
            <a:alphaModFix/>
          </a:blip>
          <a:srcRect b="0" l="0" r="0" t="0"/>
          <a:stretch/>
        </p:blipFill>
        <p:spPr>
          <a:xfrm flipH="1">
            <a:off x="1897626" y="193609"/>
            <a:ext cx="1877961" cy="1544637"/>
          </a:xfrm>
          <a:prstGeom prst="snip2DiagRect">
            <a:avLst>
              <a:gd fmla="val 0" name="adj1"/>
              <a:gd fmla="val 16667" name="adj2"/>
            </a:avLst>
          </a:prstGeom>
          <a:blipFill rotWithShape="0">
            <a:blip r:embed="rId4">
              <a:alphaModFix/>
            </a:blip>
            <a:stretch>
              <a:fillRect b="0" l="0" r="0" t="0"/>
            </a:stretch>
          </a:blipFill>
          <a:ln>
            <a:noFill/>
          </a:ln>
        </p:spPr>
      </p:pic>
      <p:pic>
        <p:nvPicPr>
          <p:cNvPr descr="A picture containing person&#10;&#10;Description automatically generated" id="216" name="Google Shape;216;p2"/>
          <p:cNvPicPr preferRelativeResize="0"/>
          <p:nvPr>
            <p:ph idx="4" type="pic"/>
          </p:nvPr>
        </p:nvPicPr>
        <p:blipFill rotWithShape="1">
          <a:blip r:embed="rId6">
            <a:alphaModFix/>
          </a:blip>
          <a:srcRect b="0" l="0" r="0" t="0"/>
          <a:stretch/>
        </p:blipFill>
        <p:spPr>
          <a:xfrm flipH="1">
            <a:off x="2703871" y="2065243"/>
            <a:ext cx="1445342" cy="1188805"/>
          </a:xfrm>
          <a:prstGeom prst="snip2DiagRect">
            <a:avLst>
              <a:gd fmla="val 0" name="adj1"/>
              <a:gd fmla="val 16667" name="adj2"/>
            </a:avLst>
          </a:prstGeom>
          <a:blipFill rotWithShape="0">
            <a:blip r:embed="rId7">
              <a:alphaModFix/>
            </a:blip>
            <a:stretch>
              <a:fillRect b="0" l="0" r="0" t="0"/>
            </a:stretch>
          </a:blipFill>
          <a:ln>
            <a:noFill/>
          </a:ln>
        </p:spPr>
      </p:pic>
      <p:pic>
        <p:nvPicPr>
          <p:cNvPr descr="A picture containing sky, person, outdoor, water&#10;&#10;Description automatically generated" id="217" name="Google Shape;217;p2"/>
          <p:cNvPicPr preferRelativeResize="0"/>
          <p:nvPr>
            <p:ph idx="5" type="pic"/>
          </p:nvPr>
        </p:nvPicPr>
        <p:blipFill rotWithShape="1">
          <a:blip r:embed="rId8">
            <a:alphaModFix/>
          </a:blip>
          <a:srcRect b="0" l="0" r="0" t="0"/>
          <a:stretch/>
        </p:blipFill>
        <p:spPr>
          <a:xfrm flipH="1">
            <a:off x="5840361" y="207543"/>
            <a:ext cx="2296512" cy="1848464"/>
          </a:xfrm>
          <a:prstGeom prst="snip2DiagRect">
            <a:avLst>
              <a:gd fmla="val 0" name="adj1"/>
              <a:gd fmla="val 16667" name="adj2"/>
            </a:avLst>
          </a:prstGeom>
          <a:blipFill rotWithShape="0">
            <a:blip r:embed="rId9">
              <a:alphaModFix/>
            </a:blip>
            <a:stretch>
              <a:fillRect b="0" l="0" r="0" t="0"/>
            </a:stretch>
          </a:blipFill>
          <a:ln>
            <a:noFill/>
          </a:ln>
        </p:spPr>
      </p:pic>
      <p:pic>
        <p:nvPicPr>
          <p:cNvPr id="218" name="Google Shape;218;p2"/>
          <p:cNvPicPr preferRelativeResize="0"/>
          <p:nvPr>
            <p:ph idx="8" type="pic"/>
          </p:nvPr>
        </p:nvPicPr>
        <p:blipFill rotWithShape="1">
          <a:blip r:embed="rId10">
            <a:alphaModFix/>
          </a:blip>
          <a:srcRect b="0" l="0" r="0" t="0"/>
          <a:stretch/>
        </p:blipFill>
        <p:spPr>
          <a:xfrm>
            <a:off x="10947285" y="934065"/>
            <a:ext cx="1254547" cy="1543664"/>
          </a:xfrm>
          <a:prstGeom prst="snip2DiagRect">
            <a:avLst>
              <a:gd fmla="val 0" name="adj1"/>
              <a:gd fmla="val 16667" name="adj2"/>
            </a:avLst>
          </a:prstGeom>
          <a:blipFill rotWithShape="1">
            <a:blip r:embed="rId11">
              <a:alphaModFix/>
            </a:blip>
            <a:stretch>
              <a:fillRect b="0" l="0" r="0" t="0"/>
            </a:stretch>
          </a:blipFill>
          <a:ln>
            <a:noFill/>
          </a:ln>
        </p:spPr>
      </p:pic>
      <p:pic>
        <p:nvPicPr>
          <p:cNvPr descr="A group of people in a meeting&#10;&#10;Description automatically generated with medium confidence" id="219" name="Google Shape;219;p2"/>
          <p:cNvPicPr preferRelativeResize="0"/>
          <p:nvPr>
            <p:ph idx="6" type="pic"/>
          </p:nvPr>
        </p:nvPicPr>
        <p:blipFill rotWithShape="1">
          <a:blip r:embed="rId12">
            <a:alphaModFix/>
          </a:blip>
          <a:srcRect b="0" l="0" r="0" t="0"/>
          <a:stretch/>
        </p:blipFill>
        <p:spPr>
          <a:xfrm flipH="1">
            <a:off x="7627034" y="733205"/>
            <a:ext cx="3109792" cy="2511607"/>
          </a:xfrm>
          <a:prstGeom prst="snip2DiagRect">
            <a:avLst>
              <a:gd fmla="val 0" name="adj1"/>
              <a:gd fmla="val 16667" name="adj2"/>
            </a:avLst>
          </a:prstGeom>
          <a:blipFill rotWithShape="0">
            <a:blip r:embed="rId13">
              <a:alphaModFix/>
            </a:blip>
            <a:stretch>
              <a:fillRect b="0" l="0" r="0" t="0"/>
            </a:stretch>
          </a:blipFill>
          <a:ln>
            <a:noFill/>
          </a:ln>
        </p:spPr>
      </p:pic>
      <p:pic>
        <p:nvPicPr>
          <p:cNvPr descr="A picture containing person&#10;&#10;Description automatically generated" id="220" name="Google Shape;220;p2"/>
          <p:cNvPicPr preferRelativeResize="0"/>
          <p:nvPr>
            <p:ph idx="7" type="pic"/>
          </p:nvPr>
        </p:nvPicPr>
        <p:blipFill rotWithShape="1">
          <a:blip r:embed="rId14">
            <a:alphaModFix/>
          </a:blip>
          <a:srcRect b="0" l="0" r="0" t="0"/>
          <a:stretch/>
        </p:blipFill>
        <p:spPr>
          <a:xfrm>
            <a:off x="4299533" y="934065"/>
            <a:ext cx="1877961" cy="2310747"/>
          </a:xfrm>
          <a:prstGeom prst="snip2DiagRect">
            <a:avLst>
              <a:gd fmla="val 0" name="adj1"/>
              <a:gd fmla="val 16667" name="adj2"/>
            </a:avLst>
          </a:prstGeom>
          <a:blipFill rotWithShape="1">
            <a:blip r:embed="rId13">
              <a:alphaModFix/>
            </a:blip>
            <a:stretch>
              <a:fillRect b="0" l="0" r="0" t="0"/>
            </a:stretch>
          </a:blip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A picture containing light, clear&#10;&#10;Description automatically generated" id="563" name="Google Shape;563;p20"/>
          <p:cNvPicPr preferRelativeResize="0"/>
          <p:nvPr/>
        </p:nvPicPr>
        <p:blipFill rotWithShape="1">
          <a:blip r:embed="rId3">
            <a:alphaModFix/>
          </a:blip>
          <a:srcRect b="0" l="0" r="0" t="0"/>
          <a:stretch/>
        </p:blipFill>
        <p:spPr>
          <a:xfrm>
            <a:off x="575353" y="1392523"/>
            <a:ext cx="10746768" cy="3979926"/>
          </a:xfrm>
          <a:prstGeom prst="rect">
            <a:avLst/>
          </a:prstGeom>
          <a:noFill/>
          <a:ln>
            <a:noFill/>
          </a:ln>
        </p:spPr>
      </p:pic>
      <p:sp>
        <p:nvSpPr>
          <p:cNvPr id="564" name="Google Shape;564;p2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Local Activities</a:t>
            </a:r>
            <a:endParaRPr/>
          </a:p>
        </p:txBody>
      </p:sp>
      <p:sp>
        <p:nvSpPr>
          <p:cNvPr id="565" name="Google Shape;565;p20"/>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Find local resources and activities </a:t>
            </a:r>
            <a:endParaRPr/>
          </a:p>
        </p:txBody>
      </p:sp>
      <p:sp>
        <p:nvSpPr>
          <p:cNvPr id="566" name="Google Shape;566;p2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67" name="Google Shape;567;p20"/>
          <p:cNvGraphicFramePr/>
          <p:nvPr/>
        </p:nvGraphicFramePr>
        <p:xfrm>
          <a:off x="575351" y="1392523"/>
          <a:ext cx="3000000" cy="3000000"/>
        </p:xfrm>
        <a:graphic>
          <a:graphicData uri="http://schemas.openxmlformats.org/drawingml/2006/table">
            <a:tbl>
              <a:tblPr bandRow="1">
                <a:noFill/>
                <a:tableStyleId>{BFE06FCA-04F5-452A-B321-F308AD97F975}</a:tableStyleId>
              </a:tblPr>
              <a:tblGrid>
                <a:gridCol w="3582250"/>
                <a:gridCol w="3582250"/>
                <a:gridCol w="3582250"/>
              </a:tblGrid>
              <a:tr h="3979925">
                <a:tc>
                  <a:txBody>
                    <a:bodyPr/>
                    <a:lstStyle/>
                    <a:p>
                      <a:pPr indent="0" lvl="0" marL="182880" marR="0" rtl="0" algn="l">
                        <a:spcBef>
                          <a:spcPts val="0"/>
                        </a:spcBef>
                        <a:spcAft>
                          <a:spcPts val="0"/>
                        </a:spcAft>
                        <a:buNone/>
                      </a:pPr>
                      <a:r>
                        <a:t/>
                      </a:r>
                      <a:endParaRPr b="1" sz="1600" u="none" cap="none" strike="noStrike">
                        <a:solidFill>
                          <a:srgbClr val="002855"/>
                        </a:solidFill>
                      </a:endParaRPr>
                    </a:p>
                    <a:p>
                      <a:pPr indent="0" lvl="0" marL="182880" marR="0" rtl="0" algn="l">
                        <a:spcBef>
                          <a:spcPts val="0"/>
                        </a:spcBef>
                        <a:spcAft>
                          <a:spcPts val="0"/>
                        </a:spcAft>
                        <a:buNone/>
                      </a:pPr>
                      <a:r>
                        <a:rPr b="1" lang="en-US" sz="1600" u="none" cap="none" strike="noStrike">
                          <a:solidFill>
                            <a:srgbClr val="002855"/>
                          </a:solidFill>
                        </a:rPr>
                        <a:t>Through your Region and Section</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Upon joining, you were assigned to a local IEEE group based on your geographic location. This information can be found in your IEEE Account, in IEEE Collabratec, or on your IEEE membership card.</a:t>
                      </a:r>
                      <a:endParaRPr b="0" i="0" sz="1400" u="none" cap="none" strike="noStrike">
                        <a:solidFill>
                          <a:srgbClr val="002855"/>
                        </a:solidFill>
                        <a:latin typeface="Calibri"/>
                        <a:ea typeface="Calibri"/>
                        <a:cs typeface="Calibri"/>
                        <a:sym typeface="Calibri"/>
                      </a:endParaRPr>
                    </a:p>
                  </a:txBody>
                  <a:tcPr marT="42000" marB="42000" marR="84000" marL="8400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lt1">
                        <a:alpha val="88627"/>
                      </a:schemeClr>
                    </a:solidFill>
                  </a:tcPr>
                </a:tc>
                <a:tc>
                  <a:txBody>
                    <a:bodyPr/>
                    <a:lstStyle/>
                    <a:p>
                      <a:pPr indent="0" lvl="0" marL="182880" marR="0" rtl="0" algn="l">
                        <a:lnSpc>
                          <a:spcPct val="100000"/>
                        </a:lnSpc>
                        <a:spcBef>
                          <a:spcPts val="0"/>
                        </a:spcBef>
                        <a:spcAft>
                          <a:spcPts val="0"/>
                        </a:spcAft>
                        <a:buClr>
                          <a:schemeClr val="dk1"/>
                        </a:buClr>
                        <a:buSzPts val="1600"/>
                        <a:buFont typeface="Calibri"/>
                        <a:buNone/>
                      </a:pPr>
                      <a:r>
                        <a:t/>
                      </a:r>
                      <a:endParaRPr b="1" sz="1600" u="none" cap="none" strike="noStrike">
                        <a:solidFill>
                          <a:srgbClr val="002855"/>
                        </a:solidFill>
                      </a:endParaRPr>
                    </a:p>
                    <a:p>
                      <a:pPr indent="0" lvl="0" marL="182880" marR="0" rtl="0" algn="l">
                        <a:lnSpc>
                          <a:spcPct val="100000"/>
                        </a:lnSpc>
                        <a:spcBef>
                          <a:spcPts val="0"/>
                        </a:spcBef>
                        <a:spcAft>
                          <a:spcPts val="0"/>
                        </a:spcAft>
                        <a:buClr>
                          <a:srgbClr val="002855"/>
                        </a:buClr>
                        <a:buSzPts val="1600"/>
                        <a:buFont typeface="Calibri"/>
                        <a:buNone/>
                      </a:pPr>
                      <a:r>
                        <a:rPr b="1" lang="en-US" sz="1600" u="none" cap="none" strike="noStrike">
                          <a:solidFill>
                            <a:srgbClr val="002855"/>
                          </a:solidFill>
                        </a:rPr>
                        <a:t>Access your local volunteers in IEEE Collabratec®</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Contact IEEE volunteers in your Section to find out about events near you.</a:t>
                      </a:r>
                      <a:endParaRPr/>
                    </a:p>
                    <a:p>
                      <a:pPr indent="0" lvl="0" marL="182880" marR="0" rtl="0" algn="l">
                        <a:spcBef>
                          <a:spcPts val="0"/>
                        </a:spcBef>
                        <a:spcAft>
                          <a:spcPts val="0"/>
                        </a:spcAft>
                        <a:buNone/>
                      </a:pPr>
                      <a:r>
                        <a:t/>
                      </a:r>
                      <a:endParaRPr sz="1800" u="none" cap="none" strike="noStrike">
                        <a:solidFill>
                          <a:srgbClr val="002855"/>
                        </a:solidFill>
                      </a:endParaRPr>
                    </a:p>
                  </a:txBody>
                  <a:tcPr marT="42000" marB="42000" marR="84000" marL="8400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lt1">
                        <a:alpha val="88627"/>
                      </a:schemeClr>
                    </a:solidFill>
                  </a:tcPr>
                </a:tc>
                <a:tc>
                  <a:txBody>
                    <a:bodyPr/>
                    <a:lstStyle/>
                    <a:p>
                      <a:pPr indent="0" lvl="0" marL="182880" marR="0" rtl="0" algn="l">
                        <a:spcBef>
                          <a:spcPts val="0"/>
                        </a:spcBef>
                        <a:spcAft>
                          <a:spcPts val="0"/>
                        </a:spcAft>
                        <a:buNone/>
                      </a:pPr>
                      <a:r>
                        <a:t/>
                      </a:r>
                      <a:endParaRPr b="1" sz="1600" u="none" cap="none" strike="noStrike">
                        <a:solidFill>
                          <a:srgbClr val="002855"/>
                        </a:solidFill>
                      </a:endParaRPr>
                    </a:p>
                    <a:p>
                      <a:pPr indent="0" lvl="0" marL="182880" marR="0" rtl="0" algn="l">
                        <a:spcBef>
                          <a:spcPts val="0"/>
                        </a:spcBef>
                        <a:spcAft>
                          <a:spcPts val="0"/>
                        </a:spcAft>
                        <a:buNone/>
                      </a:pPr>
                      <a:r>
                        <a:rPr b="1" lang="en-US" sz="1600" u="none" cap="none" strike="noStrike">
                          <a:solidFill>
                            <a:srgbClr val="002855"/>
                          </a:solidFill>
                        </a:rPr>
                        <a:t>Search for local events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Use the IEEE event finder to discover meetings and events hosted both locally and globally. </a:t>
                      </a:r>
                      <a:endParaRPr/>
                    </a:p>
                    <a:p>
                      <a:pPr indent="0" lvl="0" marL="182880" marR="0" rtl="0" algn="l">
                        <a:spcBef>
                          <a:spcPts val="0"/>
                        </a:spcBef>
                        <a:spcAft>
                          <a:spcPts val="0"/>
                        </a:spcAft>
                        <a:buNone/>
                      </a:pPr>
                      <a:r>
                        <a:t/>
                      </a:r>
                      <a:endParaRPr sz="1400" u="none" cap="none" strike="noStrike">
                        <a:solidFill>
                          <a:srgbClr val="002855"/>
                        </a:solidFill>
                      </a:endParaRPr>
                    </a:p>
                  </a:txBody>
                  <a:tcPr marT="42000" marB="42000" marR="84000" marL="8400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lt1">
                        <a:alpha val="88627"/>
                      </a:schemeClr>
                    </a:solidFill>
                  </a:tcPr>
                </a:tc>
              </a:tr>
            </a:tbl>
          </a:graphicData>
        </a:graphic>
      </p:graphicFrame>
      <p:sp>
        <p:nvSpPr>
          <p:cNvPr id="568" name="Google Shape;568;p20"/>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69" name="Google Shape;569;p20"/>
          <p:cNvSpPr/>
          <p:nvPr/>
        </p:nvSpPr>
        <p:spPr>
          <a:xfrm rot="10800000">
            <a:off x="10979390" y="1412368"/>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0" name="Google Shape;570;p20"/>
          <p:cNvSpPr/>
          <p:nvPr/>
        </p:nvSpPr>
        <p:spPr>
          <a:xfrm rot="10800000">
            <a:off x="11324370" y="1387673"/>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A picture containing text, indoor, electronics, keyboard&#10;&#10;Description automatically generated" id="576" name="Google Shape;576;p21"/>
          <p:cNvPicPr preferRelativeResize="0"/>
          <p:nvPr/>
        </p:nvPicPr>
        <p:blipFill rotWithShape="1">
          <a:blip r:embed="rId3">
            <a:alphaModFix amt="50000"/>
          </a:blip>
          <a:srcRect b="0" l="0" r="0" t="0"/>
          <a:stretch/>
        </p:blipFill>
        <p:spPr>
          <a:xfrm>
            <a:off x="595583" y="1444625"/>
            <a:ext cx="11000833" cy="4097131"/>
          </a:xfrm>
          <a:prstGeom prst="rect">
            <a:avLst/>
          </a:prstGeom>
          <a:noFill/>
          <a:ln>
            <a:noFill/>
          </a:ln>
        </p:spPr>
      </p:pic>
      <p:sp>
        <p:nvSpPr>
          <p:cNvPr id="577" name="Google Shape;577;p2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Discounts</a:t>
            </a:r>
            <a:endParaRPr/>
          </a:p>
        </p:txBody>
      </p:sp>
      <p:sp>
        <p:nvSpPr>
          <p:cNvPr id="578" name="Google Shape;578;p21"/>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Take advantage of exclusive IEEE Member discounts</a:t>
            </a:r>
            <a:endParaRPr/>
          </a:p>
        </p:txBody>
      </p:sp>
      <p:sp>
        <p:nvSpPr>
          <p:cNvPr id="579" name="Google Shape;579;p21"/>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80" name="Google Shape;580;p21"/>
          <p:cNvGraphicFramePr/>
          <p:nvPr/>
        </p:nvGraphicFramePr>
        <p:xfrm>
          <a:off x="595583" y="1447669"/>
          <a:ext cx="3000000" cy="3000000"/>
        </p:xfrm>
        <a:graphic>
          <a:graphicData uri="http://schemas.openxmlformats.org/drawingml/2006/table">
            <a:tbl>
              <a:tblPr bandRow="1">
                <a:noFill/>
                <a:tableStyleId>{BFE06FCA-04F5-452A-B321-F308AD97F975}</a:tableStyleId>
              </a:tblPr>
              <a:tblGrid>
                <a:gridCol w="3673575"/>
                <a:gridCol w="3673575"/>
                <a:gridCol w="3673575"/>
              </a:tblGrid>
              <a:tr h="1343425">
                <a:tc>
                  <a:txBody>
                    <a:bodyPr/>
                    <a:lstStyle/>
                    <a:p>
                      <a:pPr indent="0" lvl="0" marL="182880" marR="0" rtl="0" algn="l">
                        <a:spcBef>
                          <a:spcPts val="0"/>
                        </a:spcBef>
                        <a:spcAft>
                          <a:spcPts val="0"/>
                        </a:spcAft>
                        <a:buNone/>
                      </a:pPr>
                      <a:r>
                        <a:rPr b="1" lang="en-US" sz="1600" u="none" cap="none" strike="noStrike">
                          <a:solidFill>
                            <a:srgbClr val="002855"/>
                          </a:solidFill>
                        </a:rPr>
                        <a:t>Conferences  </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Save up to 50% on conference registration fees ranging from US$300 to US$1,500. </a:t>
                      </a:r>
                      <a:r>
                        <a:rPr b="1" lang="en-US" sz="1400" u="none" cap="none" strike="noStrike">
                          <a:solidFill>
                            <a:srgbClr val="002855"/>
                          </a:solidFill>
                        </a:rPr>
                        <a:t>($)</a:t>
                      </a:r>
                      <a:endParaRPr b="0" sz="1400" u="none" cap="none" strike="noStrike">
                        <a:solidFill>
                          <a:srgbClr val="002855"/>
                        </a:solidFill>
                      </a:endParaRPr>
                    </a:p>
                    <a:p>
                      <a:pPr indent="0" lvl="0" marL="182880" marR="0" rtl="0" algn="l">
                        <a:spcBef>
                          <a:spcPts val="0"/>
                        </a:spcBef>
                        <a:spcAft>
                          <a:spcPts val="0"/>
                        </a:spcAft>
                        <a:buNone/>
                      </a:pPr>
                      <a:r>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a:t>
                      </a:r>
                      <a:r>
                        <a:rPr b="1" i="1" lang="en-US" sz="1600" u="none" cap="none" strike="noStrike">
                          <a:solidFill>
                            <a:srgbClr val="002855"/>
                          </a:solidFill>
                        </a:rPr>
                        <a:t>Xplore</a:t>
                      </a:r>
                      <a:r>
                        <a:rPr b="1" lang="en-US" sz="1600" u="none" cap="none" strike="noStrike">
                          <a:solidFill>
                            <a:srgbClr val="002855"/>
                          </a:solidFill>
                        </a:rPr>
                        <a:t> articles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Save nearly 50% off single article purchases from IEEE </a:t>
                      </a:r>
                      <a:r>
                        <a:rPr b="0" i="1" lang="en-US" sz="1400" u="none" cap="none" strike="noStrike">
                          <a:solidFill>
                            <a:srgbClr val="002855"/>
                          </a:solidFill>
                        </a:rPr>
                        <a:t>Xplore</a:t>
                      </a:r>
                      <a:r>
                        <a:rPr b="0" lang="en-US" sz="1400" u="none" cap="none" strike="noStrike">
                          <a:solidFill>
                            <a:srgbClr val="002855"/>
                          </a:solidFill>
                        </a:rPr>
                        <a:t>, the largest library of electrical engineering, computer science, and electronics literature.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Wiley Books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Receive up to 35% off titles from Wiley-IEEE Press, including bioengineering, power and energy, communication technologies, and other growing areas of research.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r>
              <a:tr h="1343425">
                <a:tc>
                  <a:txBody>
                    <a:bodyPr/>
                    <a:lstStyle/>
                    <a:p>
                      <a:pPr indent="0" lvl="0" marL="182880" marR="0" rtl="0" algn="l">
                        <a:spcBef>
                          <a:spcPts val="0"/>
                        </a:spcBef>
                        <a:spcAft>
                          <a:spcPts val="0"/>
                        </a:spcAft>
                        <a:buNone/>
                      </a:pPr>
                      <a:r>
                        <a:rPr b="1" lang="en-US" sz="1600" u="none" cap="none" strike="noStrike">
                          <a:solidFill>
                            <a:srgbClr val="002855"/>
                          </a:solidFill>
                        </a:rPr>
                        <a:t>IEEE Societies  </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Enjoy reduced pricing and additional fees when joining technical Societies or special interest groups.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000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Insurance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Participate in insurance programs ranging from term life, other life, health plans, professional liability, and auto and home (available in specified geographic areas).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0000"/>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Member Discounts Marketplace</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Access a changing variety of time-sensitive, exclusive discounts on products and services.</a:t>
                      </a:r>
                      <a:r>
                        <a:rPr b="1" lang="en-US" sz="1400" u="none" cap="none" strike="noStrike">
                          <a:solidFill>
                            <a:srgbClr val="002855"/>
                          </a:solidFill>
                        </a:rPr>
                        <a:t> ($)</a:t>
                      </a:r>
                      <a:endParaRPr b="0" i="0" sz="1400" u="none" cap="none" strike="noStrike">
                        <a:solidFill>
                          <a:srgbClr val="002855"/>
                        </a:solidFill>
                        <a:latin typeface="Calibri"/>
                        <a:ea typeface="Calibri"/>
                        <a:cs typeface="Calibri"/>
                        <a:sym typeface="Calibri"/>
                      </a:endParaRPr>
                    </a:p>
                  </a:txBody>
                  <a:tcPr marT="36575" marB="36575" marR="73150" marL="731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80000"/>
                      </a:schemeClr>
                    </a:solidFill>
                  </a:tcPr>
                </a:tc>
              </a:tr>
              <a:tr h="1407250">
                <a:tc>
                  <a:txBody>
                    <a:bodyPr/>
                    <a:lstStyle/>
                    <a:p>
                      <a:pPr indent="0" lvl="0" marL="182880" marR="0" rtl="0" algn="l">
                        <a:spcBef>
                          <a:spcPts val="0"/>
                        </a:spcBef>
                        <a:spcAft>
                          <a:spcPts val="0"/>
                        </a:spcAft>
                        <a:buNone/>
                      </a:pPr>
                      <a:r>
                        <a:rPr b="1" lang="en-US" sz="1600" u="none" cap="none" strike="noStrike">
                          <a:solidFill>
                            <a:srgbClr val="002855"/>
                          </a:solidFill>
                        </a:rPr>
                        <a:t>IEEE Product Discounts</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Get group pricing on highly-rated products and services to support members at home and in their professional lives. </a:t>
                      </a:r>
                      <a:r>
                        <a:rPr b="1" lang="en-US" sz="1400" u="none" cap="none" strike="noStrike">
                          <a:solidFill>
                            <a:srgbClr val="002855"/>
                          </a:solidFill>
                        </a:rPr>
                        <a:t>($)</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rPr b="1" lang="en-US" sz="1600" u="none" cap="none" strike="noStrike">
                          <a:solidFill>
                            <a:srgbClr val="002855"/>
                          </a:solidFill>
                        </a:rPr>
                        <a:t>IEEE Learning Network  </a:t>
                      </a:r>
                      <a:endParaRPr b="0" sz="16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Enjoy discounted pricing on a wide range of relevant courses. </a:t>
                      </a:r>
                      <a:r>
                        <a:rPr b="1" lang="en-US" sz="1400" u="none" cap="none" strike="noStrike">
                          <a:solidFill>
                            <a:srgbClr val="002855"/>
                          </a:solidFill>
                        </a:rPr>
                        <a:t>($)</a:t>
                      </a:r>
                      <a:endParaRPr b="0" sz="1400" u="none" cap="none" strike="noStrike">
                        <a:solidFill>
                          <a:srgbClr val="002855"/>
                        </a:solidFill>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t/>
                      </a:r>
                      <a:endParaRPr sz="1800" u="none" cap="none" strike="noStrike">
                        <a:solidFill>
                          <a:srgbClr val="002855"/>
                        </a:solidFill>
                      </a:endParaRPr>
                    </a:p>
                  </a:txBody>
                  <a:tcPr marT="45725" marB="45725" marR="91450" marL="91450"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chemeClr val="lt1">
                        <a:alpha val="64705"/>
                      </a:schemeClr>
                    </a:solidFill>
                  </a:tcPr>
                </a:tc>
              </a:tr>
            </a:tbl>
          </a:graphicData>
        </a:graphic>
      </p:graphicFrame>
      <p:sp>
        <p:nvSpPr>
          <p:cNvPr id="581" name="Google Shape;581;p21"/>
          <p:cNvSpPr txBox="1"/>
          <p:nvPr/>
        </p:nvSpPr>
        <p:spPr>
          <a:xfrm>
            <a:off x="452078" y="5684747"/>
            <a:ext cx="22913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 Discounted price for IEEE members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21"/>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83" name="Google Shape;583;p21"/>
          <p:cNvSpPr/>
          <p:nvPr/>
        </p:nvSpPr>
        <p:spPr>
          <a:xfrm rot="10800000">
            <a:off x="11297476" y="1425834"/>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hand holding a small plant&#10;&#10;Description automatically generated with medium confidence" id="588" name="Google Shape;588;p22"/>
          <p:cNvPicPr preferRelativeResize="0"/>
          <p:nvPr/>
        </p:nvPicPr>
        <p:blipFill rotWithShape="1">
          <a:blip r:embed="rId3">
            <a:alphaModFix amt="70000"/>
          </a:blip>
          <a:srcRect b="0" l="0" r="0" t="0"/>
          <a:stretch/>
        </p:blipFill>
        <p:spPr>
          <a:xfrm>
            <a:off x="528300" y="1444623"/>
            <a:ext cx="7661543" cy="4498976"/>
          </a:xfrm>
          <a:prstGeom prst="rect">
            <a:avLst/>
          </a:prstGeom>
          <a:noFill/>
          <a:ln>
            <a:noFill/>
          </a:ln>
        </p:spPr>
      </p:pic>
      <p:sp>
        <p:nvSpPr>
          <p:cNvPr id="589" name="Google Shape;589;p2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Member Resources: Contribute to the Community</a:t>
            </a:r>
            <a:endParaRPr/>
          </a:p>
        </p:txBody>
      </p:sp>
      <p:sp>
        <p:nvSpPr>
          <p:cNvPr id="590" name="Google Shape;590;p22"/>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Give back to the global or local community:</a:t>
            </a:r>
            <a:endParaRPr/>
          </a:p>
        </p:txBody>
      </p:sp>
      <p:sp>
        <p:nvSpPr>
          <p:cNvPr id="591" name="Google Shape;591;p2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aphicFrame>
        <p:nvGraphicFramePr>
          <p:cNvPr id="592" name="Google Shape;592;p22"/>
          <p:cNvGraphicFramePr/>
          <p:nvPr/>
        </p:nvGraphicFramePr>
        <p:xfrm>
          <a:off x="528300" y="1479270"/>
          <a:ext cx="3000000" cy="3000000"/>
        </p:xfrm>
        <a:graphic>
          <a:graphicData uri="http://schemas.openxmlformats.org/drawingml/2006/table">
            <a:tbl>
              <a:tblPr bandRow="1">
                <a:noFill/>
                <a:tableStyleId>{BFE06FCA-04F5-452A-B321-F308AD97F975}</a:tableStyleId>
              </a:tblPr>
              <a:tblGrid>
                <a:gridCol w="2373775"/>
                <a:gridCol w="2373775"/>
                <a:gridCol w="2913975"/>
              </a:tblGrid>
              <a:tr h="2249500">
                <a:tc>
                  <a:txBody>
                    <a:bodyPr/>
                    <a:lstStyle/>
                    <a:p>
                      <a:pPr indent="0" lvl="0" marL="182880" marR="0" rtl="0" algn="l">
                        <a:spcBef>
                          <a:spcPts val="0"/>
                        </a:spcBef>
                        <a:spcAft>
                          <a:spcPts val="0"/>
                        </a:spcAft>
                        <a:buNone/>
                      </a:pPr>
                      <a:r>
                        <a:rPr b="1" lang="en-US" sz="1400" u="none" cap="none" strike="noStrike">
                          <a:solidFill>
                            <a:srgbClr val="002855"/>
                          </a:solidFill>
                        </a:rPr>
                        <a:t>IEEE Foundation</a:t>
                      </a:r>
                      <a:endParaRPr b="0" sz="14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Support IEEE programs that improve access to technology, enhance technological literacy and technical education, and the benefit IEEE professional community.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t/>
                      </a:r>
                      <a:endParaRPr b="1" sz="1400" u="none" cap="none" strike="noStrike">
                        <a:solidFill>
                          <a:srgbClr val="002855"/>
                        </a:solidFill>
                      </a:endParaRPr>
                    </a:p>
                    <a:p>
                      <a:pPr indent="0" lvl="0" marL="182880" marR="0" rtl="0" algn="l">
                        <a:spcBef>
                          <a:spcPts val="0"/>
                        </a:spcBef>
                        <a:spcAft>
                          <a:spcPts val="0"/>
                        </a:spcAft>
                        <a:buNone/>
                      </a:pPr>
                      <a:r>
                        <a:rPr b="1" lang="en-US" sz="1400" u="none" cap="none" strike="noStrike">
                          <a:solidFill>
                            <a:srgbClr val="002855"/>
                          </a:solidFill>
                        </a:rPr>
                        <a:t>IEEE Smart Village</a:t>
                      </a:r>
                      <a:endParaRPr b="0" sz="14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Be a part of the initiative that provides access to electricity, creates opportunity, and improves lives in remote communities around the world.</a:t>
                      </a:r>
                      <a:endParaRPr/>
                    </a:p>
                    <a:p>
                      <a:pPr indent="0" lvl="0" marL="182880" marR="0" rtl="0" algn="l">
                        <a:spcBef>
                          <a:spcPts val="0"/>
                        </a:spcBef>
                        <a:spcAft>
                          <a:spcPts val="0"/>
                        </a:spcAft>
                        <a:buNone/>
                      </a:pPr>
                      <a:r>
                        <a:t/>
                      </a:r>
                      <a:endParaRPr sz="1400" u="none" cap="none" strike="noStrike">
                        <a:solidFill>
                          <a:srgbClr val="002855"/>
                        </a:solidFill>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64705"/>
                      </a:schemeClr>
                    </a:solidFill>
                  </a:tcPr>
                </a:tc>
                <a:tc>
                  <a:txBody>
                    <a:bodyPr/>
                    <a:lstStyle/>
                    <a:p>
                      <a:pPr indent="0" lvl="0" marL="182880" marR="0" rtl="0" algn="l">
                        <a:spcBef>
                          <a:spcPts val="0"/>
                        </a:spcBef>
                        <a:spcAft>
                          <a:spcPts val="0"/>
                        </a:spcAft>
                        <a:buNone/>
                      </a:pPr>
                      <a:r>
                        <a:t/>
                      </a:r>
                      <a:endParaRPr b="1" sz="1400" u="none" cap="none" strike="noStrike">
                        <a:solidFill>
                          <a:srgbClr val="002855"/>
                        </a:solidFill>
                      </a:endParaRPr>
                    </a:p>
                    <a:p>
                      <a:pPr indent="0" lvl="0" marL="182880" marR="0" rtl="0" algn="l">
                        <a:spcBef>
                          <a:spcPts val="0"/>
                        </a:spcBef>
                        <a:spcAft>
                          <a:spcPts val="0"/>
                        </a:spcAft>
                        <a:buNone/>
                      </a:pPr>
                      <a:r>
                        <a:rPr b="1" lang="en-US" sz="1400" u="none" cap="none" strike="noStrike">
                          <a:solidFill>
                            <a:srgbClr val="002855"/>
                          </a:solidFill>
                        </a:rPr>
                        <a:t>IEEE SIGHT</a:t>
                      </a:r>
                      <a:endParaRPr b="0" sz="14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Join the Special Interest Group on Humanitarian Technology (SIGHT) program, where IEEE volunteers around the globe partner with underserved communities to leverage technology for sustainable development.</a:t>
                      </a:r>
                      <a:endParaRPr/>
                    </a:p>
                    <a:p>
                      <a:pPr indent="0" lvl="0" marL="182880" marR="0" rtl="0" algn="l">
                        <a:spcBef>
                          <a:spcPts val="0"/>
                        </a:spcBef>
                        <a:spcAft>
                          <a:spcPts val="0"/>
                        </a:spcAft>
                        <a:buNone/>
                      </a:pPr>
                      <a:r>
                        <a:t/>
                      </a:r>
                      <a:endParaRPr sz="1400" u="none" cap="none" strike="noStrike">
                        <a:solidFill>
                          <a:srgbClr val="002855"/>
                        </a:solidFill>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64705"/>
                      </a:schemeClr>
                    </a:solidFill>
                  </a:tcPr>
                </a:tc>
              </a:tr>
              <a:tr h="2249500">
                <a:tc>
                  <a:txBody>
                    <a:bodyPr/>
                    <a:lstStyle/>
                    <a:p>
                      <a:pPr indent="0" lvl="0" marL="182880" marR="0" rtl="0" algn="l">
                        <a:spcBef>
                          <a:spcPts val="0"/>
                        </a:spcBef>
                        <a:spcAft>
                          <a:spcPts val="0"/>
                        </a:spcAft>
                        <a:buNone/>
                      </a:pPr>
                      <a:r>
                        <a:rPr b="1" lang="en-US" sz="1400" u="none" cap="none" strike="noStrike">
                          <a:solidFill>
                            <a:srgbClr val="002855"/>
                          </a:solidFill>
                        </a:rPr>
                        <a:t>EPICS in IEEE</a:t>
                      </a:r>
                      <a:endParaRPr b="0" sz="14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Help empower students to work with local service organizations and apply technical knowledge to implement solutions for a community’s unique challenges.</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80000"/>
                      </a:schemeClr>
                    </a:solidFill>
                  </a:tcPr>
                </a:tc>
                <a:tc>
                  <a:txBody>
                    <a:bodyPr/>
                    <a:lstStyle/>
                    <a:p>
                      <a:pPr indent="0" lvl="0" marL="182880" marR="0" rtl="0" algn="l">
                        <a:spcBef>
                          <a:spcPts val="0"/>
                        </a:spcBef>
                        <a:spcAft>
                          <a:spcPts val="0"/>
                        </a:spcAft>
                        <a:buNone/>
                      </a:pPr>
                      <a:r>
                        <a:rPr b="1" lang="en-US" sz="1400" u="none" cap="none" strike="noStrike">
                          <a:solidFill>
                            <a:srgbClr val="002855"/>
                          </a:solidFill>
                        </a:rPr>
                        <a:t>IEEE Eta Kappa Nu</a:t>
                      </a:r>
                      <a:endParaRPr b="0" sz="1400" u="none" cap="none" strike="noStrike">
                        <a:solidFill>
                          <a:srgbClr val="002855"/>
                        </a:solidFill>
                      </a:endParaRPr>
                    </a:p>
                    <a:p>
                      <a:pPr indent="0" lvl="0" marL="182880" marR="0" rtl="0" algn="l">
                        <a:spcBef>
                          <a:spcPts val="0"/>
                        </a:spcBef>
                        <a:spcAft>
                          <a:spcPts val="0"/>
                        </a:spcAft>
                        <a:buNone/>
                      </a:pPr>
                      <a:r>
                        <a:rPr b="0" lang="en-US" sz="1400" u="none" cap="none" strike="noStrike">
                          <a:solidFill>
                            <a:srgbClr val="002855"/>
                          </a:solidFill>
                        </a:rPr>
                        <a:t>The honor society of IEEE, Eta Kappa Nu promotes excellence in the profession and in education with ideals of Scholarship, Character, and Attitude.</a:t>
                      </a:r>
                      <a:endParaRPr/>
                    </a:p>
                    <a:p>
                      <a:pPr indent="0" lvl="0" marL="182880" marR="0" rtl="0" algn="l">
                        <a:spcBef>
                          <a:spcPts val="0"/>
                        </a:spcBef>
                        <a:spcAft>
                          <a:spcPts val="0"/>
                        </a:spcAft>
                        <a:buNone/>
                      </a:pPr>
                      <a:r>
                        <a:t/>
                      </a:r>
                      <a:endParaRPr sz="1400" u="none" cap="none" strike="noStrike">
                        <a:solidFill>
                          <a:srgbClr val="002855"/>
                        </a:solidFill>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80000"/>
                      </a:schemeClr>
                    </a:solidFill>
                  </a:tcPr>
                </a:tc>
                <a:tc>
                  <a:txBody>
                    <a:bodyPr/>
                    <a:lstStyle/>
                    <a:p>
                      <a:pPr indent="0" lvl="0" marL="182880" marR="0" rtl="0" algn="l">
                        <a:spcBef>
                          <a:spcPts val="0"/>
                        </a:spcBef>
                        <a:spcAft>
                          <a:spcPts val="0"/>
                        </a:spcAft>
                        <a:buNone/>
                      </a:pPr>
                      <a:r>
                        <a:t/>
                      </a:r>
                      <a:endParaRPr b="0" i="0" sz="1400" u="none" cap="none" strike="noStrike">
                        <a:solidFill>
                          <a:srgbClr val="002855"/>
                        </a:solidFill>
                        <a:latin typeface="Calibri"/>
                        <a:ea typeface="Calibri"/>
                        <a:cs typeface="Calibri"/>
                        <a:sym typeface="Calibri"/>
                      </a:endParaRPr>
                    </a:p>
                  </a:txBody>
                  <a:tcPr marT="45725" marB="45725" marR="91450" marL="91450" anchor="ctr">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80000"/>
                      </a:schemeClr>
                    </a:solidFill>
                  </a:tcPr>
                </a:tc>
              </a:tr>
            </a:tbl>
          </a:graphicData>
        </a:graphic>
      </p:graphicFrame>
      <p:sp>
        <p:nvSpPr>
          <p:cNvPr id="593" name="Google Shape;593;p22"/>
          <p:cNvSpPr/>
          <p:nvPr/>
        </p:nvSpPr>
        <p:spPr>
          <a:xfrm>
            <a:off x="837183" y="6234765"/>
            <a:ext cx="2433167"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ieee.org/start</a:t>
            </a:r>
            <a:endParaRPr b="1" sz="1600">
              <a:solidFill>
                <a:srgbClr val="00629B"/>
              </a:solidFill>
              <a:latin typeface="Calibri"/>
              <a:ea typeface="Calibri"/>
              <a:cs typeface="Calibri"/>
              <a:sym typeface="Calibri"/>
            </a:endParaRPr>
          </a:p>
        </p:txBody>
      </p:sp>
      <p:sp>
        <p:nvSpPr>
          <p:cNvPr id="594" name="Google Shape;594;p22"/>
          <p:cNvSpPr/>
          <p:nvPr/>
        </p:nvSpPr>
        <p:spPr>
          <a:xfrm rot="10800000">
            <a:off x="11320971" y="1412387"/>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5" name="Google Shape;595;p22"/>
          <p:cNvPicPr preferRelativeResize="0"/>
          <p:nvPr/>
        </p:nvPicPr>
        <p:blipFill rotWithShape="1">
          <a:blip r:embed="rId5">
            <a:alphaModFix/>
          </a:blip>
          <a:srcRect b="0" l="0" r="0" t="0"/>
          <a:stretch/>
        </p:blipFill>
        <p:spPr>
          <a:xfrm>
            <a:off x="8189843" y="1444624"/>
            <a:ext cx="3473857" cy="4498975"/>
          </a:xfrm>
          <a:prstGeom prst="snip2DiagRect">
            <a:avLst>
              <a:gd fmla="val 0" name="adj1"/>
              <a:gd fmla="val 16667" name="adj2"/>
            </a:avLst>
          </a:prstGeom>
          <a:solidFill>
            <a:srgbClr val="ECECEC"/>
          </a:solidFill>
          <a:ln>
            <a:noFill/>
          </a:ln>
          <a:effectLst>
            <a:outerShdw blurRad="88900" rotWithShape="0" algn="tl">
              <a:srgbClr val="000000">
                <a:alpha val="4470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3"/>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629B"/>
              </a:buClr>
              <a:buSzPts val="3300"/>
              <a:buFont typeface="Calibri"/>
              <a:buNone/>
            </a:pPr>
            <a:r>
              <a:rPr lang="en-US"/>
              <a:t>Member Resources: IEEE App</a:t>
            </a:r>
            <a:endParaRPr/>
          </a:p>
        </p:txBody>
      </p:sp>
      <p:sp>
        <p:nvSpPr>
          <p:cNvPr id="601" name="Google Shape;601;p2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602" name="Google Shape;602;p23"/>
          <p:cNvPicPr preferRelativeResize="0"/>
          <p:nvPr/>
        </p:nvPicPr>
        <p:blipFill rotWithShape="1">
          <a:blip r:embed="rId3">
            <a:alphaModFix/>
          </a:blip>
          <a:srcRect b="0" l="0" r="0" t="0"/>
          <a:stretch/>
        </p:blipFill>
        <p:spPr>
          <a:xfrm>
            <a:off x="2047583" y="1168201"/>
            <a:ext cx="8096833" cy="4521597"/>
          </a:xfrm>
          <a:prstGeom prst="rect">
            <a:avLst/>
          </a:prstGeom>
          <a:noFill/>
          <a:ln>
            <a:noFill/>
          </a:ln>
        </p:spPr>
      </p:pic>
      <p:sp>
        <p:nvSpPr>
          <p:cNvPr id="603" name="Google Shape;603;p23"/>
          <p:cNvSpPr/>
          <p:nvPr/>
        </p:nvSpPr>
        <p:spPr>
          <a:xfrm>
            <a:off x="837183" y="6234765"/>
            <a:ext cx="2327945"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app.ieee.org</a:t>
            </a:r>
            <a:endParaRPr b="1" sz="1600">
              <a:solidFill>
                <a:srgbClr val="00629B"/>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24"/>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Communities</a:t>
            </a:r>
            <a:endParaRPr/>
          </a:p>
        </p:txBody>
      </p:sp>
      <p:sp>
        <p:nvSpPr>
          <p:cNvPr id="609" name="Google Shape;609;p24"/>
          <p:cNvSpPr txBox="1"/>
          <p:nvPr>
            <p:ph idx="1" type="body"/>
          </p:nvPr>
        </p:nvSpPr>
        <p:spPr>
          <a:xfrm>
            <a:off x="3116263" y="2940050"/>
            <a:ext cx="907573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Information sharing is a cornerstone of productive collaboration. </a:t>
            </a:r>
            <a:br>
              <a:rPr lang="en-US" sz="2200"/>
            </a:br>
            <a:r>
              <a:rPr lang="en-US" sz="2200"/>
              <a:t>IEEE believes that even small ideas can develop into towering solutions.</a:t>
            </a:r>
            <a:endParaRPr/>
          </a:p>
        </p:txBody>
      </p:sp>
      <p:sp>
        <p:nvSpPr>
          <p:cNvPr id="610" name="Google Shape;610;p24"/>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611" name="Google Shape;611;p24"/>
          <p:cNvSpPr/>
          <p:nvPr/>
        </p:nvSpPr>
        <p:spPr>
          <a:xfrm>
            <a:off x="223520" y="772815"/>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24"/>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2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Interaction is Key at IEEE</a:t>
            </a:r>
            <a:endParaRPr/>
          </a:p>
        </p:txBody>
      </p:sp>
      <p:sp>
        <p:nvSpPr>
          <p:cNvPr id="619" name="Google Shape;619;p25"/>
          <p:cNvSpPr txBox="1"/>
          <p:nvPr>
            <p:ph idx="1" type="body"/>
          </p:nvPr>
        </p:nvSpPr>
        <p:spPr>
          <a:xfrm>
            <a:off x="452282" y="2168830"/>
            <a:ext cx="5804680" cy="380446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dk1"/>
              </a:buClr>
              <a:buSzPts val="1800"/>
              <a:buChar char="•"/>
            </a:pPr>
            <a:r>
              <a:rPr b="1" lang="en-US" sz="1800">
                <a:solidFill>
                  <a:srgbClr val="0066A1"/>
                </a:solidFill>
                <a:latin typeface="Calibri"/>
                <a:ea typeface="Calibri"/>
                <a:cs typeface="Calibri"/>
                <a:sym typeface="Calibri"/>
              </a:rPr>
              <a:t>2,702</a:t>
            </a:r>
            <a:r>
              <a:rPr lang="en-US" sz="1800">
                <a:latin typeface="Calibri"/>
                <a:ea typeface="Calibri"/>
                <a:cs typeface="Calibri"/>
                <a:sym typeface="Calibri"/>
              </a:rPr>
              <a:t> P</a:t>
            </a:r>
            <a:r>
              <a:rPr lang="en-US" sz="1800"/>
              <a:t>rofessional </a:t>
            </a:r>
            <a:r>
              <a:rPr lang="en-US" sz="1800">
                <a:latin typeface="Calibri"/>
                <a:ea typeface="Calibri"/>
                <a:cs typeface="Calibri"/>
                <a:sym typeface="Calibri"/>
              </a:rPr>
              <a:t>Chapters that unite local </a:t>
            </a:r>
            <a:br>
              <a:rPr lang="en-US" sz="1800">
                <a:latin typeface="Calibri"/>
                <a:ea typeface="Calibri"/>
                <a:cs typeface="Calibri"/>
                <a:sym typeface="Calibri"/>
              </a:rPr>
            </a:br>
            <a:r>
              <a:rPr lang="en-US" sz="1800">
                <a:latin typeface="Calibri"/>
                <a:ea typeface="Calibri"/>
                <a:cs typeface="Calibri"/>
                <a:sym typeface="Calibri"/>
              </a:rPr>
              <a:t>members with similar technical interests</a:t>
            </a:r>
            <a:endParaRPr/>
          </a:p>
          <a:p>
            <a:pPr indent="-342900" lvl="0" marL="342900" rtl="0" algn="l">
              <a:lnSpc>
                <a:spcPct val="100000"/>
              </a:lnSpc>
              <a:spcBef>
                <a:spcPts val="600"/>
              </a:spcBef>
              <a:spcAft>
                <a:spcPts val="0"/>
              </a:spcAft>
              <a:buClr>
                <a:schemeClr val="dk1"/>
              </a:buClr>
              <a:buSzPts val="1800"/>
              <a:buChar char="•"/>
            </a:pPr>
            <a:r>
              <a:rPr b="1" lang="en-US" sz="1800">
                <a:solidFill>
                  <a:srgbClr val="0066A1"/>
                </a:solidFill>
                <a:latin typeface="Calibri"/>
                <a:ea typeface="Calibri"/>
                <a:cs typeface="Calibri"/>
                <a:sym typeface="Calibri"/>
              </a:rPr>
              <a:t>39</a:t>
            </a:r>
            <a:r>
              <a:rPr lang="en-US" sz="1800">
                <a:latin typeface="Calibri"/>
                <a:ea typeface="Calibri"/>
                <a:cs typeface="Calibri"/>
                <a:sym typeface="Calibri"/>
              </a:rPr>
              <a:t> Technical Societies</a:t>
            </a:r>
            <a:endParaRPr/>
          </a:p>
          <a:p>
            <a:pPr indent="-342900" lvl="0" marL="342900" rtl="0" algn="l">
              <a:lnSpc>
                <a:spcPct val="100000"/>
              </a:lnSpc>
              <a:spcBef>
                <a:spcPts val="600"/>
              </a:spcBef>
              <a:spcAft>
                <a:spcPts val="0"/>
              </a:spcAft>
              <a:buClr>
                <a:schemeClr val="dk1"/>
              </a:buClr>
              <a:buSzPts val="1800"/>
              <a:buChar char="•"/>
            </a:pPr>
            <a:r>
              <a:rPr lang="en-US" sz="1800">
                <a:latin typeface="Calibri"/>
                <a:ea typeface="Calibri"/>
                <a:cs typeface="Calibri"/>
                <a:sym typeface="Calibri"/>
              </a:rPr>
              <a:t>More than </a:t>
            </a:r>
            <a:r>
              <a:rPr b="1" lang="en-US" sz="1800">
                <a:solidFill>
                  <a:srgbClr val="0066A1"/>
                </a:solidFill>
                <a:latin typeface="Calibri"/>
                <a:ea typeface="Calibri"/>
                <a:cs typeface="Calibri"/>
                <a:sym typeface="Calibri"/>
              </a:rPr>
              <a:t>145,000</a:t>
            </a:r>
            <a:r>
              <a:rPr lang="en-US" sz="1800">
                <a:latin typeface="Calibri"/>
                <a:ea typeface="Calibri"/>
                <a:cs typeface="Calibri"/>
                <a:sym typeface="Calibri"/>
              </a:rPr>
              <a:t> Student members </a:t>
            </a:r>
            <a:endParaRPr/>
          </a:p>
          <a:p>
            <a:pPr indent="-342900" lvl="0" marL="342900" rtl="0" algn="l">
              <a:lnSpc>
                <a:spcPct val="100000"/>
              </a:lnSpc>
              <a:spcBef>
                <a:spcPts val="600"/>
              </a:spcBef>
              <a:spcAft>
                <a:spcPts val="0"/>
              </a:spcAft>
              <a:buClr>
                <a:schemeClr val="dk1"/>
              </a:buClr>
              <a:buSzPts val="1800"/>
              <a:buChar char="•"/>
            </a:pPr>
            <a:r>
              <a:rPr b="1" lang="en-US" sz="1800">
                <a:solidFill>
                  <a:srgbClr val="0066A1"/>
                </a:solidFill>
                <a:latin typeface="Calibri"/>
                <a:ea typeface="Calibri"/>
                <a:cs typeface="Calibri"/>
                <a:sym typeface="Calibri"/>
              </a:rPr>
              <a:t>3,700</a:t>
            </a:r>
            <a:r>
              <a:rPr lang="en-US" sz="1800">
                <a:latin typeface="Calibri"/>
                <a:ea typeface="Calibri"/>
                <a:cs typeface="Calibri"/>
                <a:sym typeface="Calibri"/>
              </a:rPr>
              <a:t> Student Branches at colleges and</a:t>
            </a:r>
            <a:br>
              <a:rPr lang="en-US" sz="1800">
                <a:latin typeface="Calibri"/>
                <a:ea typeface="Calibri"/>
                <a:cs typeface="Calibri"/>
                <a:sym typeface="Calibri"/>
              </a:rPr>
            </a:br>
            <a:r>
              <a:rPr lang="en-US" sz="1800">
                <a:latin typeface="Calibri"/>
                <a:ea typeface="Calibri"/>
                <a:cs typeface="Calibri"/>
                <a:sym typeface="Calibri"/>
              </a:rPr>
              <a:t>universities in </a:t>
            </a:r>
            <a:r>
              <a:rPr b="1" lang="en-US" sz="1800">
                <a:solidFill>
                  <a:srgbClr val="0066A1"/>
                </a:solidFill>
                <a:latin typeface="Calibri"/>
                <a:ea typeface="Calibri"/>
                <a:cs typeface="Calibri"/>
                <a:sym typeface="Calibri"/>
              </a:rPr>
              <a:t>100</a:t>
            </a:r>
            <a:r>
              <a:rPr lang="en-US" sz="1800">
                <a:latin typeface="Calibri"/>
                <a:ea typeface="Calibri"/>
                <a:cs typeface="Calibri"/>
                <a:sym typeface="Calibri"/>
              </a:rPr>
              <a:t> countries</a:t>
            </a:r>
            <a:endParaRPr/>
          </a:p>
          <a:p>
            <a:pPr indent="-342900" lvl="0" marL="342900" rtl="0" algn="l">
              <a:lnSpc>
                <a:spcPct val="100000"/>
              </a:lnSpc>
              <a:spcBef>
                <a:spcPts val="600"/>
              </a:spcBef>
              <a:spcAft>
                <a:spcPts val="0"/>
              </a:spcAft>
              <a:buClr>
                <a:schemeClr val="dk1"/>
              </a:buClr>
              <a:buSzPts val="1800"/>
              <a:buChar char="•"/>
            </a:pPr>
            <a:r>
              <a:rPr b="1" lang="en-US" sz="1800">
                <a:solidFill>
                  <a:srgbClr val="0066A1"/>
                </a:solidFill>
                <a:latin typeface="Calibri"/>
                <a:ea typeface="Calibri"/>
                <a:cs typeface="Calibri"/>
                <a:sym typeface="Calibri"/>
              </a:rPr>
              <a:t>3,625</a:t>
            </a:r>
            <a:r>
              <a:rPr lang="en-US" sz="1800">
                <a:latin typeface="Calibri"/>
                <a:ea typeface="Calibri"/>
                <a:cs typeface="Calibri"/>
                <a:sym typeface="Calibri"/>
              </a:rPr>
              <a:t> Student Branch Chapters of </a:t>
            </a:r>
            <a:br>
              <a:rPr lang="en-US" sz="1800">
                <a:latin typeface="Calibri"/>
                <a:ea typeface="Calibri"/>
                <a:cs typeface="Calibri"/>
                <a:sym typeface="Calibri"/>
              </a:rPr>
            </a:br>
            <a:r>
              <a:rPr lang="en-US" sz="1800">
                <a:latin typeface="Calibri"/>
                <a:ea typeface="Calibri"/>
                <a:cs typeface="Calibri"/>
                <a:sym typeface="Calibri"/>
              </a:rPr>
              <a:t>IEEE Technical Societies</a:t>
            </a:r>
            <a:endParaRPr sz="1800"/>
          </a:p>
          <a:p>
            <a:pPr indent="-342900" lvl="0" marL="342900" rtl="0" algn="l">
              <a:lnSpc>
                <a:spcPct val="100000"/>
              </a:lnSpc>
              <a:spcBef>
                <a:spcPts val="600"/>
              </a:spcBef>
              <a:spcAft>
                <a:spcPts val="0"/>
              </a:spcAft>
              <a:buClr>
                <a:schemeClr val="dk1"/>
              </a:buClr>
              <a:buSzPts val="1800"/>
              <a:buChar char="•"/>
            </a:pPr>
            <a:r>
              <a:rPr b="1" lang="en-US" sz="1800">
                <a:solidFill>
                  <a:srgbClr val="0066A1"/>
                </a:solidFill>
                <a:latin typeface="Calibri"/>
                <a:ea typeface="Calibri"/>
                <a:cs typeface="Calibri"/>
                <a:sym typeface="Calibri"/>
              </a:rPr>
              <a:t>634</a:t>
            </a:r>
            <a:r>
              <a:rPr lang="en-US" sz="1800">
                <a:latin typeface="Calibri"/>
                <a:ea typeface="Calibri"/>
                <a:cs typeface="Calibri"/>
                <a:sym typeface="Calibri"/>
              </a:rPr>
              <a:t> affinity groups and growing, including </a:t>
            </a:r>
            <a:br>
              <a:rPr lang="en-US" sz="1800">
                <a:latin typeface="Calibri"/>
                <a:ea typeface="Calibri"/>
                <a:cs typeface="Calibri"/>
                <a:sym typeface="Calibri"/>
              </a:rPr>
            </a:br>
            <a:r>
              <a:rPr lang="en-US" sz="1800">
                <a:latin typeface="Calibri"/>
                <a:ea typeface="Calibri"/>
                <a:cs typeface="Calibri"/>
                <a:sym typeface="Calibri"/>
              </a:rPr>
              <a:t>IEEE Young Professionals (YP), IEEE-USA </a:t>
            </a:r>
            <a:br>
              <a:rPr lang="en-US" sz="1800">
                <a:latin typeface="Calibri"/>
                <a:ea typeface="Calibri"/>
                <a:cs typeface="Calibri"/>
                <a:sym typeface="Calibri"/>
              </a:rPr>
            </a:br>
            <a:r>
              <a:rPr lang="en-US" sz="1800">
                <a:latin typeface="Calibri"/>
                <a:ea typeface="Calibri"/>
                <a:cs typeface="Calibri"/>
                <a:sym typeface="Calibri"/>
              </a:rPr>
              <a:t>Consultant’s Network, IEEE Life Members (LM), </a:t>
            </a:r>
            <a:br>
              <a:rPr lang="en-US" sz="1800">
                <a:latin typeface="Calibri"/>
                <a:ea typeface="Calibri"/>
                <a:cs typeface="Calibri"/>
                <a:sym typeface="Calibri"/>
              </a:rPr>
            </a:br>
            <a:r>
              <a:rPr lang="en-US" sz="1800">
                <a:latin typeface="Calibri"/>
                <a:ea typeface="Calibri"/>
                <a:cs typeface="Calibri"/>
                <a:sym typeface="Calibri"/>
              </a:rPr>
              <a:t>IEEE Entrepreneurship, and IEEE Women in Engineering (WIE</a:t>
            </a:r>
            <a:r>
              <a:rPr lang="en-US" sz="1600">
                <a:latin typeface="Calibri"/>
                <a:ea typeface="Calibri"/>
                <a:cs typeface="Calibri"/>
                <a:sym typeface="Calibri"/>
              </a:rPr>
              <a:t>)</a:t>
            </a:r>
            <a:endParaRPr/>
          </a:p>
        </p:txBody>
      </p:sp>
      <p:sp>
        <p:nvSpPr>
          <p:cNvPr id="620" name="Google Shape;620;p25"/>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b="1" lang="en-US">
                <a:latin typeface="Calibri"/>
                <a:ea typeface="Calibri"/>
                <a:cs typeface="Calibri"/>
                <a:sym typeface="Calibri"/>
              </a:rPr>
              <a:t>344 Sections in TEN geographic Regions worldwide</a:t>
            </a:r>
            <a:r>
              <a:rPr b="1" lang="en-US" sz="2133">
                <a:latin typeface="Calibri"/>
                <a:ea typeface="Calibri"/>
                <a:cs typeface="Calibri"/>
                <a:sym typeface="Calibri"/>
              </a:rPr>
              <a:t> </a:t>
            </a:r>
            <a:endParaRPr/>
          </a:p>
        </p:txBody>
      </p:sp>
      <p:sp>
        <p:nvSpPr>
          <p:cNvPr id="621" name="Google Shape;621;p25"/>
          <p:cNvSpPr txBox="1"/>
          <p:nvPr>
            <p:ph idx="3" type="body"/>
          </p:nvPr>
        </p:nvSpPr>
        <p:spPr>
          <a:xfrm>
            <a:off x="452385" y="1477551"/>
            <a:ext cx="11307456"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Self-organizing communities:</a:t>
            </a:r>
            <a:br>
              <a:rPr lang="en-US"/>
            </a:br>
            <a:r>
              <a:rPr lang="en-US"/>
              <a:t>cross- and inter-disciplinary networking via </a:t>
            </a:r>
            <a:endParaRPr/>
          </a:p>
          <a:p>
            <a:pPr indent="0" lvl="0" marL="0" rtl="0" algn="l">
              <a:lnSpc>
                <a:spcPct val="90000"/>
              </a:lnSpc>
              <a:spcBef>
                <a:spcPts val="1000"/>
              </a:spcBef>
              <a:spcAft>
                <a:spcPts val="0"/>
              </a:spcAft>
              <a:buClr>
                <a:schemeClr val="dk1"/>
              </a:buClr>
              <a:buSzPts val="2000"/>
              <a:buNone/>
            </a:pPr>
            <a:r>
              <a:t/>
            </a:r>
            <a:endParaRPr/>
          </a:p>
        </p:txBody>
      </p:sp>
      <p:sp>
        <p:nvSpPr>
          <p:cNvPr id="622" name="Google Shape;622;p2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23" name="Google Shape;623;p25"/>
          <p:cNvSpPr/>
          <p:nvPr/>
        </p:nvSpPr>
        <p:spPr>
          <a:xfrm>
            <a:off x="837183" y="6234765"/>
            <a:ext cx="401590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ieee.org/about/at-a-glance.html</a:t>
            </a:r>
            <a:endParaRPr b="1" sz="1600">
              <a:solidFill>
                <a:srgbClr val="00629B"/>
              </a:solidFill>
              <a:latin typeface="Calibri"/>
              <a:ea typeface="Calibri"/>
              <a:cs typeface="Calibri"/>
              <a:sym typeface="Calibri"/>
            </a:endParaRPr>
          </a:p>
        </p:txBody>
      </p:sp>
      <p:sp>
        <p:nvSpPr>
          <p:cNvPr id="624" name="Google Shape;624;p25"/>
          <p:cNvSpPr/>
          <p:nvPr/>
        </p:nvSpPr>
        <p:spPr>
          <a:xfrm>
            <a:off x="8376156" y="5973290"/>
            <a:ext cx="217653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Data current as of Dec 2022</a:t>
            </a:r>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625" name="Google Shape;625;p25"/>
          <p:cNvPicPr preferRelativeResize="0"/>
          <p:nvPr/>
        </p:nvPicPr>
        <p:blipFill rotWithShape="1">
          <a:blip r:embed="rId4">
            <a:alphaModFix/>
          </a:blip>
          <a:srcRect b="0" l="0" r="0" t="0"/>
          <a:stretch/>
        </p:blipFill>
        <p:spPr>
          <a:xfrm>
            <a:off x="6686961" y="1612416"/>
            <a:ext cx="5052654" cy="4096806"/>
          </a:xfrm>
          <a:prstGeom prst="snip2DiagRect">
            <a:avLst>
              <a:gd fmla="val 0" name="adj1"/>
              <a:gd fmla="val 16667" name="adj2"/>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descr="A computer on a table&#10;&#10;Description automatically generated with medium confidence" id="631" name="Google Shape;631;p26"/>
          <p:cNvPicPr preferRelativeResize="0"/>
          <p:nvPr/>
        </p:nvPicPr>
        <p:blipFill rotWithShape="1">
          <a:blip r:embed="rId3">
            <a:alphaModFix amt="30000"/>
          </a:blip>
          <a:srcRect b="0" l="0" r="-1" t="0"/>
          <a:stretch/>
        </p:blipFill>
        <p:spPr>
          <a:xfrm>
            <a:off x="452076" y="1872246"/>
            <a:ext cx="11540285" cy="3832099"/>
          </a:xfrm>
          <a:prstGeom prst="rect">
            <a:avLst/>
          </a:prstGeom>
          <a:noFill/>
          <a:ln>
            <a:noFill/>
          </a:ln>
        </p:spPr>
      </p:pic>
      <p:graphicFrame>
        <p:nvGraphicFramePr>
          <p:cNvPr id="632" name="Google Shape;632;p26"/>
          <p:cNvGraphicFramePr/>
          <p:nvPr/>
        </p:nvGraphicFramePr>
        <p:xfrm>
          <a:off x="452078" y="1872247"/>
          <a:ext cx="3000000" cy="3000000"/>
        </p:xfrm>
        <a:graphic>
          <a:graphicData uri="http://schemas.openxmlformats.org/drawingml/2006/table">
            <a:tbl>
              <a:tblPr bandRow="1">
                <a:noFill/>
                <a:tableStyleId>{BFE06FCA-04F5-452A-B321-F308AD97F975}</a:tableStyleId>
              </a:tblPr>
              <a:tblGrid>
                <a:gridCol w="3777925"/>
                <a:gridCol w="3797350"/>
                <a:gridCol w="3965000"/>
              </a:tblGrid>
              <a:tr h="3776200">
                <a:tc>
                  <a:txBody>
                    <a:bodyPr/>
                    <a:lstStyle/>
                    <a:p>
                      <a:pPr indent="0" lvl="0" marL="91440" marR="0" rtl="0" algn="l">
                        <a:lnSpc>
                          <a:spcPct val="114000"/>
                        </a:lnSpc>
                        <a:spcBef>
                          <a:spcPts val="0"/>
                        </a:spcBef>
                        <a:spcAft>
                          <a:spcPts val="0"/>
                        </a:spcAft>
                        <a:buClr>
                          <a:schemeClr val="dk1"/>
                        </a:buClr>
                        <a:buSzPts val="1200"/>
                        <a:buFont typeface="Calibri"/>
                        <a:buNone/>
                      </a:pPr>
                      <a:r>
                        <a:t/>
                      </a:r>
                      <a:endParaRPr sz="1200" u="none" cap="none" strike="noStrike">
                        <a:solidFill>
                          <a:schemeClr val="lt1"/>
                        </a:solidFill>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Aerospace and Electronic Systems Society (AESS)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Antennas and Propagation Society (APS)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Broadcast Technology Society (BTS)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Circuits and Systems Society (CAS)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Communications Society (ComSoc)</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Computational Intelligence Society (CIS)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Computer Society (CS)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Consumer Technology Society (CTSoc)</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Control Systems Society (CSS)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Dielectrics and Electrical Insulation Society (DEIS)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Education Society (EdSoc)</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Electromagnetic Compatibility Society (EMC-S)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Electron Devices Society (EDS)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Electronics Packaging Society (EPS)</a:t>
                      </a:r>
                      <a:endParaRPr/>
                    </a:p>
                  </a:txBody>
                  <a:tcPr marT="45725" marB="45725" marR="91450" marL="91450">
                    <a:solidFill>
                      <a:srgbClr val="00629B">
                        <a:alpha val="80000"/>
                      </a:srgbClr>
                    </a:solidFill>
                  </a:tcPr>
                </a:tc>
                <a:tc>
                  <a:txBody>
                    <a:bodyPr/>
                    <a:lstStyle/>
                    <a:p>
                      <a:pPr indent="0" lvl="0" marL="91440" marR="0" rtl="0" algn="l">
                        <a:lnSpc>
                          <a:spcPct val="114000"/>
                        </a:lnSpc>
                        <a:spcBef>
                          <a:spcPts val="0"/>
                        </a:spcBef>
                        <a:spcAft>
                          <a:spcPts val="0"/>
                        </a:spcAft>
                        <a:buClr>
                          <a:schemeClr val="dk1"/>
                        </a:buClr>
                        <a:buSzPts val="1200"/>
                        <a:buFont typeface="Calibri"/>
                        <a:buNone/>
                      </a:pPr>
                      <a:r>
                        <a:t/>
                      </a:r>
                      <a:endParaRPr sz="1200" u="none" cap="none" strike="noStrike">
                        <a:solidFill>
                          <a:schemeClr val="lt1"/>
                        </a:solidFill>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Engineering in Medicine and Biology </a:t>
                      </a:r>
                      <a:br>
                        <a:rPr lang="en-US" sz="1200" u="none" cap="none" strike="noStrike">
                          <a:solidFill>
                            <a:schemeClr val="lt1"/>
                          </a:solidFill>
                        </a:rPr>
                      </a:br>
                      <a:r>
                        <a:rPr lang="en-US" sz="1200" u="none" cap="none" strike="noStrike">
                          <a:solidFill>
                            <a:schemeClr val="lt1"/>
                          </a:solidFill>
                        </a:rPr>
                        <a:t>        Society (EMBS)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Geoscience and Remote Sensing Society (GRSS)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Industrial Electronics Society (IES)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Industry Applications Society (IAS)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Information Theory Society (ITS)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Instrumentation and Measurement Society (IMS)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Intelligent Transportation Systems Society (ITSS)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Magnetics Society</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Microwave Theory and Techniques </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         Society (MTT-S)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Nuclear and Plasma Sciences Society (NPSS)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Oceanic Engineering Society (OES)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Photonics Society</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Power Electronics Society (PELS)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Power &amp; Energy Society (PES)</a:t>
                      </a:r>
                      <a:endParaRPr/>
                    </a:p>
                    <a:p>
                      <a:pPr indent="0" lvl="0" marL="91440" marR="0" rtl="0" algn="l">
                        <a:lnSpc>
                          <a:spcPct val="114000"/>
                        </a:lnSpc>
                        <a:spcBef>
                          <a:spcPts val="0"/>
                        </a:spcBef>
                        <a:spcAft>
                          <a:spcPts val="0"/>
                        </a:spcAft>
                        <a:buNone/>
                      </a:pPr>
                      <a:r>
                        <a:t/>
                      </a:r>
                      <a:endParaRPr sz="1200" u="none" cap="none" strike="noStrike">
                        <a:solidFill>
                          <a:schemeClr val="lt1"/>
                        </a:solidFill>
                      </a:endParaRPr>
                    </a:p>
                  </a:txBody>
                  <a:tcPr marT="45725" marB="45725" marR="91450" marL="91450">
                    <a:solidFill>
                      <a:srgbClr val="00629B">
                        <a:alpha val="89803"/>
                      </a:srgbClr>
                    </a:solidFill>
                  </a:tcPr>
                </a:tc>
                <a:tc>
                  <a:txBody>
                    <a:bodyPr/>
                    <a:lstStyle/>
                    <a:p>
                      <a:pPr indent="0" lvl="0" marL="91440" marR="0" rtl="0" algn="l">
                        <a:lnSpc>
                          <a:spcPct val="114000"/>
                        </a:lnSpc>
                        <a:spcBef>
                          <a:spcPts val="0"/>
                        </a:spcBef>
                        <a:spcAft>
                          <a:spcPts val="0"/>
                        </a:spcAft>
                        <a:buClr>
                          <a:schemeClr val="dk1"/>
                        </a:buClr>
                        <a:buSzPts val="1200"/>
                        <a:buFont typeface="Calibri"/>
                        <a:buNone/>
                      </a:pPr>
                      <a:r>
                        <a:t/>
                      </a:r>
                      <a:endParaRPr sz="1200" u="none" cap="none" strike="noStrike">
                        <a:solidFill>
                          <a:schemeClr val="lt1"/>
                        </a:solidFill>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Product Safety Engineering Society (PSES)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Professional Communication Society (PCS)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Reliability Society (RS)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Robotics and Automation Society (RAS)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Signal Processing Society (SPS)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Society on Social Implications of Technology (SSIT)</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Solid-State Circuits Society (SSCS)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Systems, Man, and Cybernetics Society (SMC)</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Technology and Engineering Management </a:t>
                      </a:r>
                      <a:br>
                        <a:rPr lang="en-US" sz="1200" u="none" cap="none" strike="noStrike">
                          <a:solidFill>
                            <a:schemeClr val="lt1"/>
                          </a:solidFill>
                        </a:rPr>
                      </a:br>
                      <a:r>
                        <a:rPr lang="en-US" sz="1200" u="none" cap="none" strike="noStrike">
                          <a:solidFill>
                            <a:schemeClr val="lt1"/>
                          </a:solidFill>
                        </a:rPr>
                        <a:t>        Society (TEMS)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Ultrasonics, Ferroelectrics, and Frequency Control </a:t>
                      </a:r>
                      <a:br>
                        <a:rPr lang="en-US" sz="1200" u="none" cap="none" strike="noStrike">
                          <a:solidFill>
                            <a:schemeClr val="lt1"/>
                          </a:solidFill>
                        </a:rPr>
                      </a:br>
                      <a:r>
                        <a:rPr lang="en-US" sz="1200" u="none" cap="none" strike="noStrike">
                          <a:solidFill>
                            <a:schemeClr val="lt1"/>
                          </a:solidFill>
                        </a:rPr>
                        <a:t>        Society (UFFC)</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IEEE Vehicular Technology Society (VTS)</a:t>
                      </a:r>
                      <a:endParaRPr/>
                    </a:p>
                    <a:p>
                      <a:pPr indent="0" lvl="0" marL="91440" marR="0" rtl="0" algn="l">
                        <a:lnSpc>
                          <a:spcPct val="114000"/>
                        </a:lnSpc>
                        <a:spcBef>
                          <a:spcPts val="0"/>
                        </a:spcBef>
                        <a:spcAft>
                          <a:spcPts val="0"/>
                        </a:spcAft>
                        <a:buClr>
                          <a:schemeClr val="lt1"/>
                        </a:buClr>
                        <a:buSzPts val="1200"/>
                        <a:buFont typeface="Calibri"/>
                        <a:buNone/>
                      </a:pPr>
                      <a:r>
                        <a:rPr lang="en-US" sz="1200" u="none" cap="none" strike="noStrike">
                          <a:solidFill>
                            <a:schemeClr val="lt1"/>
                          </a:solidFill>
                        </a:rPr>
                        <a:t> </a:t>
                      </a:r>
                      <a:endParaRPr/>
                    </a:p>
                    <a:p>
                      <a:pPr indent="0" lvl="0" marL="91440" marR="0" rtl="0" algn="l">
                        <a:lnSpc>
                          <a:spcPct val="114000"/>
                        </a:lnSpc>
                        <a:spcBef>
                          <a:spcPts val="0"/>
                        </a:spcBef>
                        <a:spcAft>
                          <a:spcPts val="0"/>
                        </a:spcAft>
                        <a:buClr>
                          <a:schemeClr val="dk1"/>
                        </a:buClr>
                        <a:buSzPts val="1200"/>
                        <a:buFont typeface="Arial"/>
                        <a:buNone/>
                      </a:pPr>
                      <a:r>
                        <a:t/>
                      </a:r>
                      <a:endParaRPr sz="1200" u="none" cap="none" strike="noStrike">
                        <a:solidFill>
                          <a:schemeClr val="lt1"/>
                        </a:solidFill>
                      </a:endParaRPr>
                    </a:p>
                    <a:p>
                      <a:pPr indent="0" lvl="0" marL="91440" marR="0" rtl="0" algn="l">
                        <a:lnSpc>
                          <a:spcPct val="114000"/>
                        </a:lnSpc>
                        <a:spcBef>
                          <a:spcPts val="0"/>
                        </a:spcBef>
                        <a:spcAft>
                          <a:spcPts val="0"/>
                        </a:spcAft>
                        <a:buNone/>
                      </a:pPr>
                      <a:r>
                        <a:t/>
                      </a:r>
                      <a:endParaRPr sz="1200" u="none" cap="none" strike="noStrike">
                        <a:solidFill>
                          <a:schemeClr val="lt1"/>
                        </a:solidFill>
                      </a:endParaRPr>
                    </a:p>
                  </a:txBody>
                  <a:tcPr marT="45725" marB="45725" marR="91450" marL="91450">
                    <a:solidFill>
                      <a:srgbClr val="00629B">
                        <a:alpha val="80000"/>
                      </a:srgbClr>
                    </a:solidFill>
                  </a:tcPr>
                </a:tc>
              </a:tr>
            </a:tbl>
          </a:graphicData>
        </a:graphic>
      </p:graphicFrame>
      <p:sp>
        <p:nvSpPr>
          <p:cNvPr id="633" name="Google Shape;633;p2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Societies </a:t>
            </a:r>
            <a:endParaRPr/>
          </a:p>
        </p:txBody>
      </p:sp>
      <p:sp>
        <p:nvSpPr>
          <p:cNvPr id="634" name="Google Shape;634;p26"/>
          <p:cNvSpPr txBox="1"/>
          <p:nvPr>
            <p:ph idx="2" type="body"/>
          </p:nvPr>
        </p:nvSpPr>
        <p:spPr>
          <a:xfrm>
            <a:off x="452078" y="914400"/>
            <a:ext cx="11307763" cy="7222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Societies allow members to network with colleagues and collaborate on projects with leading experts—while taking advantage of specialized opportunities.</a:t>
            </a:r>
            <a:endParaRPr/>
          </a:p>
          <a:p>
            <a:pPr indent="0" lvl="0" marL="0" rtl="0" algn="l">
              <a:lnSpc>
                <a:spcPct val="90000"/>
              </a:lnSpc>
              <a:spcBef>
                <a:spcPts val="1000"/>
              </a:spcBef>
              <a:spcAft>
                <a:spcPts val="0"/>
              </a:spcAft>
              <a:buClr>
                <a:srgbClr val="75787B"/>
              </a:buClr>
              <a:buSzPts val="2400"/>
              <a:buNone/>
            </a:pPr>
            <a:r>
              <a:t/>
            </a:r>
            <a:endParaRPr/>
          </a:p>
        </p:txBody>
      </p:sp>
      <p:sp>
        <p:nvSpPr>
          <p:cNvPr id="635" name="Google Shape;635;p26"/>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36" name="Google Shape;636;p26"/>
          <p:cNvSpPr/>
          <p:nvPr/>
        </p:nvSpPr>
        <p:spPr>
          <a:xfrm>
            <a:off x="823276" y="6244813"/>
            <a:ext cx="3962495"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ieee.org/communities/societies</a:t>
            </a:r>
            <a:endParaRPr b="1" sz="1600">
              <a:solidFill>
                <a:srgbClr val="00629B"/>
              </a:solidFill>
              <a:latin typeface="Calibri"/>
              <a:ea typeface="Calibri"/>
              <a:cs typeface="Calibri"/>
              <a:sym typeface="Calibri"/>
            </a:endParaRPr>
          </a:p>
        </p:txBody>
      </p:sp>
      <p:sp>
        <p:nvSpPr>
          <p:cNvPr id="637" name="Google Shape;637;p26"/>
          <p:cNvSpPr/>
          <p:nvPr/>
        </p:nvSpPr>
        <p:spPr>
          <a:xfrm rot="10800000">
            <a:off x="11671340" y="1872246"/>
            <a:ext cx="364776" cy="392914"/>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8" name="Google Shape;638;p26"/>
          <p:cNvGrpSpPr/>
          <p:nvPr/>
        </p:nvGrpSpPr>
        <p:grpSpPr>
          <a:xfrm>
            <a:off x="452075" y="1797268"/>
            <a:ext cx="11493367" cy="371202"/>
            <a:chOff x="452075" y="1797268"/>
            <a:chExt cx="11493367" cy="371202"/>
          </a:xfrm>
        </p:grpSpPr>
        <p:sp>
          <p:nvSpPr>
            <p:cNvPr id="639" name="Google Shape;639;p26"/>
            <p:cNvSpPr/>
            <p:nvPr/>
          </p:nvSpPr>
          <p:spPr>
            <a:xfrm>
              <a:off x="452075" y="1877424"/>
              <a:ext cx="11407536" cy="7355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26"/>
            <p:cNvSpPr/>
            <p:nvPr/>
          </p:nvSpPr>
          <p:spPr>
            <a:xfrm rot="10800000">
              <a:off x="11574240" y="1797268"/>
              <a:ext cx="371202" cy="371202"/>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41" name="Google Shape;641;p26"/>
          <p:cNvSpPr/>
          <p:nvPr/>
        </p:nvSpPr>
        <p:spPr>
          <a:xfrm>
            <a:off x="452074" y="5328428"/>
            <a:ext cx="371202" cy="371202"/>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2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Technical Councils</a:t>
            </a:r>
            <a:endParaRPr/>
          </a:p>
        </p:txBody>
      </p:sp>
      <p:sp>
        <p:nvSpPr>
          <p:cNvPr id="648" name="Google Shape;648;p27"/>
          <p:cNvSpPr txBox="1"/>
          <p:nvPr>
            <p:ph idx="3" type="body"/>
          </p:nvPr>
        </p:nvSpPr>
        <p:spPr>
          <a:xfrm>
            <a:off x="452079" y="954741"/>
            <a:ext cx="5034322" cy="121369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Technical Councils are groups of Societies working together in broad areas of technology. </a:t>
            </a:r>
            <a:endParaRPr/>
          </a:p>
        </p:txBody>
      </p:sp>
      <p:sp>
        <p:nvSpPr>
          <p:cNvPr id="649" name="Google Shape;649;p2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50" name="Google Shape;650;p27"/>
          <p:cNvSpPr/>
          <p:nvPr/>
        </p:nvSpPr>
        <p:spPr>
          <a:xfrm>
            <a:off x="837183" y="6244813"/>
            <a:ext cx="6720622"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ieee.org/communities/societies/about-technical-councils.html</a:t>
            </a:r>
            <a:endParaRPr b="1" sz="1600">
              <a:solidFill>
                <a:srgbClr val="00629B"/>
              </a:solidFill>
              <a:latin typeface="Calibri"/>
              <a:ea typeface="Calibri"/>
              <a:cs typeface="Calibri"/>
              <a:sym typeface="Calibri"/>
            </a:endParaRPr>
          </a:p>
        </p:txBody>
      </p:sp>
      <p:sp>
        <p:nvSpPr>
          <p:cNvPr id="651" name="Google Shape;651;p27"/>
          <p:cNvSpPr/>
          <p:nvPr/>
        </p:nvSpPr>
        <p:spPr>
          <a:xfrm>
            <a:off x="452079" y="2298404"/>
            <a:ext cx="4602521" cy="27084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IEEE Technical Councils are usually focused on a single technology area and the opportunities stemming from it. </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IEEE Societies collaborate on:</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technical meetings </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publishing research</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promoting educational activities</a:t>
            </a:r>
            <a:endParaRPr/>
          </a:p>
          <a:p>
            <a:pPr indent="-342900" lvl="0" marL="34290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developing standards</a:t>
            </a:r>
            <a:endParaRPr/>
          </a:p>
        </p:txBody>
      </p:sp>
      <p:pic>
        <p:nvPicPr>
          <p:cNvPr id="652" name="Google Shape;652;p27"/>
          <p:cNvPicPr preferRelativeResize="0"/>
          <p:nvPr>
            <p:ph idx="2" type="pic"/>
          </p:nvPr>
        </p:nvPicPr>
        <p:blipFill rotWithShape="1">
          <a:blip r:embed="rId4">
            <a:alphaModFix/>
          </a:blip>
          <a:srcRect b="0" l="0" r="0" t="0"/>
          <a:stretch/>
        </p:blipFill>
        <p:spPr>
          <a:xfrm>
            <a:off x="6686961" y="1612416"/>
            <a:ext cx="5063355" cy="4096806"/>
          </a:xfrm>
          <a:prstGeom prst="snip2DiagRect">
            <a:avLst>
              <a:gd fmla="val 0" name="adj1"/>
              <a:gd fmla="val 16667" name="adj2"/>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8"/>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Future Directions</a:t>
            </a:r>
            <a:endParaRPr b="0"/>
          </a:p>
        </p:txBody>
      </p:sp>
      <p:sp>
        <p:nvSpPr>
          <p:cNvPr id="659" name="Google Shape;659;p2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660" name="Google Shape;660;p28"/>
          <p:cNvSpPr/>
          <p:nvPr/>
        </p:nvSpPr>
        <p:spPr>
          <a:xfrm>
            <a:off x="837183" y="6229161"/>
            <a:ext cx="3518207" cy="36997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0" i="0" lang="en-US" sz="1600" u="sng">
                <a:solidFill>
                  <a:schemeClr val="dk1"/>
                </a:solidFill>
                <a:latin typeface="Helvetica Neue"/>
                <a:ea typeface="Helvetica Neue"/>
                <a:cs typeface="Helvetica Neue"/>
                <a:sym typeface="Helvetica Neue"/>
                <a:hlinkClick r:id="rId3">
                  <a:extLst>
                    <a:ext uri="{A12FA001-AC4F-418D-AE19-62706E023703}">
                      <ahyp:hlinkClr val="tx"/>
                    </a:ext>
                  </a:extLst>
                </a:hlinkClick>
              </a:rPr>
              <a:t>ieee.org/futuredirections</a:t>
            </a:r>
            <a:r>
              <a:rPr b="0" i="0" lang="en-US" sz="1600" u="none" strike="noStrike">
                <a:solidFill>
                  <a:srgbClr val="000000"/>
                </a:solidFill>
                <a:latin typeface="Helvetica Neue"/>
                <a:ea typeface="Helvetica Neue"/>
                <a:cs typeface="Helvetica Neue"/>
                <a:sym typeface="Helvetica Neue"/>
              </a:rPr>
              <a:t> </a:t>
            </a:r>
            <a:endParaRPr b="1" sz="1600">
              <a:solidFill>
                <a:srgbClr val="00629B"/>
              </a:solidFill>
              <a:latin typeface="Calibri"/>
              <a:ea typeface="Calibri"/>
              <a:cs typeface="Calibri"/>
              <a:sym typeface="Calibri"/>
            </a:endParaRPr>
          </a:p>
        </p:txBody>
      </p:sp>
      <p:sp>
        <p:nvSpPr>
          <p:cNvPr id="661" name="Google Shape;661;p28"/>
          <p:cNvSpPr txBox="1"/>
          <p:nvPr/>
        </p:nvSpPr>
        <p:spPr>
          <a:xfrm>
            <a:off x="452078" y="914400"/>
            <a:ext cx="11307763" cy="76460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5787B"/>
              </a:buClr>
              <a:buSzPts val="2400"/>
              <a:buFont typeface="Arial"/>
              <a:buNone/>
            </a:pPr>
            <a:r>
              <a:rPr b="0" i="1" lang="en-US" sz="2400" u="none" strike="noStrike">
                <a:solidFill>
                  <a:srgbClr val="75787B"/>
                </a:solidFill>
                <a:latin typeface="Calibri"/>
                <a:ea typeface="Calibri"/>
                <a:cs typeface="Calibri"/>
                <a:sym typeface="Calibri"/>
              </a:rPr>
              <a:t>Fostering partnerships among Societies, Councils, other Operational Units, and Industry to advance initiatives in new and emerging technologies within IEEE and beyond. </a:t>
            </a:r>
            <a:endParaRPr i="1" sz="2400">
              <a:solidFill>
                <a:srgbClr val="75787B"/>
              </a:solidFill>
              <a:latin typeface="Calibri"/>
              <a:ea typeface="Calibri"/>
              <a:cs typeface="Calibri"/>
              <a:sym typeface="Calibri"/>
            </a:endParaRPr>
          </a:p>
        </p:txBody>
      </p:sp>
      <p:pic>
        <p:nvPicPr>
          <p:cNvPr descr="IEEE Future Directions" id="662" name="Google Shape;662;p28"/>
          <p:cNvPicPr preferRelativeResize="0"/>
          <p:nvPr/>
        </p:nvPicPr>
        <p:blipFill rotWithShape="1">
          <a:blip r:embed="rId4">
            <a:alphaModFix/>
          </a:blip>
          <a:srcRect b="0" l="0" r="0" t="0"/>
          <a:stretch/>
        </p:blipFill>
        <p:spPr>
          <a:xfrm>
            <a:off x="9098226" y="2291027"/>
            <a:ext cx="1773368" cy="1091572"/>
          </a:xfrm>
          <a:prstGeom prst="rect">
            <a:avLst/>
          </a:prstGeom>
          <a:noFill/>
          <a:ln cap="flat" cmpd="sng" w="38100">
            <a:solidFill>
              <a:srgbClr val="00B050"/>
            </a:solidFill>
            <a:prstDash val="solid"/>
            <a:round/>
            <a:headEnd len="sm" w="sm" type="none"/>
            <a:tailEnd len="sm" w="sm" type="none"/>
          </a:ln>
        </p:spPr>
      </p:pic>
      <p:pic>
        <p:nvPicPr>
          <p:cNvPr id="663" name="Google Shape;663;p28"/>
          <p:cNvPicPr preferRelativeResize="0"/>
          <p:nvPr/>
        </p:nvPicPr>
        <p:blipFill rotWithShape="1">
          <a:blip r:embed="rId5">
            <a:alphaModFix/>
          </a:blip>
          <a:srcRect b="0" l="0" r="0" t="0"/>
          <a:stretch/>
        </p:blipFill>
        <p:spPr>
          <a:xfrm rot="5400000">
            <a:off x="5727651" y="-3832934"/>
            <a:ext cx="1188777" cy="11739923"/>
          </a:xfrm>
          <a:prstGeom prst="rect">
            <a:avLst/>
          </a:prstGeom>
          <a:noFill/>
          <a:ln>
            <a:noFill/>
          </a:ln>
        </p:spPr>
      </p:pic>
      <p:sp>
        <p:nvSpPr>
          <p:cNvPr id="664" name="Google Shape;664;p28"/>
          <p:cNvSpPr txBox="1"/>
          <p:nvPr/>
        </p:nvSpPr>
        <p:spPr>
          <a:xfrm>
            <a:off x="4979041" y="1860212"/>
            <a:ext cx="2124016" cy="369332"/>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Over the Years…</a:t>
            </a:r>
            <a:endParaRPr/>
          </a:p>
        </p:txBody>
      </p:sp>
      <p:pic>
        <p:nvPicPr>
          <p:cNvPr id="665" name="Google Shape;665;p28"/>
          <p:cNvPicPr preferRelativeResize="0"/>
          <p:nvPr/>
        </p:nvPicPr>
        <p:blipFill rotWithShape="1">
          <a:blip r:embed="rId6">
            <a:alphaModFix/>
          </a:blip>
          <a:srcRect b="0" l="0" r="0" t="0"/>
          <a:stretch/>
        </p:blipFill>
        <p:spPr>
          <a:xfrm>
            <a:off x="4669679" y="3965371"/>
            <a:ext cx="1536101" cy="563747"/>
          </a:xfrm>
          <a:prstGeom prst="rect">
            <a:avLst/>
          </a:prstGeom>
          <a:noFill/>
          <a:ln>
            <a:noFill/>
          </a:ln>
        </p:spPr>
      </p:pic>
      <p:pic>
        <p:nvPicPr>
          <p:cNvPr id="666" name="Google Shape;666;p28"/>
          <p:cNvPicPr preferRelativeResize="0"/>
          <p:nvPr/>
        </p:nvPicPr>
        <p:blipFill rotWithShape="1">
          <a:blip r:embed="rId7">
            <a:alphaModFix/>
          </a:blip>
          <a:srcRect b="0" l="0" r="0" t="0"/>
          <a:stretch/>
        </p:blipFill>
        <p:spPr>
          <a:xfrm>
            <a:off x="4665866" y="5243672"/>
            <a:ext cx="1323978" cy="728848"/>
          </a:xfrm>
          <a:prstGeom prst="rect">
            <a:avLst/>
          </a:prstGeom>
          <a:noFill/>
          <a:ln>
            <a:noFill/>
          </a:ln>
        </p:spPr>
      </p:pic>
      <p:pic>
        <p:nvPicPr>
          <p:cNvPr id="667" name="Google Shape;667;p28"/>
          <p:cNvPicPr preferRelativeResize="0"/>
          <p:nvPr/>
        </p:nvPicPr>
        <p:blipFill rotWithShape="1">
          <a:blip r:embed="rId8">
            <a:alphaModFix/>
          </a:blip>
          <a:srcRect b="0" l="0" r="0" t="0"/>
          <a:stretch/>
        </p:blipFill>
        <p:spPr>
          <a:xfrm>
            <a:off x="4594829" y="2633329"/>
            <a:ext cx="1579985" cy="563746"/>
          </a:xfrm>
          <a:prstGeom prst="rect">
            <a:avLst/>
          </a:prstGeom>
          <a:noFill/>
          <a:ln>
            <a:noFill/>
          </a:ln>
        </p:spPr>
      </p:pic>
      <p:pic>
        <p:nvPicPr>
          <p:cNvPr id="668" name="Google Shape;668;p28"/>
          <p:cNvPicPr preferRelativeResize="0"/>
          <p:nvPr/>
        </p:nvPicPr>
        <p:blipFill rotWithShape="1">
          <a:blip r:embed="rId9">
            <a:alphaModFix/>
          </a:blip>
          <a:srcRect b="0" l="0" r="0" t="0"/>
          <a:stretch/>
        </p:blipFill>
        <p:spPr>
          <a:xfrm>
            <a:off x="4623852" y="3371753"/>
            <a:ext cx="1494705" cy="533318"/>
          </a:xfrm>
          <a:prstGeom prst="rect">
            <a:avLst/>
          </a:prstGeom>
          <a:noFill/>
          <a:ln>
            <a:noFill/>
          </a:ln>
        </p:spPr>
      </p:pic>
      <p:pic>
        <p:nvPicPr>
          <p:cNvPr descr="IEEERC.png" id="669" name="Google Shape;669;p28"/>
          <p:cNvPicPr preferRelativeResize="0"/>
          <p:nvPr/>
        </p:nvPicPr>
        <p:blipFill rotWithShape="1">
          <a:blip r:embed="rId10">
            <a:alphaModFix/>
          </a:blip>
          <a:srcRect b="0" l="0" r="0" t="0"/>
          <a:stretch/>
        </p:blipFill>
        <p:spPr>
          <a:xfrm>
            <a:off x="2026795" y="3502785"/>
            <a:ext cx="970654" cy="574746"/>
          </a:xfrm>
          <a:prstGeom prst="rect">
            <a:avLst/>
          </a:prstGeom>
          <a:noFill/>
          <a:ln>
            <a:noFill/>
          </a:ln>
        </p:spPr>
      </p:pic>
      <p:pic>
        <p:nvPicPr>
          <p:cNvPr id="670" name="Google Shape;670;p28"/>
          <p:cNvPicPr preferRelativeResize="0"/>
          <p:nvPr/>
        </p:nvPicPr>
        <p:blipFill rotWithShape="1">
          <a:blip r:embed="rId11">
            <a:alphaModFix/>
          </a:blip>
          <a:srcRect b="0" l="0" r="0" t="0"/>
          <a:stretch/>
        </p:blipFill>
        <p:spPr>
          <a:xfrm>
            <a:off x="4729018" y="4600134"/>
            <a:ext cx="1235361" cy="457911"/>
          </a:xfrm>
          <a:prstGeom prst="rect">
            <a:avLst/>
          </a:prstGeom>
          <a:noFill/>
          <a:ln>
            <a:noFill/>
          </a:ln>
        </p:spPr>
      </p:pic>
      <p:pic>
        <p:nvPicPr>
          <p:cNvPr descr="IEEECyber.png" id="671" name="Google Shape;671;p28"/>
          <p:cNvPicPr preferRelativeResize="0"/>
          <p:nvPr/>
        </p:nvPicPr>
        <p:blipFill rotWithShape="1">
          <a:blip r:embed="rId12">
            <a:alphaModFix/>
          </a:blip>
          <a:srcRect b="0" l="0" r="0" t="0"/>
          <a:stretch/>
        </p:blipFill>
        <p:spPr>
          <a:xfrm>
            <a:off x="3277649" y="3589355"/>
            <a:ext cx="1102208" cy="499593"/>
          </a:xfrm>
          <a:prstGeom prst="rect">
            <a:avLst/>
          </a:prstGeom>
          <a:noFill/>
          <a:ln>
            <a:noFill/>
          </a:ln>
        </p:spPr>
      </p:pic>
      <p:pic>
        <p:nvPicPr>
          <p:cNvPr descr="IEEESDN.png" id="672" name="Google Shape;672;p28"/>
          <p:cNvPicPr preferRelativeResize="0"/>
          <p:nvPr/>
        </p:nvPicPr>
        <p:blipFill rotWithShape="1">
          <a:blip r:embed="rId13">
            <a:alphaModFix/>
          </a:blip>
          <a:srcRect b="0" l="0" r="0" t="0"/>
          <a:stretch/>
        </p:blipFill>
        <p:spPr>
          <a:xfrm>
            <a:off x="2591639" y="5471718"/>
            <a:ext cx="1280322" cy="494267"/>
          </a:xfrm>
          <a:prstGeom prst="rect">
            <a:avLst/>
          </a:prstGeom>
          <a:noFill/>
          <a:ln>
            <a:noFill/>
          </a:ln>
        </p:spPr>
      </p:pic>
      <p:pic>
        <p:nvPicPr>
          <p:cNvPr id="673" name="Google Shape;673;p28"/>
          <p:cNvPicPr preferRelativeResize="0"/>
          <p:nvPr/>
        </p:nvPicPr>
        <p:blipFill rotWithShape="1">
          <a:blip r:embed="rId14">
            <a:alphaModFix/>
          </a:blip>
          <a:srcRect b="0" l="0" r="0" t="0"/>
          <a:stretch/>
        </p:blipFill>
        <p:spPr>
          <a:xfrm>
            <a:off x="3051888" y="2725791"/>
            <a:ext cx="1453192" cy="533319"/>
          </a:xfrm>
          <a:prstGeom prst="rect">
            <a:avLst/>
          </a:prstGeom>
          <a:noFill/>
          <a:ln>
            <a:noFill/>
          </a:ln>
        </p:spPr>
      </p:pic>
      <p:pic>
        <p:nvPicPr>
          <p:cNvPr id="674" name="Google Shape;674;p28"/>
          <p:cNvPicPr preferRelativeResize="0"/>
          <p:nvPr/>
        </p:nvPicPr>
        <p:blipFill rotWithShape="1">
          <a:blip r:embed="rId15">
            <a:alphaModFix/>
          </a:blip>
          <a:srcRect b="0" l="0" r="0" t="0"/>
          <a:stretch/>
        </p:blipFill>
        <p:spPr>
          <a:xfrm>
            <a:off x="111956" y="5194769"/>
            <a:ext cx="1936107" cy="710548"/>
          </a:xfrm>
          <a:prstGeom prst="rect">
            <a:avLst/>
          </a:prstGeom>
          <a:noFill/>
          <a:ln>
            <a:noFill/>
          </a:ln>
        </p:spPr>
      </p:pic>
      <p:pic>
        <p:nvPicPr>
          <p:cNvPr id="675" name="Google Shape;675;p28"/>
          <p:cNvPicPr preferRelativeResize="0"/>
          <p:nvPr/>
        </p:nvPicPr>
        <p:blipFill rotWithShape="1">
          <a:blip r:embed="rId16">
            <a:alphaModFix/>
          </a:blip>
          <a:srcRect b="0" l="0" r="0" t="0"/>
          <a:stretch/>
        </p:blipFill>
        <p:spPr>
          <a:xfrm>
            <a:off x="1759200" y="2741372"/>
            <a:ext cx="1461791" cy="536475"/>
          </a:xfrm>
          <a:prstGeom prst="rect">
            <a:avLst/>
          </a:prstGeom>
          <a:noFill/>
          <a:ln>
            <a:noFill/>
          </a:ln>
        </p:spPr>
      </p:pic>
      <p:pic>
        <p:nvPicPr>
          <p:cNvPr descr="IEEE Internet of Things" id="676" name="Google Shape;676;p28"/>
          <p:cNvPicPr preferRelativeResize="0"/>
          <p:nvPr/>
        </p:nvPicPr>
        <p:blipFill rotWithShape="1">
          <a:blip r:embed="rId17">
            <a:alphaModFix/>
          </a:blip>
          <a:srcRect b="0" l="0" r="0" t="0"/>
          <a:stretch/>
        </p:blipFill>
        <p:spPr>
          <a:xfrm>
            <a:off x="2296481" y="4203112"/>
            <a:ext cx="1839165" cy="581872"/>
          </a:xfrm>
          <a:prstGeom prst="rect">
            <a:avLst/>
          </a:prstGeom>
          <a:noFill/>
          <a:ln>
            <a:noFill/>
          </a:ln>
        </p:spPr>
      </p:pic>
      <p:pic>
        <p:nvPicPr>
          <p:cNvPr id="677" name="Google Shape;677;p28"/>
          <p:cNvPicPr preferRelativeResize="0"/>
          <p:nvPr/>
        </p:nvPicPr>
        <p:blipFill rotWithShape="1">
          <a:blip r:embed="rId18">
            <a:alphaModFix/>
          </a:blip>
          <a:srcRect b="0" l="0" r="0" t="0"/>
          <a:stretch/>
        </p:blipFill>
        <p:spPr>
          <a:xfrm>
            <a:off x="276490" y="3680476"/>
            <a:ext cx="1566072" cy="574746"/>
          </a:xfrm>
          <a:prstGeom prst="rect">
            <a:avLst/>
          </a:prstGeom>
          <a:noFill/>
          <a:ln>
            <a:noFill/>
          </a:ln>
        </p:spPr>
      </p:pic>
      <p:pic>
        <p:nvPicPr>
          <p:cNvPr id="678" name="Google Shape;678;p28"/>
          <p:cNvPicPr preferRelativeResize="0"/>
          <p:nvPr/>
        </p:nvPicPr>
        <p:blipFill rotWithShape="1">
          <a:blip r:embed="rId19">
            <a:alphaModFix/>
          </a:blip>
          <a:srcRect b="0" l="0" r="0" t="0"/>
          <a:stretch/>
        </p:blipFill>
        <p:spPr>
          <a:xfrm>
            <a:off x="346094" y="2711071"/>
            <a:ext cx="1395328" cy="512084"/>
          </a:xfrm>
          <a:prstGeom prst="rect">
            <a:avLst/>
          </a:prstGeom>
          <a:noFill/>
          <a:ln>
            <a:noFill/>
          </a:ln>
        </p:spPr>
      </p:pic>
      <p:pic>
        <p:nvPicPr>
          <p:cNvPr id="679" name="Google Shape;679;p28"/>
          <p:cNvPicPr preferRelativeResize="0"/>
          <p:nvPr/>
        </p:nvPicPr>
        <p:blipFill rotWithShape="1">
          <a:blip r:embed="rId20">
            <a:alphaModFix/>
          </a:blip>
          <a:srcRect b="0" l="0" r="0" t="0"/>
          <a:stretch/>
        </p:blipFill>
        <p:spPr>
          <a:xfrm>
            <a:off x="2288211" y="4991873"/>
            <a:ext cx="1804260" cy="253828"/>
          </a:xfrm>
          <a:prstGeom prst="rect">
            <a:avLst/>
          </a:prstGeom>
          <a:noFill/>
          <a:ln>
            <a:noFill/>
          </a:ln>
        </p:spPr>
      </p:pic>
      <p:pic>
        <p:nvPicPr>
          <p:cNvPr id="680" name="Google Shape;680;p28"/>
          <p:cNvPicPr preferRelativeResize="0"/>
          <p:nvPr/>
        </p:nvPicPr>
        <p:blipFill rotWithShape="1">
          <a:blip r:embed="rId21">
            <a:alphaModFix/>
          </a:blip>
          <a:srcRect b="0" l="0" r="0" t="0"/>
          <a:stretch/>
        </p:blipFill>
        <p:spPr>
          <a:xfrm>
            <a:off x="262232" y="4507505"/>
            <a:ext cx="1566070" cy="574746"/>
          </a:xfrm>
          <a:prstGeom prst="rect">
            <a:avLst/>
          </a:prstGeom>
          <a:noFill/>
          <a:ln>
            <a:noFill/>
          </a:ln>
        </p:spPr>
      </p:pic>
      <p:pic>
        <p:nvPicPr>
          <p:cNvPr descr="A picture containing graphics, graphic design, screenshot, cartoon&#10;&#10;Description automatically generated" id="681" name="Google Shape;681;p28"/>
          <p:cNvPicPr preferRelativeResize="0"/>
          <p:nvPr/>
        </p:nvPicPr>
        <p:blipFill rotWithShape="1">
          <a:blip r:embed="rId22">
            <a:alphaModFix/>
          </a:blip>
          <a:srcRect b="0" l="0" r="0" t="0"/>
          <a:stretch/>
        </p:blipFill>
        <p:spPr>
          <a:xfrm>
            <a:off x="6407225" y="3419092"/>
            <a:ext cx="1093273" cy="728849"/>
          </a:xfrm>
          <a:prstGeom prst="rect">
            <a:avLst/>
          </a:prstGeom>
          <a:noFill/>
          <a:ln>
            <a:noFill/>
          </a:ln>
        </p:spPr>
      </p:pic>
      <p:pic>
        <p:nvPicPr>
          <p:cNvPr descr="A picture containing font, graphics, screenshot, graphic design&#10;&#10;Description automatically generated" id="682" name="Google Shape;682;p28"/>
          <p:cNvPicPr preferRelativeResize="0"/>
          <p:nvPr/>
        </p:nvPicPr>
        <p:blipFill rotWithShape="1">
          <a:blip r:embed="rId23">
            <a:alphaModFix/>
          </a:blip>
          <a:srcRect b="0" l="0" r="0" t="0"/>
          <a:stretch/>
        </p:blipFill>
        <p:spPr>
          <a:xfrm>
            <a:off x="6304632" y="2659586"/>
            <a:ext cx="1411455" cy="604171"/>
          </a:xfrm>
          <a:prstGeom prst="rect">
            <a:avLst/>
          </a:prstGeom>
          <a:noFill/>
          <a:ln>
            <a:noFill/>
          </a:ln>
        </p:spPr>
      </p:pic>
      <p:pic>
        <p:nvPicPr>
          <p:cNvPr descr="A close-up of a logo&#10;&#10;Description automatically generated with medium confidence" id="683" name="Google Shape;683;p28"/>
          <p:cNvPicPr preferRelativeResize="0"/>
          <p:nvPr/>
        </p:nvPicPr>
        <p:blipFill rotWithShape="1">
          <a:blip r:embed="rId24">
            <a:alphaModFix/>
          </a:blip>
          <a:srcRect b="0" l="0" r="0" t="0"/>
          <a:stretch/>
        </p:blipFill>
        <p:spPr>
          <a:xfrm>
            <a:off x="6135753" y="5368349"/>
            <a:ext cx="1824843" cy="604171"/>
          </a:xfrm>
          <a:prstGeom prst="rect">
            <a:avLst/>
          </a:prstGeom>
          <a:noFill/>
          <a:ln>
            <a:noFill/>
          </a:ln>
        </p:spPr>
      </p:pic>
      <p:pic>
        <p:nvPicPr>
          <p:cNvPr descr="A picture containing graphics, font, graphic design, logo&#10;&#10;Description automatically generated" id="684" name="Google Shape;684;p28"/>
          <p:cNvPicPr preferRelativeResize="0"/>
          <p:nvPr/>
        </p:nvPicPr>
        <p:blipFill rotWithShape="1">
          <a:blip r:embed="rId25">
            <a:alphaModFix/>
          </a:blip>
          <a:srcRect b="0" l="0" r="0" t="0"/>
          <a:stretch/>
        </p:blipFill>
        <p:spPr>
          <a:xfrm>
            <a:off x="7839418" y="2941011"/>
            <a:ext cx="2169659" cy="2169659"/>
          </a:xfrm>
          <a:prstGeom prst="rect">
            <a:avLst/>
          </a:prstGeom>
          <a:noFill/>
          <a:ln>
            <a:noFill/>
          </a:ln>
        </p:spPr>
      </p:pic>
      <p:pic>
        <p:nvPicPr>
          <p:cNvPr descr="A picture containing font, graphics, text, screenshot&#10;&#10;Description automatically generated" id="685" name="Google Shape;685;p28"/>
          <p:cNvPicPr preferRelativeResize="0"/>
          <p:nvPr/>
        </p:nvPicPr>
        <p:blipFill rotWithShape="1">
          <a:blip r:embed="rId26">
            <a:alphaModFix/>
          </a:blip>
          <a:srcRect b="0" l="0" r="0" t="0"/>
          <a:stretch/>
        </p:blipFill>
        <p:spPr>
          <a:xfrm>
            <a:off x="7906038" y="4389810"/>
            <a:ext cx="2317871" cy="788076"/>
          </a:xfrm>
          <a:prstGeom prst="rect">
            <a:avLst/>
          </a:prstGeom>
          <a:noFill/>
          <a:ln>
            <a:noFill/>
          </a:ln>
        </p:spPr>
      </p:pic>
      <p:pic>
        <p:nvPicPr>
          <p:cNvPr descr="A picture containing font, graphics, text, graphic design&#10;&#10;Description automatically generated" id="686" name="Google Shape;686;p28"/>
          <p:cNvPicPr preferRelativeResize="0"/>
          <p:nvPr/>
        </p:nvPicPr>
        <p:blipFill rotWithShape="1">
          <a:blip r:embed="rId27">
            <a:alphaModFix/>
          </a:blip>
          <a:srcRect b="0" l="0" r="0" t="0"/>
          <a:stretch/>
        </p:blipFill>
        <p:spPr>
          <a:xfrm>
            <a:off x="7970939" y="5353334"/>
            <a:ext cx="2105561" cy="728848"/>
          </a:xfrm>
          <a:prstGeom prst="rect">
            <a:avLst/>
          </a:prstGeom>
          <a:noFill/>
          <a:ln>
            <a:noFill/>
          </a:ln>
        </p:spPr>
      </p:pic>
      <p:pic>
        <p:nvPicPr>
          <p:cNvPr descr="IEEE Wireless Power Technologies" id="687" name="Google Shape;687;p28"/>
          <p:cNvPicPr preferRelativeResize="0"/>
          <p:nvPr/>
        </p:nvPicPr>
        <p:blipFill rotWithShape="1">
          <a:blip r:embed="rId28">
            <a:alphaModFix/>
          </a:blip>
          <a:srcRect b="0" l="0" r="0" t="0"/>
          <a:stretch/>
        </p:blipFill>
        <p:spPr>
          <a:xfrm>
            <a:off x="10483182" y="3697228"/>
            <a:ext cx="1120206" cy="672124"/>
          </a:xfrm>
          <a:prstGeom prst="rect">
            <a:avLst/>
          </a:prstGeom>
          <a:noFill/>
          <a:ln>
            <a:noFill/>
          </a:ln>
        </p:spPr>
      </p:pic>
      <p:sp>
        <p:nvSpPr>
          <p:cNvPr id="688" name="Google Shape;688;p28"/>
          <p:cNvSpPr txBox="1"/>
          <p:nvPr/>
        </p:nvSpPr>
        <p:spPr>
          <a:xfrm>
            <a:off x="9615978" y="3393443"/>
            <a:ext cx="7404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855"/>
                </a:solidFill>
                <a:latin typeface="Calibri"/>
                <a:ea typeface="Calibri"/>
                <a:cs typeface="Calibri"/>
                <a:sym typeface="Calibri"/>
              </a:rPr>
              <a:t>NEW</a:t>
            </a:r>
            <a:endParaRPr sz="1800">
              <a:solidFill>
                <a:schemeClr val="dk1"/>
              </a:solidFill>
              <a:latin typeface="Calibri"/>
              <a:ea typeface="Calibri"/>
              <a:cs typeface="Calibri"/>
              <a:sym typeface="Calibri"/>
            </a:endParaRPr>
          </a:p>
        </p:txBody>
      </p:sp>
      <p:pic>
        <p:nvPicPr>
          <p:cNvPr id="689" name="Google Shape;689;p28"/>
          <p:cNvPicPr preferRelativeResize="0"/>
          <p:nvPr/>
        </p:nvPicPr>
        <p:blipFill rotWithShape="1">
          <a:blip r:embed="rId29">
            <a:alphaModFix/>
          </a:blip>
          <a:srcRect b="0" l="0" r="0" t="0"/>
          <a:stretch/>
        </p:blipFill>
        <p:spPr>
          <a:xfrm>
            <a:off x="6319261" y="4346517"/>
            <a:ext cx="1323979" cy="842532"/>
          </a:xfrm>
          <a:prstGeom prst="rect">
            <a:avLst/>
          </a:prstGeom>
          <a:noFill/>
          <a:ln>
            <a:noFill/>
          </a:ln>
        </p:spPr>
      </p:pic>
      <p:pic>
        <p:nvPicPr>
          <p:cNvPr descr="A picture containing text, graphics, font, graphic design&#10;&#10;Description automatically generated" id="690" name="Google Shape;690;p28"/>
          <p:cNvPicPr preferRelativeResize="0"/>
          <p:nvPr/>
        </p:nvPicPr>
        <p:blipFill rotWithShape="1">
          <a:blip r:embed="rId30">
            <a:alphaModFix/>
          </a:blip>
          <a:srcRect b="0" l="0" r="0" t="0"/>
          <a:stretch/>
        </p:blipFill>
        <p:spPr>
          <a:xfrm>
            <a:off x="10302522" y="4598431"/>
            <a:ext cx="1617860" cy="560858"/>
          </a:xfrm>
          <a:prstGeom prst="rect">
            <a:avLst/>
          </a:prstGeom>
          <a:noFill/>
          <a:ln>
            <a:noFill/>
          </a:ln>
        </p:spPr>
      </p:pic>
      <p:pic>
        <p:nvPicPr>
          <p:cNvPr descr="A picture containing text, font, graphics, design&#10;&#10;Description automatically generated" id="691" name="Google Shape;691;p28"/>
          <p:cNvPicPr preferRelativeResize="0"/>
          <p:nvPr/>
        </p:nvPicPr>
        <p:blipFill rotWithShape="1">
          <a:blip r:embed="rId31">
            <a:alphaModFix/>
          </a:blip>
          <a:srcRect b="0" l="0" r="0" t="0"/>
          <a:stretch/>
        </p:blipFill>
        <p:spPr>
          <a:xfrm>
            <a:off x="10443993" y="5347796"/>
            <a:ext cx="1328826" cy="7335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2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Collabratec</a:t>
            </a:r>
            <a:r>
              <a:rPr baseline="30000" lang="en-US"/>
              <a:t>®</a:t>
            </a:r>
            <a:r>
              <a:rPr lang="en-US"/>
              <a:t> | Discover, Connect, Collaborate</a:t>
            </a:r>
            <a:endParaRPr/>
          </a:p>
        </p:txBody>
      </p:sp>
      <p:sp>
        <p:nvSpPr>
          <p:cNvPr id="698" name="Google Shape;698;p29"/>
          <p:cNvSpPr txBox="1"/>
          <p:nvPr>
            <p:ph idx="1" type="body"/>
          </p:nvPr>
        </p:nvSpPr>
        <p:spPr>
          <a:xfrm>
            <a:off x="452282" y="2359742"/>
            <a:ext cx="5820696"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Meet technology professionals</a:t>
            </a:r>
            <a:endParaRPr/>
          </a:p>
          <a:p>
            <a:pPr indent="-342900" lvl="0" marL="342900" rtl="0" algn="l">
              <a:lnSpc>
                <a:spcPct val="90000"/>
              </a:lnSpc>
              <a:spcBef>
                <a:spcPts val="1000"/>
              </a:spcBef>
              <a:spcAft>
                <a:spcPts val="0"/>
              </a:spcAft>
              <a:buClr>
                <a:schemeClr val="dk1"/>
              </a:buClr>
              <a:buSzPts val="2000"/>
              <a:buFont typeface="Arial"/>
              <a:buChar char="•"/>
            </a:pPr>
            <a:r>
              <a:rPr lang="en-US"/>
              <a:t>Join and participate in communities</a:t>
            </a:r>
            <a:endParaRPr/>
          </a:p>
          <a:p>
            <a:pPr indent="-342900" lvl="0" marL="342900" rtl="0" algn="l">
              <a:lnSpc>
                <a:spcPct val="90000"/>
              </a:lnSpc>
              <a:spcBef>
                <a:spcPts val="1000"/>
              </a:spcBef>
              <a:spcAft>
                <a:spcPts val="0"/>
              </a:spcAft>
              <a:buClr>
                <a:schemeClr val="dk1"/>
              </a:buClr>
              <a:buSzPts val="2000"/>
              <a:buFont typeface="Arial"/>
              <a:buChar char="•"/>
            </a:pPr>
            <a:r>
              <a:rPr lang="en-US"/>
              <a:t>Embrace career opportunities</a:t>
            </a:r>
            <a:endParaRPr/>
          </a:p>
          <a:p>
            <a:pPr indent="-342900" lvl="0" marL="342900" rtl="0" algn="l">
              <a:lnSpc>
                <a:spcPct val="90000"/>
              </a:lnSpc>
              <a:spcBef>
                <a:spcPts val="1000"/>
              </a:spcBef>
              <a:spcAft>
                <a:spcPts val="0"/>
              </a:spcAft>
              <a:buClr>
                <a:schemeClr val="dk1"/>
              </a:buClr>
              <a:buSzPts val="2000"/>
              <a:buFont typeface="Arial"/>
              <a:buChar char="•"/>
            </a:pPr>
            <a:r>
              <a:rPr lang="en-US"/>
              <a:t>Work together in virtual workspaces</a:t>
            </a:r>
            <a:endParaRPr/>
          </a:p>
          <a:p>
            <a:pPr indent="-342900" lvl="0" marL="342900" rtl="0" algn="l">
              <a:lnSpc>
                <a:spcPct val="90000"/>
              </a:lnSpc>
              <a:spcBef>
                <a:spcPts val="1000"/>
              </a:spcBef>
              <a:spcAft>
                <a:spcPts val="0"/>
              </a:spcAft>
              <a:buClr>
                <a:schemeClr val="dk1"/>
              </a:buClr>
              <a:buSzPts val="2000"/>
              <a:buFont typeface="Arial"/>
              <a:buChar char="•"/>
            </a:pPr>
            <a:r>
              <a:rPr lang="en-US"/>
              <a:t>Manage your personal library</a:t>
            </a:r>
            <a:endParaRPr/>
          </a:p>
          <a:p>
            <a:pPr indent="-342900" lvl="0" marL="342900" rtl="0" algn="l">
              <a:lnSpc>
                <a:spcPct val="90000"/>
              </a:lnSpc>
              <a:spcBef>
                <a:spcPts val="1000"/>
              </a:spcBef>
              <a:spcAft>
                <a:spcPts val="0"/>
              </a:spcAft>
              <a:buClr>
                <a:schemeClr val="dk1"/>
              </a:buClr>
              <a:buSzPts val="2000"/>
              <a:buFont typeface="Arial"/>
              <a:buChar char="•"/>
            </a:pPr>
            <a:r>
              <a:rPr lang="en-US"/>
              <a:t>Discover IEEE events</a:t>
            </a:r>
            <a:endParaRPr/>
          </a:p>
        </p:txBody>
      </p:sp>
      <p:sp>
        <p:nvSpPr>
          <p:cNvPr id="699" name="Google Shape;699;p29"/>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Network, collaborate, and create with technology experts.</a:t>
            </a:r>
            <a:endParaRPr/>
          </a:p>
          <a:p>
            <a:pPr indent="0" lvl="0" marL="0" rtl="0" algn="l">
              <a:lnSpc>
                <a:spcPct val="90000"/>
              </a:lnSpc>
              <a:spcBef>
                <a:spcPts val="1000"/>
              </a:spcBef>
              <a:spcAft>
                <a:spcPts val="0"/>
              </a:spcAft>
              <a:buClr>
                <a:srgbClr val="75787B"/>
              </a:buClr>
              <a:buSzPts val="2400"/>
              <a:buNone/>
            </a:pPr>
            <a:r>
              <a:t/>
            </a:r>
            <a:endParaRPr/>
          </a:p>
        </p:txBody>
      </p:sp>
      <p:sp>
        <p:nvSpPr>
          <p:cNvPr id="700" name="Google Shape;700;p29"/>
          <p:cNvSpPr txBox="1"/>
          <p:nvPr>
            <p:ph idx="4" type="body"/>
          </p:nvPr>
        </p:nvSpPr>
        <p:spPr>
          <a:xfrm>
            <a:off x="452385" y="1668463"/>
            <a:ext cx="5830888"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IEEE Collabratec is an online community where technology professionals can:</a:t>
            </a:r>
            <a:endParaRPr/>
          </a:p>
          <a:p>
            <a:pPr indent="0" lvl="0" marL="0" rtl="0" algn="l">
              <a:lnSpc>
                <a:spcPct val="90000"/>
              </a:lnSpc>
              <a:spcBef>
                <a:spcPts val="1000"/>
              </a:spcBef>
              <a:spcAft>
                <a:spcPts val="0"/>
              </a:spcAft>
              <a:buClr>
                <a:schemeClr val="dk1"/>
              </a:buClr>
              <a:buSzPts val="2000"/>
              <a:buNone/>
            </a:pPr>
            <a:r>
              <a:t/>
            </a:r>
            <a:endParaRPr/>
          </a:p>
        </p:txBody>
      </p:sp>
      <p:sp>
        <p:nvSpPr>
          <p:cNvPr id="701" name="Google Shape;701;p29"/>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702" name="Google Shape;702;p29"/>
          <p:cNvSpPr/>
          <p:nvPr/>
        </p:nvSpPr>
        <p:spPr>
          <a:xfrm>
            <a:off x="837183" y="6232456"/>
            <a:ext cx="293836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collabratec.ieee.org</a:t>
            </a:r>
            <a:endParaRPr b="1" sz="1600">
              <a:solidFill>
                <a:srgbClr val="00629B"/>
              </a:solidFill>
              <a:latin typeface="Calibri"/>
              <a:ea typeface="Calibri"/>
              <a:cs typeface="Calibri"/>
              <a:sym typeface="Calibri"/>
            </a:endParaRPr>
          </a:p>
        </p:txBody>
      </p:sp>
      <p:pic>
        <p:nvPicPr>
          <p:cNvPr descr="A picture containing text, keyboard&#10;&#10;Description automatically generated" id="703" name="Google Shape;703;p29"/>
          <p:cNvPicPr preferRelativeResize="0"/>
          <p:nvPr>
            <p:ph idx="2" type="pic"/>
          </p:nvPr>
        </p:nvPicPr>
        <p:blipFill rotWithShape="1">
          <a:blip r:embed="rId4">
            <a:alphaModFix/>
          </a:blip>
          <a:srcRect b="0" l="0" r="0" t="0"/>
          <a:stretch/>
        </p:blipFill>
        <p:spPr>
          <a:xfrm>
            <a:off x="6697256" y="1612416"/>
            <a:ext cx="5024283" cy="4096806"/>
          </a:xfrm>
          <a:prstGeom prst="snip2DiagRect">
            <a:avLst>
              <a:gd fmla="val 0" name="adj1"/>
              <a:gd fmla="val 15819" name="adj2"/>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What + If = IEEE</a:t>
            </a:r>
            <a:br>
              <a:rPr lang="en-US"/>
            </a:br>
            <a:endParaRPr/>
          </a:p>
        </p:txBody>
      </p:sp>
      <p:sp>
        <p:nvSpPr>
          <p:cNvPr id="227" name="Google Shape;227;p3"/>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28" name="Google Shape;228;p3"/>
          <p:cNvSpPr txBox="1"/>
          <p:nvPr>
            <p:ph idx="1" type="body"/>
          </p:nvPr>
        </p:nvSpPr>
        <p:spPr>
          <a:xfrm>
            <a:off x="3116263" y="2940050"/>
            <a:ext cx="8810625"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lang="en-US"/>
              <a:t>Inventive minds utilize IEEE intellectual resources to improve what matters most in our lives.</a:t>
            </a:r>
            <a:endParaRPr/>
          </a:p>
          <a:p>
            <a:pPr indent="0" lvl="0" marL="0" rtl="0" algn="l">
              <a:lnSpc>
                <a:spcPct val="90000"/>
              </a:lnSpc>
              <a:spcBef>
                <a:spcPts val="1000"/>
              </a:spcBef>
              <a:spcAft>
                <a:spcPts val="0"/>
              </a:spcAft>
              <a:buClr>
                <a:schemeClr val="lt1"/>
              </a:buClr>
              <a:buSzPts val="2800"/>
              <a:buNone/>
            </a:pPr>
            <a:r>
              <a:t/>
            </a:r>
            <a:endParaRPr/>
          </a:p>
        </p:txBody>
      </p:sp>
      <p:sp>
        <p:nvSpPr>
          <p:cNvPr id="229" name="Google Shape;229;p3"/>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30"/>
          <p:cNvSpPr/>
          <p:nvPr/>
        </p:nvSpPr>
        <p:spPr>
          <a:xfrm>
            <a:off x="452078" y="4690479"/>
            <a:ext cx="11392777" cy="1335745"/>
          </a:xfrm>
          <a:prstGeom prst="snip2DiagRect">
            <a:avLst>
              <a:gd fmla="val 0" name="adj1"/>
              <a:gd fmla="val 16667"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10" name="Google Shape;710;p30"/>
          <p:cNvGrpSpPr/>
          <p:nvPr/>
        </p:nvGrpSpPr>
        <p:grpSpPr>
          <a:xfrm>
            <a:off x="452078" y="4684129"/>
            <a:ext cx="11392812" cy="227577"/>
            <a:chOff x="-185231" y="4684129"/>
            <a:chExt cx="11392812" cy="227577"/>
          </a:xfrm>
        </p:grpSpPr>
        <p:cxnSp>
          <p:nvCxnSpPr>
            <p:cNvPr id="711" name="Google Shape;711;p30"/>
            <p:cNvCxnSpPr/>
            <p:nvPr/>
          </p:nvCxnSpPr>
          <p:spPr>
            <a:xfrm>
              <a:off x="-185231" y="4712894"/>
              <a:ext cx="11165236" cy="0"/>
            </a:xfrm>
            <a:prstGeom prst="straightConnector1">
              <a:avLst/>
            </a:prstGeom>
            <a:noFill/>
            <a:ln cap="flat" cmpd="sng" w="57150">
              <a:solidFill>
                <a:schemeClr val="accent4"/>
              </a:solidFill>
              <a:prstDash val="solid"/>
              <a:miter lim="800000"/>
              <a:headEnd len="sm" w="sm" type="none"/>
              <a:tailEnd len="sm" w="sm" type="none"/>
            </a:ln>
          </p:spPr>
        </p:cxnSp>
        <p:sp>
          <p:nvSpPr>
            <p:cNvPr id="712" name="Google Shape;712;p30"/>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A group of people sitting around a table looking at a computer&#10;&#10;Description automatically generated with medium confidence" id="713" name="Google Shape;713;p30"/>
          <p:cNvPicPr preferRelativeResize="0"/>
          <p:nvPr/>
        </p:nvPicPr>
        <p:blipFill rotWithShape="1">
          <a:blip r:embed="rId3">
            <a:alphaModFix/>
          </a:blip>
          <a:srcRect b="0" l="-180" r="0" t="0"/>
          <a:stretch/>
        </p:blipFill>
        <p:spPr>
          <a:xfrm>
            <a:off x="5578141" y="993598"/>
            <a:ext cx="6287326" cy="3365797"/>
          </a:xfrm>
          <a:prstGeom prst="snip2DiagRect">
            <a:avLst>
              <a:gd fmla="val 0" name="adj1"/>
              <a:gd fmla="val 11340" name="adj2"/>
            </a:avLst>
          </a:prstGeom>
          <a:noFill/>
          <a:ln>
            <a:noFill/>
          </a:ln>
        </p:spPr>
      </p:pic>
      <p:sp>
        <p:nvSpPr>
          <p:cNvPr id="714" name="Google Shape;714;p30"/>
          <p:cNvSpPr/>
          <p:nvPr/>
        </p:nvSpPr>
        <p:spPr>
          <a:xfrm>
            <a:off x="5682313" y="3173464"/>
            <a:ext cx="3493807" cy="1067798"/>
          </a:xfrm>
          <a:prstGeom prst="snip2DiagRect">
            <a:avLst>
              <a:gd fmla="val 0" name="adj1"/>
              <a:gd fmla="val 29675"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3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Entrepreneurship</a:t>
            </a:r>
            <a:endParaRPr/>
          </a:p>
        </p:txBody>
      </p:sp>
      <p:sp>
        <p:nvSpPr>
          <p:cNvPr id="716" name="Google Shape;716;p30"/>
          <p:cNvSpPr txBox="1"/>
          <p:nvPr>
            <p:ph idx="2" type="body"/>
          </p:nvPr>
        </p:nvSpPr>
        <p:spPr>
          <a:xfrm>
            <a:off x="452079" y="914400"/>
            <a:ext cx="4069680" cy="97469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The engineering-driven startup community within IEEE.</a:t>
            </a:r>
            <a:endParaRPr/>
          </a:p>
          <a:p>
            <a:pPr indent="0" lvl="0" marL="0" rtl="0" algn="l">
              <a:lnSpc>
                <a:spcPct val="90000"/>
              </a:lnSpc>
              <a:spcBef>
                <a:spcPts val="1000"/>
              </a:spcBef>
              <a:spcAft>
                <a:spcPts val="0"/>
              </a:spcAft>
              <a:buClr>
                <a:srgbClr val="75787B"/>
              </a:buClr>
              <a:buSzPts val="2400"/>
              <a:buNone/>
            </a:pPr>
            <a:r>
              <a:t/>
            </a:r>
            <a:endParaRPr/>
          </a:p>
        </p:txBody>
      </p:sp>
      <p:sp>
        <p:nvSpPr>
          <p:cNvPr id="717" name="Google Shape;717;p30"/>
          <p:cNvSpPr txBox="1"/>
          <p:nvPr>
            <p:ph idx="3" type="body"/>
          </p:nvPr>
        </p:nvSpPr>
        <p:spPr>
          <a:xfrm>
            <a:off x="452385" y="1979188"/>
            <a:ext cx="4424415" cy="199177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The IEEE Entrepreneurship community is at the forefront of turning ideas into successful businesses. There are three main ways to get involved:</a:t>
            </a:r>
            <a:endParaRPr sz="1400"/>
          </a:p>
          <a:p>
            <a:pPr indent="0" lvl="0" marL="0" rtl="0" algn="l">
              <a:lnSpc>
                <a:spcPct val="90000"/>
              </a:lnSpc>
              <a:spcBef>
                <a:spcPts val="1000"/>
              </a:spcBef>
              <a:spcAft>
                <a:spcPts val="0"/>
              </a:spcAft>
              <a:buClr>
                <a:schemeClr val="dk1"/>
              </a:buClr>
              <a:buSzPts val="2000"/>
              <a:buNone/>
            </a:pPr>
            <a:r>
              <a:t/>
            </a:r>
            <a:endParaRPr/>
          </a:p>
        </p:txBody>
      </p:sp>
      <p:sp>
        <p:nvSpPr>
          <p:cNvPr id="718" name="Google Shape;718;p30"/>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719" name="Google Shape;719;p30"/>
          <p:cNvSpPr/>
          <p:nvPr/>
        </p:nvSpPr>
        <p:spPr>
          <a:xfrm>
            <a:off x="711564" y="4817690"/>
            <a:ext cx="341250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The IEEE Collabratec® Entrepreneurship Community</a:t>
            </a:r>
            <a:r>
              <a:rPr lang="en-US" sz="1600">
                <a:solidFill>
                  <a:schemeClr val="lt1"/>
                </a:solidFill>
                <a:latin typeface="Calibri"/>
                <a:ea typeface="Calibri"/>
                <a:cs typeface="Calibri"/>
                <a:sym typeface="Calibri"/>
              </a:rPr>
              <a:t> </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brings together individuals who have a passion for all things entrepreneurial.</a:t>
            </a:r>
            <a:endParaRPr b="1" sz="1600">
              <a:solidFill>
                <a:schemeClr val="lt1"/>
              </a:solidFill>
              <a:latin typeface="Calibri"/>
              <a:ea typeface="Calibri"/>
              <a:cs typeface="Calibri"/>
              <a:sym typeface="Calibri"/>
            </a:endParaRPr>
          </a:p>
        </p:txBody>
      </p:sp>
      <p:sp>
        <p:nvSpPr>
          <p:cNvPr id="720" name="Google Shape;720;p30"/>
          <p:cNvSpPr/>
          <p:nvPr/>
        </p:nvSpPr>
        <p:spPr>
          <a:xfrm>
            <a:off x="4546589" y="4817690"/>
            <a:ext cx="3170538"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Entrepreneurship Events</a:t>
            </a:r>
            <a:r>
              <a:rPr lang="en-US" sz="1600">
                <a:solidFill>
                  <a:schemeClr val="lt1"/>
                </a:solidFill>
                <a:latin typeface="Calibri"/>
                <a:ea typeface="Calibri"/>
                <a:cs typeface="Calibri"/>
                <a:sym typeface="Calibri"/>
              </a:rPr>
              <a:t> </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are designed to inspire tech </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startup founders, investors, and service providers.</a:t>
            </a:r>
            <a:endParaRPr b="1" sz="1600">
              <a:solidFill>
                <a:schemeClr val="lt1"/>
              </a:solidFill>
              <a:latin typeface="Calibri"/>
              <a:ea typeface="Calibri"/>
              <a:cs typeface="Calibri"/>
              <a:sym typeface="Calibri"/>
            </a:endParaRPr>
          </a:p>
        </p:txBody>
      </p:sp>
      <p:sp>
        <p:nvSpPr>
          <p:cNvPr id="721" name="Google Shape;721;p30"/>
          <p:cNvSpPr/>
          <p:nvPr/>
        </p:nvSpPr>
        <p:spPr>
          <a:xfrm>
            <a:off x="8045729" y="4817690"/>
            <a:ext cx="360079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lt1"/>
                </a:solidFill>
                <a:latin typeface="Calibri"/>
                <a:ea typeface="Calibri"/>
                <a:cs typeface="Calibri"/>
                <a:sym typeface="Calibri"/>
              </a:rPr>
              <a:t>IEEE Entrepreneurship Portal </a:t>
            </a:r>
            <a:br>
              <a:rPr b="1"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is your online resource for growing your ideas and finding IEEE activity relevant to startup companies and founders.</a:t>
            </a:r>
            <a:endParaRPr/>
          </a:p>
        </p:txBody>
      </p:sp>
      <p:sp>
        <p:nvSpPr>
          <p:cNvPr id="722" name="Google Shape;722;p30"/>
          <p:cNvSpPr/>
          <p:nvPr/>
        </p:nvSpPr>
        <p:spPr>
          <a:xfrm>
            <a:off x="846979" y="6222408"/>
            <a:ext cx="3493905"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entrepreneurship.ieee.org</a:t>
            </a:r>
            <a:endParaRPr b="1" sz="1600">
              <a:solidFill>
                <a:srgbClr val="00629B"/>
              </a:solidFill>
              <a:latin typeface="Calibri"/>
              <a:ea typeface="Calibri"/>
              <a:cs typeface="Calibri"/>
              <a:sym typeface="Calibri"/>
            </a:endParaRPr>
          </a:p>
        </p:txBody>
      </p:sp>
      <p:cxnSp>
        <p:nvCxnSpPr>
          <p:cNvPr id="723" name="Google Shape;723;p30"/>
          <p:cNvCxnSpPr/>
          <p:nvPr/>
        </p:nvCxnSpPr>
        <p:spPr>
          <a:xfrm>
            <a:off x="4340884" y="4911706"/>
            <a:ext cx="0" cy="972810"/>
          </a:xfrm>
          <a:prstGeom prst="straightConnector1">
            <a:avLst/>
          </a:prstGeom>
          <a:noFill/>
          <a:ln cap="flat" cmpd="sng" w="9525">
            <a:solidFill>
              <a:schemeClr val="lt1"/>
            </a:solidFill>
            <a:prstDash val="solid"/>
            <a:miter lim="800000"/>
            <a:headEnd len="sm" w="sm" type="none"/>
            <a:tailEnd len="sm" w="sm" type="none"/>
          </a:ln>
        </p:spPr>
      </p:cxnSp>
      <p:cxnSp>
        <p:nvCxnSpPr>
          <p:cNvPr id="724" name="Google Shape;724;p30"/>
          <p:cNvCxnSpPr/>
          <p:nvPr/>
        </p:nvCxnSpPr>
        <p:spPr>
          <a:xfrm>
            <a:off x="7747278" y="4911706"/>
            <a:ext cx="0" cy="972810"/>
          </a:xfrm>
          <a:prstGeom prst="straightConnector1">
            <a:avLst/>
          </a:prstGeom>
          <a:noFill/>
          <a:ln cap="flat" cmpd="sng" w="9525">
            <a:solidFill>
              <a:schemeClr val="lt1"/>
            </a:solidFill>
            <a:prstDash val="solid"/>
            <a:miter lim="800000"/>
            <a:headEnd len="sm" w="sm" type="none"/>
            <a:tailEnd len="sm" w="sm" type="none"/>
          </a:ln>
        </p:spPr>
      </p:cxnSp>
      <p:pic>
        <p:nvPicPr>
          <p:cNvPr id="725" name="Google Shape;725;p30"/>
          <p:cNvPicPr preferRelativeResize="0"/>
          <p:nvPr/>
        </p:nvPicPr>
        <p:blipFill rotWithShape="1">
          <a:blip r:embed="rId5">
            <a:alphaModFix/>
          </a:blip>
          <a:srcRect b="0" l="0" r="0" t="0"/>
          <a:stretch/>
        </p:blipFill>
        <p:spPr>
          <a:xfrm>
            <a:off x="6064967" y="3320571"/>
            <a:ext cx="2728498" cy="782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31"/>
          <p:cNvSpPr/>
          <p:nvPr/>
        </p:nvSpPr>
        <p:spPr>
          <a:xfrm>
            <a:off x="4487581" y="2736510"/>
            <a:ext cx="3183505" cy="1279669"/>
          </a:xfrm>
          <a:prstGeom prst="snip2DiagRect">
            <a:avLst>
              <a:gd fmla="val 0" name="adj1"/>
              <a:gd fmla="val 23816" name="adj2"/>
            </a:avLst>
          </a:prstGeom>
          <a:solidFill>
            <a:srgbClr val="00B5E2"/>
          </a:solidFill>
          <a:ln cap="flat" cmpd="sng" w="1270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2" name="Google Shape;732;p31"/>
          <p:cNvSpPr/>
          <p:nvPr/>
        </p:nvSpPr>
        <p:spPr>
          <a:xfrm>
            <a:off x="8025911" y="2736510"/>
            <a:ext cx="3183505" cy="1279669"/>
          </a:xfrm>
          <a:prstGeom prst="snip2DiagRect">
            <a:avLst>
              <a:gd fmla="val 0" name="adj1"/>
              <a:gd fmla="val 23816" name="adj2"/>
            </a:avLst>
          </a:prstGeom>
          <a:solidFill>
            <a:srgbClr val="00B5E2"/>
          </a:solidFill>
          <a:ln cap="flat" cmpd="sng" w="1270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3" name="Google Shape;733;p31"/>
          <p:cNvSpPr/>
          <p:nvPr/>
        </p:nvSpPr>
        <p:spPr>
          <a:xfrm>
            <a:off x="926663" y="2736510"/>
            <a:ext cx="3183505" cy="1279669"/>
          </a:xfrm>
          <a:prstGeom prst="snip2DiagRect">
            <a:avLst>
              <a:gd fmla="val 0" name="adj1"/>
              <a:gd fmla="val 23816" name="adj2"/>
            </a:avLst>
          </a:prstGeom>
          <a:solidFill>
            <a:srgbClr val="00B5E2"/>
          </a:solidFill>
          <a:ln cap="flat" cmpd="sng" w="1270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4" name="Google Shape;734;p3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Innovation Nation</a:t>
            </a:r>
            <a:endParaRPr/>
          </a:p>
        </p:txBody>
      </p:sp>
      <p:sp>
        <p:nvSpPr>
          <p:cNvPr id="735" name="Google Shape;735;p31"/>
          <p:cNvSpPr txBox="1"/>
          <p:nvPr>
            <p:ph idx="2" type="body"/>
          </p:nvPr>
        </p:nvSpPr>
        <p:spPr>
          <a:xfrm>
            <a:off x="452078" y="914400"/>
            <a:ext cx="11307763" cy="97469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For every idea that needs a platform to showcase its worth, </a:t>
            </a:r>
            <a:br>
              <a:rPr lang="en-US"/>
            </a:br>
            <a:r>
              <a:rPr lang="en-US"/>
              <a:t>IEEE Innovation Nation is the competition for it.</a:t>
            </a:r>
            <a:endParaRPr/>
          </a:p>
        </p:txBody>
      </p:sp>
      <p:sp>
        <p:nvSpPr>
          <p:cNvPr id="736" name="Google Shape;736;p31"/>
          <p:cNvSpPr txBox="1"/>
          <p:nvPr>
            <p:ph idx="3" type="body"/>
          </p:nvPr>
        </p:nvSpPr>
        <p:spPr>
          <a:xfrm>
            <a:off x="452385" y="1668463"/>
            <a:ext cx="8490648" cy="105268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a:t>Lack of guidance or finances should never be the reason to shut down the entrepreneur inside you. IEEE Innovation Nation is organized to address this by providing resources to take your idea or product to the next level:</a:t>
            </a:r>
            <a:endParaRPr/>
          </a:p>
          <a:p>
            <a:pPr indent="0" lvl="0" marL="0" rtl="0" algn="l">
              <a:lnSpc>
                <a:spcPct val="90000"/>
              </a:lnSpc>
              <a:spcBef>
                <a:spcPts val="1000"/>
              </a:spcBef>
              <a:spcAft>
                <a:spcPts val="0"/>
              </a:spcAft>
              <a:buClr>
                <a:schemeClr val="dk1"/>
              </a:buClr>
              <a:buSzPts val="2000"/>
              <a:buNone/>
            </a:pPr>
            <a:r>
              <a:t/>
            </a:r>
            <a:endParaRPr/>
          </a:p>
        </p:txBody>
      </p:sp>
      <p:sp>
        <p:nvSpPr>
          <p:cNvPr id="737" name="Google Shape;737;p31"/>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IEEE Innovation Nation" id="738" name="Google Shape;738;p31"/>
          <p:cNvPicPr preferRelativeResize="0"/>
          <p:nvPr/>
        </p:nvPicPr>
        <p:blipFill rotWithShape="1">
          <a:blip r:embed="rId3">
            <a:alphaModFix/>
          </a:blip>
          <a:srcRect b="0" l="0" r="0" t="0"/>
          <a:stretch/>
        </p:blipFill>
        <p:spPr>
          <a:xfrm>
            <a:off x="8622367" y="914400"/>
            <a:ext cx="3175000" cy="1270000"/>
          </a:xfrm>
          <a:prstGeom prst="rect">
            <a:avLst/>
          </a:prstGeom>
          <a:noFill/>
          <a:ln>
            <a:noFill/>
          </a:ln>
        </p:spPr>
      </p:pic>
      <p:sp>
        <p:nvSpPr>
          <p:cNvPr id="739" name="Google Shape;739;p31"/>
          <p:cNvSpPr/>
          <p:nvPr/>
        </p:nvSpPr>
        <p:spPr>
          <a:xfrm>
            <a:off x="2042716" y="2815851"/>
            <a:ext cx="205261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TRAINING</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Get equipped with necessary skills to run a company</a:t>
            </a:r>
            <a:endParaRPr b="0" i="0" sz="1600">
              <a:solidFill>
                <a:schemeClr val="lt1"/>
              </a:solidFill>
              <a:latin typeface="Calibri"/>
              <a:ea typeface="Calibri"/>
              <a:cs typeface="Calibri"/>
              <a:sym typeface="Calibri"/>
            </a:endParaRPr>
          </a:p>
        </p:txBody>
      </p:sp>
      <p:sp>
        <p:nvSpPr>
          <p:cNvPr id="740" name="Google Shape;740;p31"/>
          <p:cNvSpPr/>
          <p:nvPr/>
        </p:nvSpPr>
        <p:spPr>
          <a:xfrm>
            <a:off x="5637125" y="2868144"/>
            <a:ext cx="189845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MENTORING</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Get guidance from experts in the field</a:t>
            </a:r>
            <a:endParaRPr b="0" i="0" sz="1600">
              <a:solidFill>
                <a:schemeClr val="lt1"/>
              </a:solidFill>
              <a:latin typeface="Calibri"/>
              <a:ea typeface="Calibri"/>
              <a:cs typeface="Calibri"/>
              <a:sym typeface="Calibri"/>
            </a:endParaRPr>
          </a:p>
        </p:txBody>
      </p:sp>
      <p:sp>
        <p:nvSpPr>
          <p:cNvPr id="741" name="Google Shape;741;p31"/>
          <p:cNvSpPr/>
          <p:nvPr/>
        </p:nvSpPr>
        <p:spPr>
          <a:xfrm>
            <a:off x="9178632" y="2815850"/>
            <a:ext cx="201564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FINANCES</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Back your ideas and execution skills with finances</a:t>
            </a:r>
            <a:endParaRPr b="0" i="0" sz="1600">
              <a:solidFill>
                <a:schemeClr val="lt1"/>
              </a:solidFill>
              <a:latin typeface="Calibri"/>
              <a:ea typeface="Calibri"/>
              <a:cs typeface="Calibri"/>
              <a:sym typeface="Calibri"/>
            </a:endParaRPr>
          </a:p>
        </p:txBody>
      </p:sp>
      <p:sp>
        <p:nvSpPr>
          <p:cNvPr id="742" name="Google Shape;742;p31"/>
          <p:cNvSpPr/>
          <p:nvPr/>
        </p:nvSpPr>
        <p:spPr>
          <a:xfrm>
            <a:off x="452078" y="4136852"/>
            <a:ext cx="941422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The IEEE Innovation Nation initiative will be carried out in the following areas this year:  </a:t>
            </a:r>
            <a:endParaRPr/>
          </a:p>
        </p:txBody>
      </p:sp>
      <p:sp>
        <p:nvSpPr>
          <p:cNvPr id="743" name="Google Shape;743;p31"/>
          <p:cNvSpPr/>
          <p:nvPr/>
        </p:nvSpPr>
        <p:spPr>
          <a:xfrm>
            <a:off x="832267" y="6232456"/>
            <a:ext cx="2166042"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in.ieee.org</a:t>
            </a:r>
            <a:endParaRPr b="1" sz="1600">
              <a:solidFill>
                <a:srgbClr val="00629B"/>
              </a:solidFill>
              <a:latin typeface="Calibri"/>
              <a:ea typeface="Calibri"/>
              <a:cs typeface="Calibri"/>
              <a:sym typeface="Calibri"/>
            </a:endParaRPr>
          </a:p>
        </p:txBody>
      </p:sp>
      <p:pic>
        <p:nvPicPr>
          <p:cNvPr descr="Icon&#10;&#10;Description automatically generated" id="744" name="Google Shape;744;p31"/>
          <p:cNvPicPr preferRelativeResize="0"/>
          <p:nvPr/>
        </p:nvPicPr>
        <p:blipFill rotWithShape="1">
          <a:blip r:embed="rId5">
            <a:alphaModFix/>
          </a:blip>
          <a:srcRect b="0" l="0" r="0" t="0"/>
          <a:stretch/>
        </p:blipFill>
        <p:spPr>
          <a:xfrm>
            <a:off x="1001801" y="2953408"/>
            <a:ext cx="989397" cy="887426"/>
          </a:xfrm>
          <a:prstGeom prst="rect">
            <a:avLst/>
          </a:prstGeom>
          <a:noFill/>
          <a:ln>
            <a:noFill/>
          </a:ln>
        </p:spPr>
      </p:pic>
      <p:pic>
        <p:nvPicPr>
          <p:cNvPr descr="Icon&#10;&#10;Description automatically generated" id="745" name="Google Shape;745;p31"/>
          <p:cNvPicPr preferRelativeResize="0"/>
          <p:nvPr/>
        </p:nvPicPr>
        <p:blipFill rotWithShape="1">
          <a:blip r:embed="rId6">
            <a:alphaModFix/>
          </a:blip>
          <a:srcRect b="0" l="0" r="0" t="0"/>
          <a:stretch/>
        </p:blipFill>
        <p:spPr>
          <a:xfrm>
            <a:off x="4647649" y="2953408"/>
            <a:ext cx="989397" cy="887426"/>
          </a:xfrm>
          <a:prstGeom prst="rect">
            <a:avLst/>
          </a:prstGeom>
          <a:noFill/>
          <a:ln>
            <a:noFill/>
          </a:ln>
        </p:spPr>
      </p:pic>
      <p:pic>
        <p:nvPicPr>
          <p:cNvPr descr="Icon&#10;&#10;Description automatically generated" id="746" name="Google Shape;746;p31"/>
          <p:cNvPicPr preferRelativeResize="0"/>
          <p:nvPr/>
        </p:nvPicPr>
        <p:blipFill rotWithShape="1">
          <a:blip r:embed="rId7">
            <a:alphaModFix/>
          </a:blip>
          <a:srcRect b="0" l="0" r="0" t="0"/>
          <a:stretch/>
        </p:blipFill>
        <p:spPr>
          <a:xfrm>
            <a:off x="8127669" y="2953408"/>
            <a:ext cx="989397" cy="887426"/>
          </a:xfrm>
          <a:prstGeom prst="rect">
            <a:avLst/>
          </a:prstGeom>
          <a:noFill/>
          <a:ln>
            <a:noFill/>
          </a:ln>
        </p:spPr>
      </p:pic>
      <p:pic>
        <p:nvPicPr>
          <p:cNvPr descr="Logo, company name&#10;&#10;Description automatically generated" id="747" name="Google Shape;747;p31"/>
          <p:cNvPicPr preferRelativeResize="0"/>
          <p:nvPr/>
        </p:nvPicPr>
        <p:blipFill rotWithShape="1">
          <a:blip r:embed="rId8">
            <a:alphaModFix/>
          </a:blip>
          <a:srcRect b="0" l="0" r="0" t="0"/>
          <a:stretch/>
        </p:blipFill>
        <p:spPr>
          <a:xfrm>
            <a:off x="8561095" y="4361930"/>
            <a:ext cx="1905000" cy="1905000"/>
          </a:xfrm>
          <a:prstGeom prst="rect">
            <a:avLst/>
          </a:prstGeom>
          <a:noFill/>
          <a:ln>
            <a:noFill/>
          </a:ln>
        </p:spPr>
      </p:pic>
      <p:pic>
        <p:nvPicPr>
          <p:cNvPr descr="Logo, company name&#10;&#10;Description automatically generated" id="748" name="Google Shape;748;p31"/>
          <p:cNvPicPr preferRelativeResize="0"/>
          <p:nvPr/>
        </p:nvPicPr>
        <p:blipFill rotWithShape="1">
          <a:blip r:embed="rId9">
            <a:alphaModFix/>
          </a:blip>
          <a:srcRect b="0" l="0" r="0" t="0"/>
          <a:stretch/>
        </p:blipFill>
        <p:spPr>
          <a:xfrm>
            <a:off x="5126833" y="4335302"/>
            <a:ext cx="1905000" cy="1866900"/>
          </a:xfrm>
          <a:prstGeom prst="rect">
            <a:avLst/>
          </a:prstGeom>
          <a:noFill/>
          <a:ln>
            <a:noFill/>
          </a:ln>
        </p:spPr>
      </p:pic>
      <p:pic>
        <p:nvPicPr>
          <p:cNvPr descr="Logo&#10;&#10;Description automatically generated" id="749" name="Google Shape;749;p31"/>
          <p:cNvPicPr preferRelativeResize="0"/>
          <p:nvPr/>
        </p:nvPicPr>
        <p:blipFill rotWithShape="1">
          <a:blip r:embed="rId10">
            <a:alphaModFix/>
          </a:blip>
          <a:srcRect b="0" l="0" r="0" t="0"/>
          <a:stretch/>
        </p:blipFill>
        <p:spPr>
          <a:xfrm>
            <a:off x="1504702" y="4320176"/>
            <a:ext cx="1905000" cy="1905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32"/>
          <p:cNvSpPr/>
          <p:nvPr/>
        </p:nvSpPr>
        <p:spPr>
          <a:xfrm>
            <a:off x="5943025" y="1557381"/>
            <a:ext cx="5603488" cy="369332"/>
          </a:xfrm>
          <a:prstGeom prst="rect">
            <a:avLst/>
          </a:prstGeom>
          <a:solidFill>
            <a:srgbClr val="00285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6" name="Google Shape;756;p3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Local Communities</a:t>
            </a:r>
            <a:endParaRPr/>
          </a:p>
        </p:txBody>
      </p:sp>
      <p:sp>
        <p:nvSpPr>
          <p:cNvPr id="757" name="Google Shape;757;p32"/>
          <p:cNvSpPr txBox="1"/>
          <p:nvPr>
            <p:ph idx="1" type="body"/>
          </p:nvPr>
        </p:nvSpPr>
        <p:spPr>
          <a:xfrm>
            <a:off x="452282" y="1828800"/>
            <a:ext cx="4114802" cy="433540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Arial"/>
              <a:buChar char="•"/>
            </a:pPr>
            <a:r>
              <a:rPr lang="en-US" sz="1800"/>
              <a:t>Within the regions, there are local sections, chapters, and affinity groups  </a:t>
            </a:r>
            <a:endParaRPr/>
          </a:p>
          <a:p>
            <a:pPr indent="-342900" lvl="0" marL="342900" rtl="0" algn="l">
              <a:lnSpc>
                <a:spcPct val="90000"/>
              </a:lnSpc>
              <a:spcBef>
                <a:spcPts val="1000"/>
              </a:spcBef>
              <a:spcAft>
                <a:spcPts val="0"/>
              </a:spcAft>
              <a:buClr>
                <a:schemeClr val="dk1"/>
              </a:buClr>
              <a:buSzPts val="1800"/>
              <a:buFont typeface="Arial"/>
              <a:buChar char="•"/>
            </a:pPr>
            <a:r>
              <a:rPr lang="en-US" sz="1800"/>
              <a:t>Local communities conduct over 10,000 meetings a year </a:t>
            </a:r>
            <a:endParaRPr/>
          </a:p>
          <a:p>
            <a:pPr indent="-342900" lvl="0" marL="342900" rtl="0" algn="l">
              <a:lnSpc>
                <a:spcPct val="90000"/>
              </a:lnSpc>
              <a:spcBef>
                <a:spcPts val="1000"/>
              </a:spcBef>
              <a:spcAft>
                <a:spcPts val="0"/>
              </a:spcAft>
              <a:buClr>
                <a:schemeClr val="dk1"/>
              </a:buClr>
              <a:buSzPts val="1800"/>
              <a:buFont typeface="Arial"/>
              <a:buChar char="•"/>
            </a:pPr>
            <a:r>
              <a:rPr lang="en-US" sz="1800"/>
              <a:t>Provide unique opportunities for members to:</a:t>
            </a:r>
            <a:endParaRPr/>
          </a:p>
          <a:p>
            <a:pPr indent="-228600" lvl="1" marL="685800" rtl="0" algn="l">
              <a:lnSpc>
                <a:spcPct val="90000"/>
              </a:lnSpc>
              <a:spcBef>
                <a:spcPts val="500"/>
              </a:spcBef>
              <a:spcAft>
                <a:spcPts val="0"/>
              </a:spcAft>
              <a:buClr>
                <a:schemeClr val="dk1"/>
              </a:buClr>
              <a:buSzPts val="1800"/>
              <a:buChar char="•"/>
            </a:pPr>
            <a:r>
              <a:rPr lang="en-US" sz="1800"/>
              <a:t>Attend technical presentations </a:t>
            </a:r>
            <a:endParaRPr/>
          </a:p>
          <a:p>
            <a:pPr indent="-228600" lvl="1" marL="685800" rtl="0" algn="l">
              <a:lnSpc>
                <a:spcPct val="90000"/>
              </a:lnSpc>
              <a:spcBef>
                <a:spcPts val="500"/>
              </a:spcBef>
              <a:spcAft>
                <a:spcPts val="0"/>
              </a:spcAft>
              <a:buClr>
                <a:schemeClr val="dk1"/>
              </a:buClr>
              <a:buSzPts val="1800"/>
              <a:buChar char="•"/>
            </a:pPr>
            <a:r>
              <a:rPr lang="en-US" sz="1800"/>
              <a:t>Create strong peer-to-peer connections</a:t>
            </a:r>
            <a:endParaRPr/>
          </a:p>
          <a:p>
            <a:pPr indent="-228600" lvl="1" marL="685800" rtl="0" algn="l">
              <a:lnSpc>
                <a:spcPct val="90000"/>
              </a:lnSpc>
              <a:spcBef>
                <a:spcPts val="500"/>
              </a:spcBef>
              <a:spcAft>
                <a:spcPts val="0"/>
              </a:spcAft>
              <a:buClr>
                <a:schemeClr val="dk1"/>
              </a:buClr>
              <a:buSzPts val="1800"/>
              <a:buChar char="•"/>
            </a:pPr>
            <a:r>
              <a:rPr lang="en-US" sz="1800"/>
              <a:t>Explore their technical interests as a community</a:t>
            </a:r>
            <a:endParaRPr/>
          </a:p>
          <a:p>
            <a:pPr indent="-228600" lvl="1" marL="685800" rtl="0" algn="l">
              <a:lnSpc>
                <a:spcPct val="90000"/>
              </a:lnSpc>
              <a:spcBef>
                <a:spcPts val="500"/>
              </a:spcBef>
              <a:spcAft>
                <a:spcPts val="0"/>
              </a:spcAft>
              <a:buClr>
                <a:schemeClr val="dk1"/>
              </a:buClr>
              <a:buSzPts val="1800"/>
              <a:buChar char="•"/>
            </a:pPr>
            <a:r>
              <a:rPr lang="en-US" sz="1800"/>
              <a:t>Network locally and globally</a:t>
            </a:r>
            <a:endParaRPr/>
          </a:p>
          <a:p>
            <a:pPr indent="-228600" lvl="1" marL="685800" rtl="0" algn="l">
              <a:lnSpc>
                <a:spcPct val="90000"/>
              </a:lnSpc>
              <a:spcBef>
                <a:spcPts val="500"/>
              </a:spcBef>
              <a:spcAft>
                <a:spcPts val="0"/>
              </a:spcAft>
              <a:buClr>
                <a:schemeClr val="dk1"/>
              </a:buClr>
              <a:buSzPts val="1800"/>
              <a:buChar char="•"/>
            </a:pPr>
            <a:r>
              <a:rPr lang="en-US" sz="1800"/>
              <a:t>Participate in leadership opportunities</a:t>
            </a:r>
            <a:endParaRPr/>
          </a:p>
          <a:p>
            <a:pPr indent="0" lvl="0" marL="0" rtl="0" algn="l">
              <a:lnSpc>
                <a:spcPct val="90000"/>
              </a:lnSpc>
              <a:spcBef>
                <a:spcPts val="1000"/>
              </a:spcBef>
              <a:spcAft>
                <a:spcPts val="0"/>
              </a:spcAft>
              <a:buClr>
                <a:schemeClr val="dk1"/>
              </a:buClr>
              <a:buSzPts val="2000"/>
              <a:buNone/>
            </a:pPr>
            <a:r>
              <a:t/>
            </a:r>
            <a:endParaRPr/>
          </a:p>
        </p:txBody>
      </p:sp>
      <p:sp>
        <p:nvSpPr>
          <p:cNvPr id="758" name="Google Shape;758;p32"/>
          <p:cNvSpPr txBox="1"/>
          <p:nvPr>
            <p:ph idx="2" type="body"/>
          </p:nvPr>
        </p:nvSpPr>
        <p:spPr>
          <a:xfrm>
            <a:off x="452078" y="914400"/>
            <a:ext cx="11307763" cy="773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is divided into ten worldwide geographic regions—local communities are key to making it all come together.</a:t>
            </a:r>
            <a:endParaRPr/>
          </a:p>
        </p:txBody>
      </p:sp>
      <p:sp>
        <p:nvSpPr>
          <p:cNvPr id="759" name="Google Shape;759;p32"/>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760" name="Google Shape;760;p32"/>
          <p:cNvSpPr/>
          <p:nvPr/>
        </p:nvSpPr>
        <p:spPr>
          <a:xfrm>
            <a:off x="832267" y="6222408"/>
            <a:ext cx="3145476"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ieee.org/communities</a:t>
            </a:r>
            <a:endParaRPr b="1" sz="1600">
              <a:solidFill>
                <a:srgbClr val="00629B"/>
              </a:solidFill>
              <a:latin typeface="Calibri"/>
              <a:ea typeface="Calibri"/>
              <a:cs typeface="Calibri"/>
              <a:sym typeface="Calibri"/>
            </a:endParaRPr>
          </a:p>
        </p:txBody>
      </p:sp>
      <p:pic>
        <p:nvPicPr>
          <p:cNvPr descr="Map&#10;&#10;Description automatically generated" id="761" name="Google Shape;761;p32"/>
          <p:cNvPicPr preferRelativeResize="0"/>
          <p:nvPr/>
        </p:nvPicPr>
        <p:blipFill rotWithShape="1">
          <a:blip r:embed="rId4">
            <a:alphaModFix/>
          </a:blip>
          <a:srcRect b="0" l="0" r="0" t="0"/>
          <a:stretch/>
        </p:blipFill>
        <p:spPr>
          <a:xfrm>
            <a:off x="5659764" y="1994766"/>
            <a:ext cx="6532236" cy="3689858"/>
          </a:xfrm>
          <a:prstGeom prst="rect">
            <a:avLst/>
          </a:prstGeom>
          <a:noFill/>
          <a:ln>
            <a:noFill/>
          </a:ln>
        </p:spPr>
      </p:pic>
      <p:sp>
        <p:nvSpPr>
          <p:cNvPr id="762" name="Google Shape;762;p32"/>
          <p:cNvSpPr txBox="1"/>
          <p:nvPr/>
        </p:nvSpPr>
        <p:spPr>
          <a:xfrm>
            <a:off x="6021666" y="1557381"/>
            <a:ext cx="544620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Total Membership </a:t>
            </a:r>
            <a:r>
              <a:rPr b="1" lang="en-US" sz="1800">
                <a:solidFill>
                  <a:schemeClr val="lt1"/>
                </a:solidFill>
                <a:latin typeface="Calibri"/>
                <a:ea typeface="Calibri"/>
                <a:cs typeface="Calibri"/>
                <a:sym typeface="Calibri"/>
              </a:rPr>
              <a:t>+427,000 </a:t>
            </a:r>
            <a:r>
              <a:rPr lang="en-US" sz="1800">
                <a:solidFill>
                  <a:schemeClr val="lt1"/>
                </a:solidFill>
                <a:latin typeface="Calibri"/>
                <a:ea typeface="Calibri"/>
                <a:cs typeface="Calibri"/>
                <a:sym typeface="Calibri"/>
              </a:rPr>
              <a:t>across </a:t>
            </a:r>
            <a:r>
              <a:rPr b="1" lang="en-US" sz="1800">
                <a:solidFill>
                  <a:schemeClr val="lt1"/>
                </a:solidFill>
                <a:latin typeface="Calibri"/>
                <a:ea typeface="Calibri"/>
                <a:cs typeface="Calibri"/>
                <a:sym typeface="Calibri"/>
              </a:rPr>
              <a:t>TEN</a:t>
            </a:r>
            <a:r>
              <a:rPr lang="en-US" sz="1800">
                <a:solidFill>
                  <a:schemeClr val="lt1"/>
                </a:solidFill>
                <a:latin typeface="Calibri"/>
                <a:ea typeface="Calibri"/>
                <a:cs typeface="Calibri"/>
                <a:sym typeface="Calibri"/>
              </a:rPr>
              <a:t> IEEE Regions</a:t>
            </a:r>
            <a:endParaRPr/>
          </a:p>
        </p:txBody>
      </p:sp>
      <p:sp>
        <p:nvSpPr>
          <p:cNvPr id="763" name="Google Shape;763;p32"/>
          <p:cNvSpPr/>
          <p:nvPr/>
        </p:nvSpPr>
        <p:spPr>
          <a:xfrm rot="8100000">
            <a:off x="7001094" y="3314280"/>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4" name="Google Shape;764;p32"/>
          <p:cNvSpPr/>
          <p:nvPr/>
        </p:nvSpPr>
        <p:spPr>
          <a:xfrm rot="8100000">
            <a:off x="7006795" y="3404511"/>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5" name="Google Shape;765;p32"/>
          <p:cNvSpPr/>
          <p:nvPr/>
        </p:nvSpPr>
        <p:spPr>
          <a:xfrm rot="8100000">
            <a:off x="6913702" y="3482121"/>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32"/>
          <p:cNvSpPr/>
          <p:nvPr/>
        </p:nvSpPr>
        <p:spPr>
          <a:xfrm rot="8100000">
            <a:off x="6207424" y="3372553"/>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7" name="Google Shape;767;p32"/>
          <p:cNvSpPr/>
          <p:nvPr/>
        </p:nvSpPr>
        <p:spPr>
          <a:xfrm rot="8100000">
            <a:off x="8704859" y="3153661"/>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32"/>
          <p:cNvSpPr/>
          <p:nvPr/>
        </p:nvSpPr>
        <p:spPr>
          <a:xfrm rot="8100000">
            <a:off x="9938175" y="3785648"/>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9" name="Google Shape;769;p32"/>
          <p:cNvSpPr/>
          <p:nvPr/>
        </p:nvSpPr>
        <p:spPr>
          <a:xfrm rot="8100000">
            <a:off x="10508392" y="3334208"/>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0" name="Google Shape;770;p32"/>
          <p:cNvSpPr/>
          <p:nvPr/>
        </p:nvSpPr>
        <p:spPr>
          <a:xfrm rot="8100000">
            <a:off x="10978001" y="3398168"/>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1" name="Google Shape;771;p32"/>
          <p:cNvSpPr/>
          <p:nvPr/>
        </p:nvSpPr>
        <p:spPr>
          <a:xfrm rot="8100000">
            <a:off x="10706198" y="3643698"/>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2" name="Google Shape;772;p32"/>
          <p:cNvSpPr/>
          <p:nvPr/>
        </p:nvSpPr>
        <p:spPr>
          <a:xfrm rot="8100000">
            <a:off x="10572123" y="4084421"/>
            <a:ext cx="135656" cy="134076"/>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32"/>
          <p:cNvSpPr/>
          <p:nvPr/>
        </p:nvSpPr>
        <p:spPr>
          <a:xfrm rot="8100000">
            <a:off x="4820014" y="4970501"/>
            <a:ext cx="200295" cy="200295"/>
          </a:xfrm>
          <a:prstGeom prst="teardrop">
            <a:avLst>
              <a:gd fmla="val 125830" name="adj"/>
            </a:avLst>
          </a:prstGeom>
          <a:solidFill>
            <a:srgbClr val="009FDA"/>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32"/>
          <p:cNvSpPr txBox="1"/>
          <p:nvPr/>
        </p:nvSpPr>
        <p:spPr>
          <a:xfrm>
            <a:off x="4989052" y="5000148"/>
            <a:ext cx="984784"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100">
                <a:solidFill>
                  <a:srgbClr val="000000"/>
                </a:solidFill>
                <a:latin typeface="Calibri"/>
                <a:ea typeface="Calibri"/>
                <a:cs typeface="Calibri"/>
                <a:sym typeface="Calibri"/>
              </a:rPr>
              <a:t>IEEE Offices</a:t>
            </a:r>
            <a:endParaRPr b="1" sz="1100">
              <a:solidFill>
                <a:srgbClr val="0066A1"/>
              </a:solidFill>
              <a:latin typeface="Calibri"/>
              <a:ea typeface="Calibri"/>
              <a:cs typeface="Calibri"/>
              <a:sym typeface="Calibri"/>
            </a:endParaRPr>
          </a:p>
        </p:txBody>
      </p:sp>
      <p:pic>
        <p:nvPicPr>
          <p:cNvPr id="775" name="Google Shape;775;p32"/>
          <p:cNvPicPr preferRelativeResize="0"/>
          <p:nvPr/>
        </p:nvPicPr>
        <p:blipFill rotWithShape="1">
          <a:blip r:embed="rId5">
            <a:alphaModFix/>
          </a:blip>
          <a:srcRect b="0" l="0" r="0" t="0"/>
          <a:stretch/>
        </p:blipFill>
        <p:spPr>
          <a:xfrm>
            <a:off x="4848868" y="2497971"/>
            <a:ext cx="936555" cy="23283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33"/>
          <p:cNvSpPr/>
          <p:nvPr/>
        </p:nvSpPr>
        <p:spPr>
          <a:xfrm>
            <a:off x="452078" y="4690479"/>
            <a:ext cx="11392777" cy="1335745"/>
          </a:xfrm>
          <a:prstGeom prst="snip2DiagRect">
            <a:avLst>
              <a:gd fmla="val 0" name="adj1"/>
              <a:gd fmla="val 16667"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82" name="Google Shape;782;p33"/>
          <p:cNvGrpSpPr/>
          <p:nvPr/>
        </p:nvGrpSpPr>
        <p:grpSpPr>
          <a:xfrm>
            <a:off x="452078" y="4684129"/>
            <a:ext cx="11392812" cy="227577"/>
            <a:chOff x="-185231" y="4684129"/>
            <a:chExt cx="11392812" cy="227577"/>
          </a:xfrm>
        </p:grpSpPr>
        <p:cxnSp>
          <p:nvCxnSpPr>
            <p:cNvPr id="783" name="Google Shape;783;p33"/>
            <p:cNvCxnSpPr/>
            <p:nvPr/>
          </p:nvCxnSpPr>
          <p:spPr>
            <a:xfrm>
              <a:off x="-185231" y="4712894"/>
              <a:ext cx="11165236" cy="0"/>
            </a:xfrm>
            <a:prstGeom prst="straightConnector1">
              <a:avLst/>
            </a:prstGeom>
            <a:noFill/>
            <a:ln cap="flat" cmpd="sng" w="57150">
              <a:solidFill>
                <a:schemeClr val="accent4"/>
              </a:solidFill>
              <a:prstDash val="solid"/>
              <a:miter lim="800000"/>
              <a:headEnd len="sm" w="sm" type="none"/>
              <a:tailEnd len="sm" w="sm" type="none"/>
            </a:ln>
          </p:spPr>
        </p:cxnSp>
        <p:sp>
          <p:nvSpPr>
            <p:cNvPr id="784" name="Google Shape;784;p33"/>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785" name="Google Shape;785;p3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Student Branches</a:t>
            </a:r>
            <a:endParaRPr/>
          </a:p>
        </p:txBody>
      </p:sp>
      <p:sp>
        <p:nvSpPr>
          <p:cNvPr id="786" name="Google Shape;786;p33"/>
          <p:cNvSpPr txBox="1"/>
          <p:nvPr>
            <p:ph idx="1" type="body"/>
          </p:nvPr>
        </p:nvSpPr>
        <p:spPr>
          <a:xfrm>
            <a:off x="452282" y="1822976"/>
            <a:ext cx="4280356" cy="2337279"/>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US"/>
              <a:t>Networking opportunities in students’ areas of interest and future professions</a:t>
            </a:r>
            <a:endParaRPr/>
          </a:p>
          <a:p>
            <a:pPr indent="-342900" lvl="0" marL="342900" rtl="0" algn="l">
              <a:lnSpc>
                <a:spcPct val="90000"/>
              </a:lnSpc>
              <a:spcBef>
                <a:spcPts val="1000"/>
              </a:spcBef>
              <a:spcAft>
                <a:spcPts val="0"/>
              </a:spcAft>
              <a:buClr>
                <a:schemeClr val="dk1"/>
              </a:buClr>
              <a:buSzPts val="2000"/>
              <a:buFont typeface="Arial"/>
              <a:buChar char="•"/>
            </a:pPr>
            <a:r>
              <a:rPr lang="en-US"/>
              <a:t>Learning and social experiences</a:t>
            </a:r>
            <a:endParaRPr/>
          </a:p>
          <a:p>
            <a:pPr indent="-342900" lvl="0" marL="342900" rtl="0" algn="l">
              <a:lnSpc>
                <a:spcPct val="90000"/>
              </a:lnSpc>
              <a:spcBef>
                <a:spcPts val="1000"/>
              </a:spcBef>
              <a:spcAft>
                <a:spcPts val="0"/>
              </a:spcAft>
              <a:buClr>
                <a:schemeClr val="dk1"/>
              </a:buClr>
              <a:buSzPts val="2000"/>
              <a:buFont typeface="Arial"/>
              <a:buChar char="•"/>
            </a:pPr>
            <a:r>
              <a:rPr lang="en-US"/>
              <a:t>Collaboration opportunities with </a:t>
            </a:r>
            <a:br>
              <a:rPr lang="en-US"/>
            </a:br>
            <a:r>
              <a:rPr lang="en-US"/>
              <a:t>IEEE colleagues and member groups</a:t>
            </a:r>
            <a:endParaRPr/>
          </a:p>
        </p:txBody>
      </p:sp>
      <p:sp>
        <p:nvSpPr>
          <p:cNvPr id="787" name="Google Shape;787;p33"/>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Student branches are at the core of student membership, providing: </a:t>
            </a:r>
            <a:endParaRPr/>
          </a:p>
        </p:txBody>
      </p:sp>
      <p:sp>
        <p:nvSpPr>
          <p:cNvPr id="788" name="Google Shape;788;p33"/>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789" name="Google Shape;789;p33"/>
          <p:cNvSpPr/>
          <p:nvPr/>
        </p:nvSpPr>
        <p:spPr>
          <a:xfrm>
            <a:off x="1725905" y="6244813"/>
            <a:ext cx="2740494"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students.ieee.org</a:t>
            </a:r>
            <a:endParaRPr b="1" sz="1600">
              <a:solidFill>
                <a:srgbClr val="00629B"/>
              </a:solidFill>
              <a:latin typeface="Calibri"/>
              <a:ea typeface="Calibri"/>
              <a:cs typeface="Calibri"/>
              <a:sym typeface="Calibri"/>
            </a:endParaRPr>
          </a:p>
        </p:txBody>
      </p:sp>
      <p:pic>
        <p:nvPicPr>
          <p:cNvPr id="790" name="Google Shape;790;p33"/>
          <p:cNvPicPr preferRelativeResize="0"/>
          <p:nvPr/>
        </p:nvPicPr>
        <p:blipFill rotWithShape="1">
          <a:blip r:embed="rId4">
            <a:alphaModFix/>
          </a:blip>
          <a:srcRect b="0" l="0" r="0" t="0"/>
          <a:stretch/>
        </p:blipFill>
        <p:spPr>
          <a:xfrm>
            <a:off x="4828264" y="1822976"/>
            <a:ext cx="6878386" cy="2114186"/>
          </a:xfrm>
          <a:prstGeom prst="snip2DiagRect">
            <a:avLst>
              <a:gd fmla="val 0" name="adj1"/>
              <a:gd fmla="val 16667" name="adj2"/>
            </a:avLst>
          </a:prstGeom>
          <a:noFill/>
          <a:ln>
            <a:noFill/>
          </a:ln>
        </p:spPr>
      </p:pic>
      <p:sp>
        <p:nvSpPr>
          <p:cNvPr id="791" name="Google Shape;791;p33"/>
          <p:cNvSpPr txBox="1"/>
          <p:nvPr/>
        </p:nvSpPr>
        <p:spPr>
          <a:xfrm>
            <a:off x="684213" y="4854575"/>
            <a:ext cx="10798175" cy="127328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600"/>
              <a:buFont typeface="Arial"/>
              <a:buNone/>
            </a:pPr>
            <a:r>
              <a:rPr b="1" lang="en-US" sz="1600">
                <a:solidFill>
                  <a:schemeClr val="lt1"/>
                </a:solidFill>
                <a:latin typeface="Calibri"/>
                <a:ea typeface="Calibri"/>
                <a:cs typeface="Calibri"/>
                <a:sym typeface="Calibri"/>
              </a:rPr>
              <a:t>Spotlight on IEEE University Partnership Program</a:t>
            </a:r>
            <a:endParaRPr sz="1600">
              <a:solidFill>
                <a:schemeClr val="lt1"/>
              </a:solidFill>
              <a:latin typeface="Calibri"/>
              <a:ea typeface="Calibri"/>
              <a:cs typeface="Calibri"/>
              <a:sym typeface="Calibri"/>
            </a:endParaRPr>
          </a:p>
          <a:p>
            <a:pPr indent="0" lvl="0" marL="0" marR="0" rtl="0" algn="l">
              <a:lnSpc>
                <a:spcPct val="100000"/>
              </a:lnSpc>
              <a:spcBef>
                <a:spcPts val="400"/>
              </a:spcBef>
              <a:spcAft>
                <a:spcPts val="0"/>
              </a:spcAft>
              <a:buClr>
                <a:schemeClr val="lt1"/>
              </a:buClr>
              <a:buSzPts val="1400"/>
              <a:buFont typeface="Arial"/>
              <a:buNone/>
            </a:pPr>
            <a:r>
              <a:rPr lang="en-US" sz="1400">
                <a:solidFill>
                  <a:schemeClr val="lt1"/>
                </a:solidFill>
                <a:latin typeface="Calibri"/>
                <a:ea typeface="Calibri"/>
                <a:cs typeface="Calibri"/>
                <a:sym typeface="Calibri"/>
              </a:rPr>
              <a:t>Collaborative community at the top technical schools in the U.S., China, and India. </a:t>
            </a:r>
            <a:endParaRPr/>
          </a:p>
          <a:p>
            <a:pPr indent="0" lvl="0" marL="0" marR="0" rtl="0" algn="l">
              <a:lnSpc>
                <a:spcPct val="100000"/>
              </a:lnSpc>
              <a:spcBef>
                <a:spcPts val="400"/>
              </a:spcBef>
              <a:spcAft>
                <a:spcPts val="0"/>
              </a:spcAft>
              <a:buClr>
                <a:schemeClr val="lt1"/>
              </a:buClr>
              <a:buSzPts val="1400"/>
              <a:buFont typeface="Arial"/>
              <a:buNone/>
            </a:pPr>
            <a:r>
              <a:rPr lang="en-US" sz="1400">
                <a:solidFill>
                  <a:schemeClr val="lt1"/>
                </a:solidFill>
                <a:latin typeface="Calibri"/>
                <a:ea typeface="Calibri"/>
                <a:cs typeface="Calibri"/>
                <a:sym typeface="Calibri"/>
              </a:rPr>
              <a:t>Supports activities that challenge students to develop leadership, teamwork, networking, research, and communication skills while learning firsthand how the IEEE serves its members, profession, communities, and humanity worldwide.</a:t>
            </a:r>
            <a:endParaRPr/>
          </a:p>
          <a:p>
            <a:pPr indent="-114300" lvl="0" marL="228600" marR="0" rtl="0" algn="l">
              <a:lnSpc>
                <a:spcPct val="90000"/>
              </a:lnSpc>
              <a:spcBef>
                <a:spcPts val="1000"/>
              </a:spcBef>
              <a:spcAft>
                <a:spcPts val="0"/>
              </a:spcAft>
              <a:buClr>
                <a:schemeClr val="dk1"/>
              </a:buClr>
              <a:buSzPts val="1800"/>
              <a:buFont typeface="Arial"/>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34"/>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Conferences</a:t>
            </a:r>
            <a:endParaRPr/>
          </a:p>
        </p:txBody>
      </p:sp>
      <p:sp>
        <p:nvSpPr>
          <p:cNvPr id="798" name="Google Shape;798;p34"/>
          <p:cNvSpPr txBox="1"/>
          <p:nvPr>
            <p:ph idx="1" type="body"/>
          </p:nvPr>
        </p:nvSpPr>
        <p:spPr>
          <a:xfrm>
            <a:off x="3116263" y="2940050"/>
            <a:ext cx="907573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creates collaborative platforms for tomorrow’s innovators and authors. Because innovation begins with a big idea and IEEE.</a:t>
            </a:r>
            <a:endParaRPr/>
          </a:p>
        </p:txBody>
      </p:sp>
      <p:sp>
        <p:nvSpPr>
          <p:cNvPr id="799" name="Google Shape;799;p34"/>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800" name="Google Shape;800;p34"/>
          <p:cNvSpPr/>
          <p:nvPr/>
        </p:nvSpPr>
        <p:spPr>
          <a:xfrm>
            <a:off x="223520" y="1212974"/>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1" name="Google Shape;801;p34"/>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3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Conferences</a:t>
            </a:r>
            <a:endParaRPr/>
          </a:p>
        </p:txBody>
      </p:sp>
      <p:sp>
        <p:nvSpPr>
          <p:cNvPr id="808" name="Google Shape;808;p35"/>
          <p:cNvSpPr txBox="1"/>
          <p:nvPr>
            <p:ph idx="1" type="body"/>
          </p:nvPr>
        </p:nvSpPr>
        <p:spPr>
          <a:xfrm>
            <a:off x="452281" y="1668681"/>
            <a:ext cx="5643719" cy="452501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Char char="•"/>
            </a:pPr>
            <a:r>
              <a:rPr lang="en-US" sz="1800"/>
              <a:t>IEEE </a:t>
            </a:r>
            <a:r>
              <a:rPr b="0" i="0" lang="en-US" sz="1800" u="none" strike="noStrike">
                <a:solidFill>
                  <a:srgbClr val="000000"/>
                </a:solidFill>
              </a:rPr>
              <a:t>sponsored more than </a:t>
            </a:r>
            <a:r>
              <a:rPr b="1" i="0" lang="en-US" sz="1800" u="none" strike="noStrike">
                <a:solidFill>
                  <a:srgbClr val="000000"/>
                </a:solidFill>
              </a:rPr>
              <a:t>2,000 technical conferences</a:t>
            </a:r>
            <a:r>
              <a:rPr b="0" i="0" lang="en-US" sz="1800" u="none" strike="noStrike">
                <a:solidFill>
                  <a:srgbClr val="000000"/>
                </a:solidFill>
              </a:rPr>
              <a:t> around the world in 2022</a:t>
            </a:r>
            <a:r>
              <a:rPr lang="en-US" sz="1800"/>
              <a:t>. </a:t>
            </a:r>
            <a:endParaRPr/>
          </a:p>
          <a:p>
            <a:pPr indent="-228600" lvl="1" marL="685800" rtl="0" algn="l">
              <a:lnSpc>
                <a:spcPct val="90000"/>
              </a:lnSpc>
              <a:spcBef>
                <a:spcPts val="500"/>
              </a:spcBef>
              <a:spcAft>
                <a:spcPts val="0"/>
              </a:spcAft>
              <a:buClr>
                <a:schemeClr val="dk1"/>
              </a:buClr>
              <a:buSzPts val="1600"/>
              <a:buChar char="•"/>
            </a:pPr>
            <a:r>
              <a:rPr lang="en-US" sz="1600"/>
              <a:t>In 2022, IEEE published over </a:t>
            </a:r>
            <a:r>
              <a:rPr b="1" lang="en-US" sz="1600"/>
              <a:t>205,000 conference papers</a:t>
            </a:r>
            <a:r>
              <a:rPr lang="en-US" sz="1600"/>
              <a:t>. </a:t>
            </a:r>
            <a:endParaRPr/>
          </a:p>
          <a:p>
            <a:pPr indent="-228600" lvl="1" marL="685800" rtl="0" algn="l">
              <a:lnSpc>
                <a:spcPct val="90000"/>
              </a:lnSpc>
              <a:spcBef>
                <a:spcPts val="500"/>
              </a:spcBef>
              <a:spcAft>
                <a:spcPts val="0"/>
              </a:spcAft>
              <a:buClr>
                <a:schemeClr val="dk1"/>
              </a:buClr>
              <a:buSzPts val="1600"/>
              <a:buChar char="•"/>
            </a:pPr>
            <a:r>
              <a:rPr lang="en-US" sz="1600"/>
              <a:t>IEEE partners with over </a:t>
            </a:r>
            <a:r>
              <a:rPr b="1" lang="en-US" sz="1600"/>
              <a:t>1,400 institutions </a:t>
            </a:r>
            <a:r>
              <a:rPr lang="en-US" sz="1600"/>
              <a:t>around the world each year to bring research forward.  </a:t>
            </a:r>
            <a:endParaRPr/>
          </a:p>
          <a:p>
            <a:pPr indent="-342900" lvl="0" marL="342900" rtl="0" algn="l">
              <a:lnSpc>
                <a:spcPct val="90000"/>
              </a:lnSpc>
              <a:spcBef>
                <a:spcPts val="1000"/>
              </a:spcBef>
              <a:spcAft>
                <a:spcPts val="0"/>
              </a:spcAft>
              <a:buClr>
                <a:schemeClr val="dk1"/>
              </a:buClr>
              <a:buSzPts val="1800"/>
              <a:buChar char="•"/>
            </a:pPr>
            <a:r>
              <a:rPr lang="en-US" sz="1800"/>
              <a:t>Offers professional expertise in virtual and hybrid formats as well as the traditional face-to-face formats</a:t>
            </a:r>
            <a:endParaRPr/>
          </a:p>
          <a:p>
            <a:pPr indent="-342900" lvl="0" marL="342900" rtl="0" algn="l">
              <a:lnSpc>
                <a:spcPct val="90000"/>
              </a:lnSpc>
              <a:spcBef>
                <a:spcPts val="10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Provides many resources for conference organizers </a:t>
            </a:r>
            <a:br>
              <a:rPr b="0" i="0" lang="en-US" sz="1800" u="none" strike="noStrike">
                <a:solidFill>
                  <a:srgbClr val="000000"/>
                </a:solidFill>
                <a:latin typeface="Calibri"/>
                <a:ea typeface="Calibri"/>
                <a:cs typeface="Calibri"/>
                <a:sym typeface="Calibri"/>
              </a:rPr>
            </a:br>
            <a:r>
              <a:rPr b="0" i="0" lang="en-US" sz="1800" u="none" strike="noStrike">
                <a:solidFill>
                  <a:srgbClr val="000000"/>
                </a:solidFill>
                <a:latin typeface="Calibri"/>
                <a:ea typeface="Calibri"/>
                <a:cs typeface="Calibri"/>
                <a:sym typeface="Calibri"/>
              </a:rPr>
              <a:t>and the entire IEEE conferences community.</a:t>
            </a:r>
            <a:endParaRPr/>
          </a:p>
        </p:txBody>
      </p:sp>
      <p:pic>
        <p:nvPicPr>
          <p:cNvPr id="809" name="Google Shape;809;p35"/>
          <p:cNvPicPr preferRelativeResize="0"/>
          <p:nvPr>
            <p:ph idx="2" type="pic"/>
          </p:nvPr>
        </p:nvPicPr>
        <p:blipFill rotWithShape="1">
          <a:blip r:embed="rId3">
            <a:alphaModFix/>
          </a:blip>
          <a:srcRect b="44" l="0" r="0" t="43"/>
          <a:stretch/>
        </p:blipFill>
        <p:spPr>
          <a:xfrm>
            <a:off x="7944463" y="1668681"/>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id="810" name="Google Shape;810;p35"/>
          <p:cNvPicPr preferRelativeResize="0"/>
          <p:nvPr>
            <p:ph idx="3" type="pic"/>
          </p:nvPr>
        </p:nvPicPr>
        <p:blipFill rotWithShape="1">
          <a:blip r:embed="rId4">
            <a:alphaModFix/>
          </a:blip>
          <a:srcRect b="0" l="47" r="46" t="0"/>
          <a:stretch/>
        </p:blipFill>
        <p:spPr>
          <a:xfrm>
            <a:off x="6312308" y="2750230"/>
            <a:ext cx="1848466" cy="1212340"/>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id="811" name="Google Shape;811;p35"/>
          <p:cNvPicPr preferRelativeResize="0"/>
          <p:nvPr>
            <p:ph idx="4" type="pic"/>
          </p:nvPr>
        </p:nvPicPr>
        <p:blipFill rotWithShape="1">
          <a:blip r:embed="rId5">
            <a:alphaModFix/>
          </a:blip>
          <a:srcRect b="35" l="0" r="0" t="36"/>
          <a:stretch/>
        </p:blipFill>
        <p:spPr>
          <a:xfrm>
            <a:off x="6705600" y="3962570"/>
            <a:ext cx="2192594" cy="1533832"/>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812" name="Google Shape;812;p35"/>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Building relationships and exploring ideas are on the agenda at every IEEE conference.</a:t>
            </a:r>
            <a:endParaRPr/>
          </a:p>
        </p:txBody>
      </p:sp>
      <p:sp>
        <p:nvSpPr>
          <p:cNvPr id="813" name="Google Shape;813;p35"/>
          <p:cNvSpPr/>
          <p:nvPr>
            <p:ph idx="6" type="pic"/>
          </p:nvPr>
        </p:nvSpPr>
        <p:spPr>
          <a:xfrm>
            <a:off x="9006348" y="4306530"/>
            <a:ext cx="2694808" cy="1160376"/>
          </a:xfrm>
          <a:prstGeom prst="rect">
            <a:avLst/>
          </a:prstGeom>
          <a:noFill/>
          <a:ln>
            <a:noFill/>
          </a:ln>
        </p:spPr>
      </p:sp>
      <p:sp>
        <p:nvSpPr>
          <p:cNvPr id="814" name="Google Shape;814;p3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15" name="Google Shape;815;p35"/>
          <p:cNvSpPr/>
          <p:nvPr/>
        </p:nvSpPr>
        <p:spPr>
          <a:xfrm>
            <a:off x="837183" y="6244813"/>
            <a:ext cx="2307106"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i="0" lang="en-US" sz="1600" u="sng" strike="noStrike">
                <a:solidFill>
                  <a:srgbClr val="0563C1"/>
                </a:solidFill>
                <a:latin typeface="Calibri"/>
                <a:ea typeface="Calibri"/>
                <a:cs typeface="Calibri"/>
                <a:sym typeface="Calibri"/>
                <a:hlinkClick r:id="rId6">
                  <a:extLst>
                    <a:ext uri="{A12FA001-AC4F-418D-AE19-62706E023703}">
                      <ahyp:hlinkClr val="tx"/>
                    </a:ext>
                  </a:extLst>
                </a:hlinkClick>
              </a:rPr>
              <a:t>ieeemce.org</a:t>
            </a:r>
            <a:endParaRPr b="1" sz="1600">
              <a:solidFill>
                <a:srgbClr val="00629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3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Popular Conferences</a:t>
            </a:r>
            <a:endParaRPr/>
          </a:p>
        </p:txBody>
      </p:sp>
      <p:sp>
        <p:nvSpPr>
          <p:cNvPr id="822" name="Google Shape;822;p36"/>
          <p:cNvSpPr txBox="1"/>
          <p:nvPr>
            <p:ph idx="1" type="body"/>
          </p:nvPr>
        </p:nvSpPr>
        <p:spPr>
          <a:xfrm>
            <a:off x="452077" y="1816100"/>
            <a:ext cx="8101614" cy="4349372"/>
          </a:xfrm>
          <a:prstGeom prst="rect">
            <a:avLst/>
          </a:prstGeom>
          <a:noFill/>
          <a:ln>
            <a:noFill/>
          </a:ln>
        </p:spPr>
        <p:txBody>
          <a:bodyPr anchorCtr="0" anchor="t" bIns="45700" lIns="91425" spcFirstLastPara="1" rIns="91425" wrap="square" tIns="45700">
            <a:normAutofit fontScale="25000" lnSpcReduction="20000"/>
          </a:bodyPr>
          <a:lstStyle/>
          <a:p>
            <a:pPr indent="-201168" lvl="0" marL="201168" rtl="0" algn="l">
              <a:lnSpc>
                <a:spcPct val="90000"/>
              </a:lnSpc>
              <a:spcBef>
                <a:spcPts val="0"/>
              </a:spcBef>
              <a:spcAft>
                <a:spcPts val="0"/>
              </a:spcAft>
              <a:buClr>
                <a:schemeClr val="dk1"/>
              </a:buClr>
              <a:buSzPct val="100000"/>
              <a:buChar char="•"/>
            </a:pPr>
            <a:r>
              <a:rPr lang="en-US" sz="8000"/>
              <a:t>IEEE PES T&amp;D Conference &amp; Exposition (PES T&amp;D)</a:t>
            </a:r>
            <a:endParaRPr/>
          </a:p>
          <a:p>
            <a:pPr indent="-201168" lvl="0" marL="201168" rtl="0" algn="l">
              <a:lnSpc>
                <a:spcPct val="90000"/>
              </a:lnSpc>
              <a:spcBef>
                <a:spcPts val="1000"/>
              </a:spcBef>
              <a:spcAft>
                <a:spcPts val="0"/>
              </a:spcAft>
              <a:buClr>
                <a:schemeClr val="dk1"/>
              </a:buClr>
              <a:buSzPct val="100000"/>
              <a:buChar char="•"/>
            </a:pPr>
            <a:r>
              <a:rPr lang="en-US" sz="8000"/>
              <a:t>International Microwave Symposium (IMS)</a:t>
            </a:r>
            <a:endParaRPr/>
          </a:p>
          <a:p>
            <a:pPr indent="-201168" lvl="0" marL="201168" rtl="0" algn="l">
              <a:lnSpc>
                <a:spcPct val="90000"/>
              </a:lnSpc>
              <a:spcBef>
                <a:spcPts val="1000"/>
              </a:spcBef>
              <a:spcAft>
                <a:spcPts val="0"/>
              </a:spcAft>
              <a:buClr>
                <a:schemeClr val="dk1"/>
              </a:buClr>
              <a:buSzPct val="100000"/>
              <a:buChar char="•"/>
            </a:pPr>
            <a:r>
              <a:rPr lang="en-US" sz="8000"/>
              <a:t>Supercomputing – International Conference for High Performance Computing, Networking, Storage, and Analysis (SC)</a:t>
            </a:r>
            <a:endParaRPr/>
          </a:p>
          <a:p>
            <a:pPr indent="-201168" lvl="0" marL="201168" rtl="0" algn="l">
              <a:lnSpc>
                <a:spcPct val="90000"/>
              </a:lnSpc>
              <a:spcBef>
                <a:spcPts val="1000"/>
              </a:spcBef>
              <a:spcAft>
                <a:spcPts val="0"/>
              </a:spcAft>
              <a:buClr>
                <a:schemeClr val="dk1"/>
              </a:buClr>
              <a:buSzPct val="100000"/>
              <a:buChar char="•"/>
            </a:pPr>
            <a:r>
              <a:rPr lang="en-US" sz="8000"/>
              <a:t>IEEE International Conference on Blockchain and Cryptocurrency (ICBC)</a:t>
            </a:r>
            <a:endParaRPr/>
          </a:p>
          <a:p>
            <a:pPr indent="-201168" lvl="0" marL="201168" rtl="0" algn="l">
              <a:lnSpc>
                <a:spcPct val="90000"/>
              </a:lnSpc>
              <a:spcBef>
                <a:spcPts val="1000"/>
              </a:spcBef>
              <a:spcAft>
                <a:spcPts val="0"/>
              </a:spcAft>
              <a:buClr>
                <a:schemeClr val="dk1"/>
              </a:buClr>
              <a:buSzPct val="100000"/>
              <a:buChar char="•"/>
            </a:pPr>
            <a:r>
              <a:rPr lang="en-US" sz="8000"/>
              <a:t>International Conference on Artificial Intelligence and Big Data (ICAIBD)</a:t>
            </a:r>
            <a:endParaRPr/>
          </a:p>
          <a:p>
            <a:pPr indent="-201168" lvl="0" marL="201168" rtl="0" algn="l">
              <a:lnSpc>
                <a:spcPct val="90000"/>
              </a:lnSpc>
              <a:spcBef>
                <a:spcPts val="1000"/>
              </a:spcBef>
              <a:spcAft>
                <a:spcPts val="0"/>
              </a:spcAft>
              <a:buClr>
                <a:schemeClr val="dk1"/>
              </a:buClr>
              <a:buSzPct val="100000"/>
              <a:buChar char="•"/>
            </a:pPr>
            <a:r>
              <a:rPr lang="en-US" sz="8000"/>
              <a:t>Global Internet of Things Summit (GloTS)</a:t>
            </a:r>
            <a:endParaRPr/>
          </a:p>
          <a:p>
            <a:pPr indent="-201168" lvl="0" marL="201168" rtl="0" algn="l">
              <a:lnSpc>
                <a:spcPct val="90000"/>
              </a:lnSpc>
              <a:spcBef>
                <a:spcPts val="1000"/>
              </a:spcBef>
              <a:spcAft>
                <a:spcPts val="0"/>
              </a:spcAft>
              <a:buClr>
                <a:schemeClr val="dk1"/>
              </a:buClr>
              <a:buSzPct val="100000"/>
              <a:buChar char="•"/>
            </a:pPr>
            <a:r>
              <a:rPr lang="en-US" sz="8000"/>
              <a:t>IEEE International Conference on Cyber Security and Cloud Computing (CSCloud)</a:t>
            </a:r>
            <a:endParaRPr/>
          </a:p>
          <a:p>
            <a:pPr indent="-201168" lvl="0" marL="201168" rtl="0" algn="l">
              <a:lnSpc>
                <a:spcPct val="90000"/>
              </a:lnSpc>
              <a:spcBef>
                <a:spcPts val="1000"/>
              </a:spcBef>
              <a:spcAft>
                <a:spcPts val="0"/>
              </a:spcAft>
              <a:buClr>
                <a:schemeClr val="dk1"/>
              </a:buClr>
              <a:buSzPct val="100000"/>
              <a:buChar char="•"/>
            </a:pPr>
            <a:r>
              <a:rPr lang="en-US" sz="8000"/>
              <a:t>IEEE International Conference on Robotics and Automation (ICRA)</a:t>
            </a:r>
            <a:endParaRPr/>
          </a:p>
          <a:p>
            <a:pPr indent="-201168" lvl="0" marL="201168" rtl="0" algn="l">
              <a:lnSpc>
                <a:spcPct val="90000"/>
              </a:lnSpc>
              <a:spcBef>
                <a:spcPts val="1000"/>
              </a:spcBef>
              <a:spcAft>
                <a:spcPts val="0"/>
              </a:spcAft>
              <a:buClr>
                <a:schemeClr val="dk1"/>
              </a:buClr>
              <a:buSzPct val="100000"/>
              <a:buChar char="•"/>
            </a:pPr>
            <a:r>
              <a:rPr lang="en-US" sz="8000"/>
              <a:t>IEEE EUROCON -  International Conference on Smart Technologies</a:t>
            </a:r>
            <a:endParaRPr/>
          </a:p>
          <a:p>
            <a:pPr indent="-201168" lvl="0" marL="201168" rtl="0" algn="l">
              <a:lnSpc>
                <a:spcPct val="90000"/>
              </a:lnSpc>
              <a:spcBef>
                <a:spcPts val="1000"/>
              </a:spcBef>
              <a:spcAft>
                <a:spcPts val="0"/>
              </a:spcAft>
              <a:buClr>
                <a:schemeClr val="dk1"/>
              </a:buClr>
              <a:buSzPct val="100000"/>
              <a:buChar char="•"/>
            </a:pPr>
            <a:r>
              <a:rPr lang="en-US" sz="8000"/>
              <a:t>IEEE AFRICON</a:t>
            </a:r>
            <a:endParaRPr/>
          </a:p>
          <a:p>
            <a:pPr indent="-201168" lvl="0" marL="201168" rtl="0" algn="l">
              <a:lnSpc>
                <a:spcPct val="90000"/>
              </a:lnSpc>
              <a:spcBef>
                <a:spcPts val="1000"/>
              </a:spcBef>
              <a:spcAft>
                <a:spcPts val="0"/>
              </a:spcAft>
              <a:buClr>
                <a:schemeClr val="dk1"/>
              </a:buClr>
              <a:buSzPct val="100000"/>
              <a:buChar char="•"/>
            </a:pPr>
            <a:r>
              <a:rPr lang="en-US" sz="8000"/>
              <a:t>World Symposium on Artificial Intelligence (WSAI)</a:t>
            </a:r>
            <a:endParaRPr/>
          </a:p>
          <a:p>
            <a:pPr indent="-311150" lvl="0" marL="342900" rtl="0" algn="l">
              <a:lnSpc>
                <a:spcPct val="90000"/>
              </a:lnSpc>
              <a:spcBef>
                <a:spcPts val="1000"/>
              </a:spcBef>
              <a:spcAft>
                <a:spcPts val="0"/>
              </a:spcAft>
              <a:buClr>
                <a:schemeClr val="dk1"/>
              </a:buClr>
              <a:buSzPct val="100000"/>
              <a:buFont typeface="Arial"/>
              <a:buNone/>
            </a:pPr>
            <a:r>
              <a:t/>
            </a:r>
            <a:endParaRPr/>
          </a:p>
        </p:txBody>
      </p:sp>
      <p:pic>
        <p:nvPicPr>
          <p:cNvPr descr="A picture containing person, indoor, group, people&#10;&#10;Description automatically generated" id="823" name="Google Shape;823;p36"/>
          <p:cNvPicPr preferRelativeResize="0"/>
          <p:nvPr>
            <p:ph idx="2" type="pic"/>
          </p:nvPr>
        </p:nvPicPr>
        <p:blipFill rotWithShape="1">
          <a:blip r:embed="rId3">
            <a:alphaModFix/>
          </a:blip>
          <a:srcRect b="0" l="0" r="0" t="0"/>
          <a:stretch/>
        </p:blipFill>
        <p:spPr>
          <a:xfrm>
            <a:off x="8339992" y="1816100"/>
            <a:ext cx="3448885" cy="2848497"/>
          </a:xfrm>
          <a:prstGeom prst="snip2DiagRect">
            <a:avLst>
              <a:gd fmla="val 0" name="adj1"/>
              <a:gd fmla="val 16667" name="adj2"/>
            </a:avLst>
          </a:prstGeom>
          <a:solidFill>
            <a:srgbClr val="00629B"/>
          </a:solidFill>
          <a:ln>
            <a:noFill/>
          </a:ln>
        </p:spPr>
      </p:pic>
      <p:sp>
        <p:nvSpPr>
          <p:cNvPr id="824" name="Google Shape;824;p36"/>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When an idea sparks, technology professionals turn to the IEEE community </a:t>
            </a:r>
            <a:br>
              <a:rPr lang="en-US"/>
            </a:br>
            <a:r>
              <a:rPr lang="en-US"/>
              <a:t>as a forum and testing ground. </a:t>
            </a:r>
            <a:endParaRPr/>
          </a:p>
        </p:txBody>
      </p:sp>
      <p:sp>
        <p:nvSpPr>
          <p:cNvPr id="825" name="Google Shape;825;p36"/>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26" name="Google Shape;826;p36"/>
          <p:cNvSpPr/>
          <p:nvPr/>
        </p:nvSpPr>
        <p:spPr>
          <a:xfrm>
            <a:off x="837183" y="6234765"/>
            <a:ext cx="315451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ieee.org/conferences/</a:t>
            </a:r>
            <a:endParaRPr b="1" sz="1600">
              <a:solidFill>
                <a:srgbClr val="00629B"/>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descr="Close-up of a person holding a magnifying glass&#10;&#10;Description automatically generated with medium confidence" id="832" name="Google Shape;832;p37"/>
          <p:cNvPicPr preferRelativeResize="0"/>
          <p:nvPr>
            <p:ph idx="2" type="pic"/>
          </p:nvPr>
        </p:nvPicPr>
        <p:blipFill rotWithShape="1">
          <a:blip r:embed="rId3">
            <a:alphaModFix/>
          </a:blip>
          <a:srcRect b="0" l="0" r="0" t="0"/>
          <a:stretch/>
        </p:blipFill>
        <p:spPr>
          <a:xfrm>
            <a:off x="6518786" y="1816100"/>
            <a:ext cx="5270091" cy="352281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833" name="Google Shape;833;p37"/>
          <p:cNvSpPr/>
          <p:nvPr/>
        </p:nvSpPr>
        <p:spPr>
          <a:xfrm>
            <a:off x="452079" y="4690479"/>
            <a:ext cx="5820899" cy="1335745"/>
          </a:xfrm>
          <a:prstGeom prst="snip2DiagRect">
            <a:avLst>
              <a:gd fmla="val 0" name="adj1"/>
              <a:gd fmla="val 16667"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34" name="Google Shape;834;p37"/>
          <p:cNvGrpSpPr/>
          <p:nvPr/>
        </p:nvGrpSpPr>
        <p:grpSpPr>
          <a:xfrm>
            <a:off x="452079" y="4684129"/>
            <a:ext cx="5820934" cy="227577"/>
            <a:chOff x="5386647" y="4684129"/>
            <a:chExt cx="5820934" cy="227577"/>
          </a:xfrm>
        </p:grpSpPr>
        <p:cxnSp>
          <p:nvCxnSpPr>
            <p:cNvPr id="835" name="Google Shape;835;p37"/>
            <p:cNvCxnSpPr/>
            <p:nvPr/>
          </p:nvCxnSpPr>
          <p:spPr>
            <a:xfrm>
              <a:off x="5386647" y="4712894"/>
              <a:ext cx="5593358" cy="0"/>
            </a:xfrm>
            <a:prstGeom prst="straightConnector1">
              <a:avLst/>
            </a:prstGeom>
            <a:noFill/>
            <a:ln cap="flat" cmpd="sng" w="57150">
              <a:solidFill>
                <a:schemeClr val="accent4"/>
              </a:solidFill>
              <a:prstDash val="solid"/>
              <a:miter lim="800000"/>
              <a:headEnd len="sm" w="sm" type="none"/>
              <a:tailEnd len="sm" w="sm" type="none"/>
            </a:ln>
          </p:spPr>
        </p:cxnSp>
        <p:sp>
          <p:nvSpPr>
            <p:cNvPr id="836" name="Google Shape;836;p37"/>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37" name="Google Shape;837;p3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Conference Proceedings</a:t>
            </a:r>
            <a:endParaRPr/>
          </a:p>
        </p:txBody>
      </p:sp>
      <p:sp>
        <p:nvSpPr>
          <p:cNvPr id="838" name="Google Shape;838;p37"/>
          <p:cNvSpPr txBox="1"/>
          <p:nvPr>
            <p:ph idx="1" type="body"/>
          </p:nvPr>
        </p:nvSpPr>
        <p:spPr>
          <a:xfrm>
            <a:off x="452282" y="1816100"/>
            <a:ext cx="5820696" cy="434810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IEEE provides a forum for authors and speakers to present their work at various annual conferences worldwide. </a:t>
            </a:r>
            <a:endParaRPr/>
          </a:p>
          <a:p>
            <a:pPr indent="-342900" lvl="0" marL="342900" rtl="0" algn="l">
              <a:lnSpc>
                <a:spcPct val="90000"/>
              </a:lnSpc>
              <a:spcBef>
                <a:spcPts val="1000"/>
              </a:spcBef>
              <a:spcAft>
                <a:spcPts val="0"/>
              </a:spcAft>
              <a:buClr>
                <a:schemeClr val="dk1"/>
              </a:buClr>
              <a:buSzPts val="2000"/>
              <a:buFont typeface="Arial"/>
              <a:buChar char="•"/>
            </a:pPr>
            <a:r>
              <a:rPr lang="en-US"/>
              <a:t>Papers submitted for publication are peer reviewed before they are published, ensuring a high-quality final product.</a:t>
            </a:r>
            <a:endParaRPr/>
          </a:p>
          <a:p>
            <a:pPr indent="-342900" lvl="0" marL="342900" rtl="0" algn="l">
              <a:lnSpc>
                <a:spcPct val="90000"/>
              </a:lnSpc>
              <a:spcBef>
                <a:spcPts val="1000"/>
              </a:spcBef>
              <a:spcAft>
                <a:spcPts val="0"/>
              </a:spcAft>
              <a:buClr>
                <a:schemeClr val="dk1"/>
              </a:buClr>
              <a:buSzPts val="2000"/>
              <a:buFont typeface="Arial"/>
              <a:buChar char="•"/>
            </a:pPr>
            <a:r>
              <a:rPr lang="en-US"/>
              <a:t>All papers are published in IEEE </a:t>
            </a:r>
            <a:r>
              <a:rPr i="1" lang="en-US"/>
              <a:t>Xplore</a:t>
            </a:r>
            <a:r>
              <a:rPr lang="en-US"/>
              <a:t>®</a:t>
            </a:r>
            <a:r>
              <a:rPr b="1" lang="en-US"/>
              <a:t> </a:t>
            </a:r>
            <a:r>
              <a:rPr lang="en-US"/>
              <a:t>digital library</a:t>
            </a:r>
            <a:r>
              <a:rPr i="1" lang="en-US"/>
              <a:t>, </a:t>
            </a:r>
            <a:r>
              <a:rPr lang="en-US"/>
              <a:t>usually six weeks after the conference.</a:t>
            </a:r>
            <a:endParaRPr/>
          </a:p>
        </p:txBody>
      </p:sp>
      <p:sp>
        <p:nvSpPr>
          <p:cNvPr id="839" name="Google Shape;839;p37"/>
          <p:cNvSpPr txBox="1"/>
          <p:nvPr>
            <p:ph idx="3" type="body"/>
          </p:nvPr>
        </p:nvSpPr>
        <p:spPr>
          <a:xfrm>
            <a:off x="452079" y="914400"/>
            <a:ext cx="11104922" cy="77634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produces cutting-edge conference proceedings that are recognized by academia and industry worldwide.</a:t>
            </a:r>
            <a:endParaRPr/>
          </a:p>
        </p:txBody>
      </p:sp>
      <p:sp>
        <p:nvSpPr>
          <p:cNvPr id="840" name="Google Shape;840;p3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41" name="Google Shape;841;p37"/>
          <p:cNvSpPr/>
          <p:nvPr/>
        </p:nvSpPr>
        <p:spPr>
          <a:xfrm>
            <a:off x="837183" y="6236787"/>
            <a:ext cx="315451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ieee.org/conferences/</a:t>
            </a:r>
            <a:endParaRPr b="1" sz="1600">
              <a:solidFill>
                <a:srgbClr val="00629B"/>
              </a:solidFill>
              <a:latin typeface="Calibri"/>
              <a:ea typeface="Calibri"/>
              <a:cs typeface="Calibri"/>
              <a:sym typeface="Calibri"/>
            </a:endParaRPr>
          </a:p>
        </p:txBody>
      </p:sp>
      <p:sp>
        <p:nvSpPr>
          <p:cNvPr id="842" name="Google Shape;842;p37"/>
          <p:cNvSpPr/>
          <p:nvPr/>
        </p:nvSpPr>
        <p:spPr>
          <a:xfrm>
            <a:off x="679185" y="4911706"/>
            <a:ext cx="4981086"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Call for papers</a:t>
            </a:r>
            <a:endParaRPr/>
          </a:p>
          <a:p>
            <a:pPr indent="0" lvl="0" marL="0" marR="0" rtl="0" algn="l">
              <a:spcBef>
                <a:spcPts val="0"/>
              </a:spcBef>
              <a:spcAft>
                <a:spcPts val="0"/>
              </a:spcAft>
              <a:buNone/>
            </a:pPr>
            <a:r>
              <a:rPr lang="en-US" sz="1600">
                <a:solidFill>
                  <a:schemeClr val="lt1"/>
                </a:solidFill>
                <a:latin typeface="Calibri"/>
                <a:ea typeface="Calibri"/>
                <a:cs typeface="Calibri"/>
                <a:sym typeface="Calibri"/>
              </a:rPr>
              <a:t>IEEE continuously updates its database with opportunities to submit abstracts and papers.</a:t>
            </a:r>
            <a:endParaRPr/>
          </a:p>
        </p:txBody>
      </p:sp>
      <p:sp>
        <p:nvSpPr>
          <p:cNvPr id="843" name="Google Shape;843;p37"/>
          <p:cNvSpPr/>
          <p:nvPr/>
        </p:nvSpPr>
        <p:spPr>
          <a:xfrm>
            <a:off x="6633182" y="1924481"/>
            <a:ext cx="3493807" cy="1059636"/>
          </a:xfrm>
          <a:prstGeom prst="snip2DiagRect">
            <a:avLst>
              <a:gd fmla="val 0" name="adj1"/>
              <a:gd fmla="val 16667"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tableware, dishware&#10;&#10;Description automatically generated" id="844" name="Google Shape;844;p37"/>
          <p:cNvPicPr preferRelativeResize="0"/>
          <p:nvPr/>
        </p:nvPicPr>
        <p:blipFill rotWithShape="1">
          <a:blip r:embed="rId5">
            <a:alphaModFix/>
          </a:blip>
          <a:srcRect b="0" l="0" r="0" t="0"/>
          <a:stretch/>
        </p:blipFill>
        <p:spPr>
          <a:xfrm>
            <a:off x="6955163" y="2177785"/>
            <a:ext cx="2819400" cy="673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3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Meetings, Conferences &amp; Events (MCE)</a:t>
            </a:r>
            <a:endParaRPr/>
          </a:p>
        </p:txBody>
      </p:sp>
      <p:sp>
        <p:nvSpPr>
          <p:cNvPr id="851" name="Google Shape;851;p38"/>
          <p:cNvSpPr txBox="1"/>
          <p:nvPr>
            <p:ph idx="1" type="body"/>
          </p:nvPr>
        </p:nvSpPr>
        <p:spPr>
          <a:xfrm>
            <a:off x="452281" y="1535124"/>
            <a:ext cx="6056209" cy="434810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US"/>
              <a:t>IEEE provides resources and support for the conference community, IEEE volunteers, and conference sponsors:</a:t>
            </a:r>
            <a:endParaRPr/>
          </a:p>
          <a:p>
            <a:pPr indent="-342900" lvl="0" marL="342900" rtl="0" algn="l">
              <a:lnSpc>
                <a:spcPct val="90000"/>
              </a:lnSpc>
              <a:spcBef>
                <a:spcPts val="1000"/>
              </a:spcBef>
              <a:spcAft>
                <a:spcPts val="0"/>
              </a:spcAft>
              <a:buClr>
                <a:schemeClr val="dk1"/>
              </a:buClr>
              <a:buSzPts val="2000"/>
              <a:buChar char="•"/>
            </a:pPr>
            <a:r>
              <a:rPr lang="en-US"/>
              <a:t>Conference planning basics</a:t>
            </a:r>
            <a:endParaRPr/>
          </a:p>
          <a:p>
            <a:pPr indent="-342900" lvl="0" marL="342900" rtl="0" algn="l">
              <a:lnSpc>
                <a:spcPct val="90000"/>
              </a:lnSpc>
              <a:spcBef>
                <a:spcPts val="1000"/>
              </a:spcBef>
              <a:spcAft>
                <a:spcPts val="0"/>
              </a:spcAft>
              <a:buClr>
                <a:schemeClr val="dk1"/>
              </a:buClr>
              <a:buSzPts val="2000"/>
              <a:buChar char="•"/>
            </a:pPr>
            <a:r>
              <a:rPr lang="en-US"/>
              <a:t>COVID-19 pandemic event resources</a:t>
            </a:r>
            <a:endParaRPr/>
          </a:p>
          <a:p>
            <a:pPr indent="-342900" lvl="0" marL="342900" rtl="0" algn="l">
              <a:lnSpc>
                <a:spcPct val="90000"/>
              </a:lnSpc>
              <a:spcBef>
                <a:spcPts val="1000"/>
              </a:spcBef>
              <a:spcAft>
                <a:spcPts val="0"/>
              </a:spcAft>
              <a:buClr>
                <a:schemeClr val="dk1"/>
              </a:buClr>
              <a:buSzPts val="2000"/>
              <a:buChar char="•"/>
            </a:pPr>
            <a:r>
              <a:rPr lang="en-US"/>
              <a:t>Virtual and hybrid event guidance</a:t>
            </a:r>
            <a:endParaRPr/>
          </a:p>
          <a:p>
            <a:pPr indent="-342900" lvl="0" marL="342900" rtl="0" algn="l">
              <a:lnSpc>
                <a:spcPct val="90000"/>
              </a:lnSpc>
              <a:spcBef>
                <a:spcPts val="1000"/>
              </a:spcBef>
              <a:spcAft>
                <a:spcPts val="0"/>
              </a:spcAft>
              <a:buClr>
                <a:schemeClr val="dk1"/>
              </a:buClr>
              <a:buSzPts val="2000"/>
              <a:buChar char="•"/>
            </a:pPr>
            <a:r>
              <a:rPr lang="en-US"/>
              <a:t>IEEE sponsorship</a:t>
            </a:r>
            <a:endParaRPr/>
          </a:p>
          <a:p>
            <a:pPr indent="-342900" lvl="0" marL="342900" rtl="0" algn="l">
              <a:lnSpc>
                <a:spcPct val="90000"/>
              </a:lnSpc>
              <a:spcBef>
                <a:spcPts val="1000"/>
              </a:spcBef>
              <a:spcAft>
                <a:spcPts val="0"/>
              </a:spcAft>
              <a:buClr>
                <a:schemeClr val="dk1"/>
              </a:buClr>
              <a:buSzPts val="2000"/>
              <a:buChar char="•"/>
            </a:pPr>
            <a:r>
              <a:rPr lang="en-US"/>
              <a:t>IEEE Conference Application</a:t>
            </a:r>
            <a:endParaRPr/>
          </a:p>
          <a:p>
            <a:pPr indent="-342900" lvl="0" marL="342900" rtl="0" algn="l">
              <a:lnSpc>
                <a:spcPct val="90000"/>
              </a:lnSpc>
              <a:spcBef>
                <a:spcPts val="1000"/>
              </a:spcBef>
              <a:spcAft>
                <a:spcPts val="0"/>
              </a:spcAft>
              <a:buClr>
                <a:schemeClr val="dk1"/>
              </a:buClr>
              <a:buSzPts val="2000"/>
              <a:buChar char="•"/>
            </a:pPr>
            <a:r>
              <a:rPr lang="en-US"/>
              <a:t>Finance &amp; contracts</a:t>
            </a:r>
            <a:endParaRPr/>
          </a:p>
          <a:p>
            <a:pPr indent="-342900" lvl="0" marL="342900" rtl="0" algn="l">
              <a:lnSpc>
                <a:spcPct val="90000"/>
              </a:lnSpc>
              <a:spcBef>
                <a:spcPts val="1000"/>
              </a:spcBef>
              <a:spcAft>
                <a:spcPts val="0"/>
              </a:spcAft>
              <a:buClr>
                <a:schemeClr val="dk1"/>
              </a:buClr>
              <a:buSzPts val="2000"/>
              <a:buChar char="•"/>
            </a:pPr>
            <a:r>
              <a:rPr lang="en-US"/>
              <a:t>Technical program development </a:t>
            </a:r>
            <a:endParaRPr/>
          </a:p>
          <a:p>
            <a:pPr indent="-342900" lvl="0" marL="342900" rtl="0" algn="l">
              <a:lnSpc>
                <a:spcPct val="90000"/>
              </a:lnSpc>
              <a:spcBef>
                <a:spcPts val="1000"/>
              </a:spcBef>
              <a:spcAft>
                <a:spcPts val="0"/>
              </a:spcAft>
              <a:buClr>
                <a:schemeClr val="dk1"/>
              </a:buClr>
              <a:buSzPts val="2000"/>
              <a:buChar char="•"/>
            </a:pPr>
            <a:r>
              <a:rPr lang="en-US"/>
              <a:t>Audience development</a:t>
            </a:r>
            <a:endParaRPr/>
          </a:p>
          <a:p>
            <a:pPr indent="-342900" lvl="0" marL="342900" rtl="0" algn="l">
              <a:lnSpc>
                <a:spcPct val="90000"/>
              </a:lnSpc>
              <a:spcBef>
                <a:spcPts val="1000"/>
              </a:spcBef>
              <a:spcAft>
                <a:spcPts val="0"/>
              </a:spcAft>
              <a:buClr>
                <a:schemeClr val="dk1"/>
              </a:buClr>
              <a:buSzPts val="2000"/>
              <a:buChar char="•"/>
            </a:pPr>
            <a:r>
              <a:rPr lang="en-US"/>
              <a:t>Tools &amp; resource finder</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pic>
        <p:nvPicPr>
          <p:cNvPr descr="A picture containing indoor, stage, crowd&#10;&#10;Description automatically generated" id="852" name="Google Shape;852;p38"/>
          <p:cNvPicPr preferRelativeResize="0"/>
          <p:nvPr>
            <p:ph idx="2" type="pic"/>
          </p:nvPr>
        </p:nvPicPr>
        <p:blipFill rotWithShape="1">
          <a:blip r:embed="rId3">
            <a:alphaModFix/>
          </a:blip>
          <a:srcRect b="0" l="0" r="0" t="0"/>
          <a:stretch/>
        </p:blipFill>
        <p:spPr>
          <a:xfrm>
            <a:off x="6518786" y="1760680"/>
            <a:ext cx="5270091" cy="3522816"/>
          </a:xfrm>
          <a:prstGeom prst="snip2DiagRect">
            <a:avLst>
              <a:gd fmla="val 0" name="adj1"/>
              <a:gd fmla="val 16667" name="adj2"/>
            </a:avLst>
          </a:prstGeom>
          <a:solidFill>
            <a:srgbClr val="00629B"/>
          </a:solidFill>
          <a:ln>
            <a:noFill/>
          </a:ln>
        </p:spPr>
      </p:pic>
      <p:sp>
        <p:nvSpPr>
          <p:cNvPr id="853" name="Google Shape;853;p38"/>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Find everything you need to know about organizing an IEEE event.</a:t>
            </a:r>
            <a:endParaRPr/>
          </a:p>
        </p:txBody>
      </p:sp>
      <p:sp>
        <p:nvSpPr>
          <p:cNvPr id="854" name="Google Shape;854;p3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855" name="Google Shape;855;p38"/>
          <p:cNvSpPr/>
          <p:nvPr/>
        </p:nvSpPr>
        <p:spPr>
          <a:xfrm>
            <a:off x="837183" y="6236787"/>
            <a:ext cx="2307106"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ieeemce.org</a:t>
            </a:r>
            <a:endParaRPr b="1" sz="1600">
              <a:solidFill>
                <a:srgbClr val="00629B"/>
              </a:solidFill>
              <a:latin typeface="Calibri"/>
              <a:ea typeface="Calibri"/>
              <a:cs typeface="Calibri"/>
              <a:sym typeface="Calibri"/>
            </a:endParaRPr>
          </a:p>
        </p:txBody>
      </p:sp>
      <p:sp>
        <p:nvSpPr>
          <p:cNvPr id="856" name="Google Shape;856;p38"/>
          <p:cNvSpPr/>
          <p:nvPr/>
        </p:nvSpPr>
        <p:spPr>
          <a:xfrm>
            <a:off x="6648191" y="1982781"/>
            <a:ext cx="3499109" cy="1162414"/>
          </a:xfrm>
          <a:prstGeom prst="snip2DiagRect">
            <a:avLst>
              <a:gd fmla="val 0" name="adj1"/>
              <a:gd fmla="val 27028" name="adj2"/>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EEE MCE" id="857" name="Google Shape;857;p38"/>
          <p:cNvPicPr preferRelativeResize="0"/>
          <p:nvPr/>
        </p:nvPicPr>
        <p:blipFill rotWithShape="1">
          <a:blip r:embed="rId5">
            <a:alphaModFix/>
          </a:blip>
          <a:srcRect b="0" l="0" r="0" t="0"/>
          <a:stretch/>
        </p:blipFill>
        <p:spPr>
          <a:xfrm>
            <a:off x="7042382" y="2173808"/>
            <a:ext cx="2710725" cy="7803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39"/>
          <p:cNvSpPr/>
          <p:nvPr/>
        </p:nvSpPr>
        <p:spPr>
          <a:xfrm>
            <a:off x="452078" y="5107958"/>
            <a:ext cx="11392777" cy="900293"/>
          </a:xfrm>
          <a:prstGeom prst="snip2DiagRect">
            <a:avLst>
              <a:gd fmla="val 0" name="adj1"/>
              <a:gd fmla="val 24274"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63" name="Google Shape;863;p39"/>
          <p:cNvGrpSpPr/>
          <p:nvPr/>
        </p:nvGrpSpPr>
        <p:grpSpPr>
          <a:xfrm>
            <a:off x="452078" y="5101608"/>
            <a:ext cx="11405512" cy="227577"/>
            <a:chOff x="-197931" y="4684129"/>
            <a:chExt cx="11405512" cy="227577"/>
          </a:xfrm>
        </p:grpSpPr>
        <p:cxnSp>
          <p:nvCxnSpPr>
            <p:cNvPr id="864" name="Google Shape;864;p39"/>
            <p:cNvCxnSpPr/>
            <p:nvPr/>
          </p:nvCxnSpPr>
          <p:spPr>
            <a:xfrm>
              <a:off x="-197931" y="4712894"/>
              <a:ext cx="11177936" cy="0"/>
            </a:xfrm>
            <a:prstGeom prst="straightConnector1">
              <a:avLst/>
            </a:prstGeom>
            <a:noFill/>
            <a:ln cap="flat" cmpd="sng" w="57150">
              <a:solidFill>
                <a:schemeClr val="accent4"/>
              </a:solidFill>
              <a:prstDash val="solid"/>
              <a:miter lim="800000"/>
              <a:headEnd len="sm" w="sm" type="none"/>
              <a:tailEnd len="sm" w="sm" type="none"/>
            </a:ln>
          </p:spPr>
        </p:cxnSp>
        <p:sp>
          <p:nvSpPr>
            <p:cNvPr id="865" name="Google Shape;865;p39"/>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866" name="Google Shape;866;p39"/>
          <p:cNvSpPr/>
          <p:nvPr/>
        </p:nvSpPr>
        <p:spPr>
          <a:xfrm>
            <a:off x="964095" y="5090544"/>
            <a:ext cx="10694505" cy="774967"/>
          </a:xfrm>
          <a:prstGeom prst="snip2DiagRect">
            <a:avLst>
              <a:gd fmla="val 0" name="adj1"/>
              <a:gd fmla="val 38470" name="adj2"/>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7" name="Google Shape;867;p39"/>
          <p:cNvSpPr/>
          <p:nvPr/>
        </p:nvSpPr>
        <p:spPr>
          <a:xfrm>
            <a:off x="582051" y="1444625"/>
            <a:ext cx="11076549" cy="3503179"/>
          </a:xfrm>
          <a:prstGeom prst="snip2DiagRect">
            <a:avLst>
              <a:gd fmla="val 0" name="adj1"/>
              <a:gd fmla="val 11018" name="adj2"/>
            </a:avLst>
          </a:prstGeom>
          <a:solidFill>
            <a:schemeClr val="lt1"/>
          </a:solidFill>
          <a:ln cap="flat" cmpd="sng" w="1270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8" name="Google Shape;868;p3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Virtual Events Team</a:t>
            </a:r>
            <a:endParaRPr/>
          </a:p>
        </p:txBody>
      </p:sp>
      <p:sp>
        <p:nvSpPr>
          <p:cNvPr id="869" name="Google Shape;869;p39"/>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The IEEE MCE team has expertise in online, virtual, and digital event mediums.</a:t>
            </a:r>
            <a:endParaRPr/>
          </a:p>
        </p:txBody>
      </p:sp>
      <p:sp>
        <p:nvSpPr>
          <p:cNvPr id="870" name="Google Shape;870;p39"/>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871" name="Google Shape;871;p39"/>
          <p:cNvPicPr preferRelativeResize="0"/>
          <p:nvPr/>
        </p:nvPicPr>
        <p:blipFill rotWithShape="1">
          <a:blip r:embed="rId3">
            <a:alphaModFix/>
          </a:blip>
          <a:srcRect b="0" l="0" r="0" t="0"/>
          <a:stretch/>
        </p:blipFill>
        <p:spPr>
          <a:xfrm>
            <a:off x="5989554" y="1982123"/>
            <a:ext cx="2464806" cy="916924"/>
          </a:xfrm>
          <a:prstGeom prst="rect">
            <a:avLst/>
          </a:prstGeom>
          <a:noFill/>
          <a:ln>
            <a:noFill/>
          </a:ln>
        </p:spPr>
      </p:pic>
      <p:pic>
        <p:nvPicPr>
          <p:cNvPr id="872" name="Google Shape;872;p39"/>
          <p:cNvPicPr preferRelativeResize="0"/>
          <p:nvPr/>
        </p:nvPicPr>
        <p:blipFill rotWithShape="1">
          <a:blip r:embed="rId4">
            <a:alphaModFix/>
          </a:blip>
          <a:srcRect b="0" l="0" r="0" t="0"/>
          <a:stretch/>
        </p:blipFill>
        <p:spPr>
          <a:xfrm>
            <a:off x="3429094" y="1971407"/>
            <a:ext cx="2464806" cy="922583"/>
          </a:xfrm>
          <a:prstGeom prst="rect">
            <a:avLst/>
          </a:prstGeom>
          <a:noFill/>
          <a:ln>
            <a:noFill/>
          </a:ln>
        </p:spPr>
      </p:pic>
      <p:sp>
        <p:nvSpPr>
          <p:cNvPr id="873" name="Google Shape;873;p39"/>
          <p:cNvSpPr txBox="1"/>
          <p:nvPr/>
        </p:nvSpPr>
        <p:spPr>
          <a:xfrm>
            <a:off x="5989554" y="1653273"/>
            <a:ext cx="2467087" cy="338554"/>
          </a:xfrm>
          <a:prstGeom prst="rect">
            <a:avLst/>
          </a:prstGeom>
          <a:solidFill>
            <a:srgbClr val="00285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Event Consultation</a:t>
            </a:r>
            <a:endParaRPr sz="1600">
              <a:solidFill>
                <a:schemeClr val="lt1"/>
              </a:solidFill>
              <a:latin typeface="Calibri"/>
              <a:ea typeface="Calibri"/>
              <a:cs typeface="Calibri"/>
              <a:sym typeface="Calibri"/>
            </a:endParaRPr>
          </a:p>
        </p:txBody>
      </p:sp>
      <p:pic>
        <p:nvPicPr>
          <p:cNvPr id="874" name="Google Shape;874;p39"/>
          <p:cNvPicPr preferRelativeResize="0"/>
          <p:nvPr/>
        </p:nvPicPr>
        <p:blipFill rotWithShape="1">
          <a:blip r:embed="rId5">
            <a:alphaModFix/>
          </a:blip>
          <a:srcRect b="0" l="0" r="0" t="0"/>
          <a:stretch/>
        </p:blipFill>
        <p:spPr>
          <a:xfrm>
            <a:off x="850841" y="1972136"/>
            <a:ext cx="2464806" cy="921853"/>
          </a:xfrm>
          <a:prstGeom prst="rect">
            <a:avLst/>
          </a:prstGeom>
          <a:noFill/>
          <a:ln>
            <a:noFill/>
          </a:ln>
        </p:spPr>
      </p:pic>
      <p:sp>
        <p:nvSpPr>
          <p:cNvPr id="875" name="Google Shape;875;p39"/>
          <p:cNvSpPr/>
          <p:nvPr/>
        </p:nvSpPr>
        <p:spPr>
          <a:xfrm>
            <a:off x="850841" y="1634755"/>
            <a:ext cx="2467087" cy="338554"/>
          </a:xfrm>
          <a:prstGeom prst="rect">
            <a:avLst/>
          </a:prstGeom>
          <a:solidFill>
            <a:srgbClr val="00285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Virtual Event Series </a:t>
            </a:r>
            <a:endParaRPr sz="1600">
              <a:solidFill>
                <a:schemeClr val="lt1"/>
              </a:solidFill>
              <a:latin typeface="Calibri"/>
              <a:ea typeface="Calibri"/>
              <a:cs typeface="Calibri"/>
              <a:sym typeface="Calibri"/>
            </a:endParaRPr>
          </a:p>
        </p:txBody>
      </p:sp>
      <p:pic>
        <p:nvPicPr>
          <p:cNvPr id="876" name="Google Shape;876;p39"/>
          <p:cNvPicPr preferRelativeResize="0"/>
          <p:nvPr/>
        </p:nvPicPr>
        <p:blipFill rotWithShape="1">
          <a:blip r:embed="rId6">
            <a:alphaModFix/>
          </a:blip>
          <a:srcRect b="0" l="0" r="0" t="0"/>
          <a:stretch/>
        </p:blipFill>
        <p:spPr>
          <a:xfrm>
            <a:off x="8537314" y="1977219"/>
            <a:ext cx="2467087" cy="928104"/>
          </a:xfrm>
          <a:prstGeom prst="rect">
            <a:avLst/>
          </a:prstGeom>
          <a:noFill/>
          <a:ln>
            <a:noFill/>
          </a:ln>
        </p:spPr>
      </p:pic>
      <p:sp>
        <p:nvSpPr>
          <p:cNvPr id="877" name="Google Shape;877;p39"/>
          <p:cNvSpPr txBox="1"/>
          <p:nvPr/>
        </p:nvSpPr>
        <p:spPr>
          <a:xfrm>
            <a:off x="3429094" y="1643406"/>
            <a:ext cx="2467087" cy="338554"/>
          </a:xfrm>
          <a:prstGeom prst="rect">
            <a:avLst/>
          </a:prstGeom>
          <a:solidFill>
            <a:srgbClr val="00285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Digital Event Production</a:t>
            </a:r>
            <a:endParaRPr sz="1867">
              <a:solidFill>
                <a:schemeClr val="lt1"/>
              </a:solidFill>
              <a:latin typeface="Calibri"/>
              <a:ea typeface="Calibri"/>
              <a:cs typeface="Calibri"/>
              <a:sym typeface="Calibri"/>
            </a:endParaRPr>
          </a:p>
        </p:txBody>
      </p:sp>
      <p:sp>
        <p:nvSpPr>
          <p:cNvPr id="878" name="Google Shape;878;p39"/>
          <p:cNvSpPr txBox="1"/>
          <p:nvPr/>
        </p:nvSpPr>
        <p:spPr>
          <a:xfrm>
            <a:off x="8537314" y="1653273"/>
            <a:ext cx="2467087" cy="338554"/>
          </a:xfrm>
          <a:prstGeom prst="rect">
            <a:avLst/>
          </a:prstGeom>
          <a:solidFill>
            <a:srgbClr val="00285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Hybrid Production</a:t>
            </a:r>
            <a:endParaRPr/>
          </a:p>
        </p:txBody>
      </p:sp>
      <p:sp>
        <p:nvSpPr>
          <p:cNvPr id="879" name="Google Shape;879;p39"/>
          <p:cNvSpPr/>
          <p:nvPr/>
        </p:nvSpPr>
        <p:spPr>
          <a:xfrm>
            <a:off x="692311" y="2996669"/>
            <a:ext cx="2643411" cy="206210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Designing programs for the online experience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Audience engagement: techniques and practices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Keynote prep/Green Room management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Exhibitor/Sponsor innovations and management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880" name="Google Shape;880;p39"/>
          <p:cNvSpPr txBox="1"/>
          <p:nvPr/>
        </p:nvSpPr>
        <p:spPr>
          <a:xfrm>
            <a:off x="3429094" y="2992627"/>
            <a:ext cx="2496779" cy="181588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Live-day event production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On-demand/hybrid productions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Live sessions, panel discussions, and moderation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Moderated chat and live Q&amp;A with audience</a:t>
            </a:r>
            <a:endParaRPr/>
          </a:p>
        </p:txBody>
      </p:sp>
      <p:sp>
        <p:nvSpPr>
          <p:cNvPr id="881" name="Google Shape;881;p39"/>
          <p:cNvSpPr txBox="1"/>
          <p:nvPr/>
        </p:nvSpPr>
        <p:spPr>
          <a:xfrm>
            <a:off x="5893901" y="2993562"/>
            <a:ext cx="2643412" cy="209288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Innovations in program, exhibit, and sponsor design</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Consultation in digital platform and services </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Tricks and tips for networking and engagement</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Collaboration with event organizers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2" name="Google Shape;882;p39"/>
          <p:cNvSpPr txBox="1"/>
          <p:nvPr/>
        </p:nvSpPr>
        <p:spPr>
          <a:xfrm>
            <a:off x="8537314" y="3015077"/>
            <a:ext cx="2541924" cy="160043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Hybrid program development for a seamless audience experience</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Filmed, produced, and edited assets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Highlight videos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Sizzles and interviews</a:t>
            </a:r>
            <a:endParaRPr/>
          </a:p>
        </p:txBody>
      </p:sp>
      <p:sp>
        <p:nvSpPr>
          <p:cNvPr id="883" name="Google Shape;883;p39"/>
          <p:cNvSpPr/>
          <p:nvPr/>
        </p:nvSpPr>
        <p:spPr>
          <a:xfrm>
            <a:off x="494723" y="5329185"/>
            <a:ext cx="1120255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“Virtual events allow us to break through the constraints of time and place to enrich and extend a live gathering” </a:t>
            </a:r>
            <a:endParaRPr/>
          </a:p>
          <a:p>
            <a:pPr indent="0" lvl="0" marL="0" marR="0" rtl="0" algn="ctr">
              <a:spcBef>
                <a:spcPts val="0"/>
              </a:spcBef>
              <a:spcAft>
                <a:spcPts val="0"/>
              </a:spcAft>
              <a:buNone/>
            </a:pPr>
            <a:r>
              <a:rPr lang="en-US" sz="1200">
                <a:solidFill>
                  <a:schemeClr val="lt1"/>
                </a:solidFill>
                <a:latin typeface="Calibri"/>
                <a:ea typeface="Calibri"/>
                <a:cs typeface="Calibri"/>
                <a:sym typeface="Calibri"/>
              </a:rPr>
              <a:t>Marie Hunter, Senior Director, MCE</a:t>
            </a:r>
            <a:endParaRPr/>
          </a:p>
        </p:txBody>
      </p:sp>
      <p:sp>
        <p:nvSpPr>
          <p:cNvPr id="884" name="Google Shape;884;p39"/>
          <p:cNvSpPr/>
          <p:nvPr/>
        </p:nvSpPr>
        <p:spPr>
          <a:xfrm>
            <a:off x="850841" y="6236787"/>
            <a:ext cx="315451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ieee.org/conferences/</a:t>
            </a:r>
            <a:endParaRPr b="1" sz="1600">
              <a:solidFill>
                <a:srgbClr val="00629B"/>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629B"/>
              </a:buClr>
              <a:buSzPct val="100000"/>
              <a:buFont typeface="Calibri"/>
              <a:buNone/>
            </a:pPr>
            <a:r>
              <a:rPr lang="en-US"/>
              <a:t>The Fuel of IEEE: Mission &amp; Vision</a:t>
            </a:r>
            <a:endParaRPr/>
          </a:p>
        </p:txBody>
      </p:sp>
      <p:sp>
        <p:nvSpPr>
          <p:cNvPr id="236" name="Google Shape;236;p4"/>
          <p:cNvSpPr txBox="1"/>
          <p:nvPr>
            <p:ph idx="1" type="body"/>
          </p:nvPr>
        </p:nvSpPr>
        <p:spPr>
          <a:xfrm>
            <a:off x="582203" y="2302168"/>
            <a:ext cx="5820696" cy="327027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B0F0"/>
              </a:buClr>
              <a:buSzPts val="2000"/>
              <a:buFont typeface="Arial"/>
              <a:buChar char="•"/>
            </a:pPr>
            <a:r>
              <a:rPr b="1" lang="en-US">
                <a:solidFill>
                  <a:srgbClr val="00B0F0"/>
                </a:solidFill>
              </a:rPr>
              <a:t>Our Mission</a:t>
            </a:r>
            <a:br>
              <a:rPr b="1" lang="en-US"/>
            </a:br>
            <a:r>
              <a:rPr lang="en-US"/>
              <a:t>The core purpose of IEEE is to foster technological innovation and excellence for the benefit of humanity. </a:t>
            </a:r>
            <a:endParaRPr/>
          </a:p>
          <a:p>
            <a:pPr indent="-342900" lvl="0" marL="342900" rtl="0" algn="l">
              <a:lnSpc>
                <a:spcPct val="90000"/>
              </a:lnSpc>
              <a:spcBef>
                <a:spcPts val="1000"/>
              </a:spcBef>
              <a:spcAft>
                <a:spcPts val="0"/>
              </a:spcAft>
              <a:buClr>
                <a:srgbClr val="00B0F0"/>
              </a:buClr>
              <a:buSzPts val="2000"/>
              <a:buFont typeface="Arial"/>
              <a:buChar char="•"/>
            </a:pPr>
            <a:r>
              <a:rPr b="1" lang="en-US">
                <a:solidFill>
                  <a:srgbClr val="00B0F0"/>
                </a:solidFill>
              </a:rPr>
              <a:t>Our Vision</a:t>
            </a:r>
            <a:br>
              <a:rPr b="1" lang="en-US"/>
            </a:br>
            <a:r>
              <a:rPr lang="en-US"/>
              <a:t>IEEE will be essential to the global technical community and to technical professionals everywhere; and be universally recognized for the contributions of technology and of technical professionals in improving global conditions.</a:t>
            </a:r>
            <a:endParaRPr/>
          </a:p>
        </p:txBody>
      </p:sp>
      <p:sp>
        <p:nvSpPr>
          <p:cNvPr id="237" name="Google Shape;237;p4"/>
          <p:cNvSpPr txBox="1"/>
          <p:nvPr>
            <p:ph idx="4" type="body"/>
          </p:nvPr>
        </p:nvSpPr>
        <p:spPr>
          <a:xfrm>
            <a:off x="452384" y="914399"/>
            <a:ext cx="11157413" cy="20498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F7F7F"/>
              </a:buClr>
              <a:buSzPts val="2000"/>
              <a:buNone/>
            </a:pPr>
            <a:r>
              <a:rPr i="1" lang="en-US">
                <a:solidFill>
                  <a:srgbClr val="7F7F7F"/>
                </a:solidFill>
              </a:rPr>
              <a:t>IEEE is where forward-thinking technology professionals come together—in the spirit of collaboration—to discover the next technological innovation, develop international standards, and form communities to share research, education, and humanitarian goals.</a:t>
            </a:r>
            <a:endParaRPr>
              <a:solidFill>
                <a:srgbClr val="7F7F7F"/>
              </a:solidFill>
            </a:endParaRPr>
          </a:p>
          <a:p>
            <a:pPr indent="0" lvl="0" marL="0" rtl="0" algn="l">
              <a:lnSpc>
                <a:spcPct val="90000"/>
              </a:lnSpc>
              <a:spcBef>
                <a:spcPts val="1000"/>
              </a:spcBef>
              <a:spcAft>
                <a:spcPts val="0"/>
              </a:spcAft>
              <a:buClr>
                <a:schemeClr val="dk1"/>
              </a:buClr>
              <a:buSzPts val="2000"/>
              <a:buNone/>
            </a:pPr>
            <a:r>
              <a:t/>
            </a:r>
            <a:endParaRPr/>
          </a:p>
        </p:txBody>
      </p:sp>
      <p:sp>
        <p:nvSpPr>
          <p:cNvPr id="238" name="Google Shape;238;p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239" name="Google Shape;239;p4"/>
          <p:cNvPicPr preferRelativeResize="0"/>
          <p:nvPr>
            <p:ph idx="2" type="pic"/>
          </p:nvPr>
        </p:nvPicPr>
        <p:blipFill rotWithShape="1">
          <a:blip r:embed="rId3">
            <a:alphaModFix/>
          </a:blip>
          <a:srcRect b="0" l="0" r="0" t="0"/>
          <a:stretch/>
        </p:blipFill>
        <p:spPr>
          <a:xfrm>
            <a:off x="6518786" y="2263913"/>
            <a:ext cx="5270091" cy="352281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4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Local Meetings and Events</a:t>
            </a:r>
            <a:endParaRPr/>
          </a:p>
        </p:txBody>
      </p:sp>
      <p:sp>
        <p:nvSpPr>
          <p:cNvPr id="890" name="Google Shape;890;p40"/>
          <p:cNvSpPr txBox="1"/>
          <p:nvPr>
            <p:ph idx="1" type="body"/>
          </p:nvPr>
        </p:nvSpPr>
        <p:spPr>
          <a:xfrm>
            <a:off x="452282" y="2122242"/>
            <a:ext cx="11298034"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800"/>
              <a:buFont typeface="Arial"/>
              <a:buChar char="•"/>
            </a:pPr>
            <a:r>
              <a:rPr lang="en-US" sz="1800"/>
              <a:t>IEEE Sections</a:t>
            </a:r>
            <a:endParaRPr/>
          </a:p>
          <a:p>
            <a:pPr indent="-342900" lvl="0" marL="342900" rtl="0" algn="l">
              <a:lnSpc>
                <a:spcPct val="90000"/>
              </a:lnSpc>
              <a:spcBef>
                <a:spcPts val="1000"/>
              </a:spcBef>
              <a:spcAft>
                <a:spcPts val="0"/>
              </a:spcAft>
              <a:buClr>
                <a:schemeClr val="dk1"/>
              </a:buClr>
              <a:buSzPts val="1800"/>
              <a:buFont typeface="Arial"/>
              <a:buChar char="•"/>
            </a:pPr>
            <a:r>
              <a:rPr lang="en-US" sz="1800"/>
              <a:t>IEEE Chapters</a:t>
            </a:r>
            <a:endParaRPr/>
          </a:p>
          <a:p>
            <a:pPr indent="-342900" lvl="0" marL="342900" rtl="0" algn="l">
              <a:lnSpc>
                <a:spcPct val="90000"/>
              </a:lnSpc>
              <a:spcBef>
                <a:spcPts val="1000"/>
              </a:spcBef>
              <a:spcAft>
                <a:spcPts val="0"/>
              </a:spcAft>
              <a:buClr>
                <a:schemeClr val="dk1"/>
              </a:buClr>
              <a:buSzPts val="1800"/>
              <a:buFont typeface="Arial"/>
              <a:buChar char="•"/>
            </a:pPr>
            <a:r>
              <a:rPr lang="en-US" sz="1800"/>
              <a:t>Student branches</a:t>
            </a:r>
            <a:endParaRPr/>
          </a:p>
          <a:p>
            <a:pPr indent="-342900" lvl="0" marL="342900" rtl="0" algn="l">
              <a:lnSpc>
                <a:spcPct val="90000"/>
              </a:lnSpc>
              <a:spcBef>
                <a:spcPts val="1000"/>
              </a:spcBef>
              <a:spcAft>
                <a:spcPts val="0"/>
              </a:spcAft>
              <a:buClr>
                <a:schemeClr val="dk1"/>
              </a:buClr>
              <a:buSzPts val="1800"/>
              <a:buFont typeface="Arial"/>
              <a:buChar char="•"/>
            </a:pPr>
            <a:r>
              <a:rPr lang="en-US" sz="1800"/>
              <a:t>Other regional governing bodies</a:t>
            </a:r>
            <a:endParaRPr/>
          </a:p>
        </p:txBody>
      </p:sp>
      <p:sp>
        <p:nvSpPr>
          <p:cNvPr id="891" name="Google Shape;891;p40"/>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provides its members and volunteers with year-round networking opportunities.</a:t>
            </a:r>
            <a:endParaRPr/>
          </a:p>
        </p:txBody>
      </p:sp>
      <p:sp>
        <p:nvSpPr>
          <p:cNvPr id="892" name="Google Shape;892;p40"/>
          <p:cNvSpPr txBox="1"/>
          <p:nvPr>
            <p:ph idx="3" type="body"/>
          </p:nvPr>
        </p:nvSpPr>
        <p:spPr>
          <a:xfrm>
            <a:off x="452385" y="1668463"/>
            <a:ext cx="11307456"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Local meetings and events are hosted by:</a:t>
            </a:r>
            <a:endParaRPr/>
          </a:p>
        </p:txBody>
      </p:sp>
      <p:sp>
        <p:nvSpPr>
          <p:cNvPr id="893" name="Google Shape;893;p40"/>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Graphical user interface, application, website&#10;&#10;Description automatically generated" id="894" name="Google Shape;894;p40"/>
          <p:cNvPicPr preferRelativeResize="0"/>
          <p:nvPr/>
        </p:nvPicPr>
        <p:blipFill rotWithShape="1">
          <a:blip r:embed="rId3">
            <a:alphaModFix/>
          </a:blip>
          <a:srcRect b="0" l="0" r="0" t="0"/>
          <a:stretch/>
        </p:blipFill>
        <p:spPr>
          <a:xfrm>
            <a:off x="5139612" y="1671335"/>
            <a:ext cx="6498816" cy="3049752"/>
          </a:xfrm>
          <a:prstGeom prst="rect">
            <a:avLst/>
          </a:prstGeom>
          <a:noFill/>
          <a:ln cap="flat" cmpd="sng" w="9525">
            <a:solidFill>
              <a:srgbClr val="75787B"/>
            </a:solidFill>
            <a:prstDash val="solid"/>
            <a:round/>
            <a:headEnd len="sm" w="sm" type="none"/>
            <a:tailEnd len="sm" w="sm" type="none"/>
          </a:ln>
        </p:spPr>
      </p:pic>
      <p:sp>
        <p:nvSpPr>
          <p:cNvPr id="895" name="Google Shape;895;p40"/>
          <p:cNvSpPr/>
          <p:nvPr/>
        </p:nvSpPr>
        <p:spPr>
          <a:xfrm>
            <a:off x="1725905" y="6230209"/>
            <a:ext cx="4640309"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meetings.vtools.ieee.org/events/search</a:t>
            </a:r>
            <a:endParaRPr b="1" sz="1600">
              <a:solidFill>
                <a:srgbClr val="00629B"/>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41"/>
          <p:cNvSpPr txBox="1"/>
          <p:nvPr>
            <p:ph type="title"/>
          </p:nvPr>
        </p:nvSpPr>
        <p:spPr>
          <a:xfrm>
            <a:off x="3116824" y="1844931"/>
            <a:ext cx="8809705" cy="9941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Publications</a:t>
            </a:r>
            <a:endParaRPr/>
          </a:p>
        </p:txBody>
      </p:sp>
      <p:sp>
        <p:nvSpPr>
          <p:cNvPr id="901" name="Google Shape;901;p41"/>
          <p:cNvSpPr txBox="1"/>
          <p:nvPr>
            <p:ph idx="1" type="body"/>
          </p:nvPr>
        </p:nvSpPr>
        <p:spPr>
          <a:xfrm>
            <a:off x="3116263" y="2940050"/>
            <a:ext cx="907573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research advances technical theory that the world puts into practice. </a:t>
            </a:r>
            <a:br>
              <a:rPr lang="en-US" sz="2200"/>
            </a:br>
            <a:r>
              <a:rPr lang="en-US" sz="2200"/>
              <a:t>People expect technology to solve tomorrow’s problems. So does IEEE.</a:t>
            </a:r>
            <a:endParaRPr/>
          </a:p>
        </p:txBody>
      </p:sp>
      <p:sp>
        <p:nvSpPr>
          <p:cNvPr id="902" name="Google Shape;902;p41"/>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903" name="Google Shape;903;p41"/>
          <p:cNvSpPr/>
          <p:nvPr/>
        </p:nvSpPr>
        <p:spPr>
          <a:xfrm>
            <a:off x="223520" y="1658670"/>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4" name="Google Shape;904;p41"/>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4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629B"/>
              </a:buClr>
              <a:buSzPct val="100000"/>
              <a:buFont typeface="Calibri"/>
              <a:buNone/>
            </a:pPr>
            <a:r>
              <a:rPr lang="en-US"/>
              <a:t>IEEE Publications</a:t>
            </a:r>
            <a:endParaRPr i="1"/>
          </a:p>
        </p:txBody>
      </p:sp>
      <p:sp>
        <p:nvSpPr>
          <p:cNvPr id="911" name="Google Shape;911;p42"/>
          <p:cNvSpPr txBox="1"/>
          <p:nvPr>
            <p:ph idx="1" type="body"/>
          </p:nvPr>
        </p:nvSpPr>
        <p:spPr>
          <a:xfrm>
            <a:off x="452282" y="1804554"/>
            <a:ext cx="7472518" cy="2249014"/>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US">
                <a:solidFill>
                  <a:schemeClr val="dk1"/>
                </a:solidFill>
              </a:rPr>
              <a:t>IEEE’s publications provide coverage of the latest technical developments that shape the world. </a:t>
            </a:r>
            <a:endParaRPr/>
          </a:p>
          <a:p>
            <a:pPr indent="-228600" lvl="1" marL="685800" rtl="0" algn="l">
              <a:lnSpc>
                <a:spcPct val="90000"/>
              </a:lnSpc>
              <a:spcBef>
                <a:spcPts val="500"/>
              </a:spcBef>
              <a:spcAft>
                <a:spcPts val="0"/>
              </a:spcAft>
              <a:buClr>
                <a:schemeClr val="dk1"/>
              </a:buClr>
              <a:buSzPts val="1600"/>
              <a:buChar char="•"/>
            </a:pPr>
            <a:r>
              <a:rPr lang="en-US" sz="1600">
                <a:solidFill>
                  <a:schemeClr val="dk1"/>
                </a:solidFill>
              </a:rPr>
              <a:t>Each year, IEEE introduces new publications to address growing areas of research, such as cloud computing, renewable energy, cognitive computing, 5G, sustainable computing, autonomous vehicles, and more.</a:t>
            </a:r>
            <a:endParaRPr/>
          </a:p>
          <a:p>
            <a:pPr indent="-342900" lvl="0" marL="342900" rtl="0" algn="l">
              <a:lnSpc>
                <a:spcPct val="90000"/>
              </a:lnSpc>
              <a:spcBef>
                <a:spcPts val="1000"/>
              </a:spcBef>
              <a:spcAft>
                <a:spcPts val="0"/>
              </a:spcAft>
              <a:buClr>
                <a:schemeClr val="dk1"/>
              </a:buClr>
              <a:buSzPts val="2000"/>
              <a:buFont typeface="Arial"/>
              <a:buChar char="•"/>
            </a:pPr>
            <a:r>
              <a:rPr lang="en-US"/>
              <a:t>IEEE gives authors flexibility with open access and hybrid journals</a:t>
            </a:r>
            <a:endParaRPr>
              <a:solidFill>
                <a:schemeClr val="dk1"/>
              </a:solidFill>
            </a:endParaRPr>
          </a:p>
          <a:p>
            <a:pPr indent="0" lvl="0" marL="0" rtl="0" algn="l">
              <a:lnSpc>
                <a:spcPct val="90000"/>
              </a:lnSpc>
              <a:spcBef>
                <a:spcPts val="1000"/>
              </a:spcBef>
              <a:spcAft>
                <a:spcPts val="0"/>
              </a:spcAft>
              <a:buClr>
                <a:schemeClr val="dk1"/>
              </a:buClr>
              <a:buSzPts val="1800"/>
              <a:buNone/>
            </a:pPr>
            <a:r>
              <a:t/>
            </a:r>
            <a:endParaRPr sz="1800">
              <a:solidFill>
                <a:schemeClr val="dk1"/>
              </a:solidFill>
            </a:endParaRPr>
          </a:p>
        </p:txBody>
      </p:sp>
      <p:sp>
        <p:nvSpPr>
          <p:cNvPr id="912" name="Google Shape;912;p42"/>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The technology landscape is constantly evolving—</a:t>
            </a:r>
            <a:r>
              <a:rPr b="1" lang="en-US"/>
              <a:t>stay current on the latest breakthroughs</a:t>
            </a:r>
            <a:r>
              <a:rPr lang="en-US"/>
              <a:t> with IEEE.</a:t>
            </a:r>
            <a:endParaRPr/>
          </a:p>
        </p:txBody>
      </p:sp>
      <p:sp>
        <p:nvSpPr>
          <p:cNvPr id="913" name="Google Shape;913;p4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914" name="Google Shape;914;p42"/>
          <p:cNvPicPr preferRelativeResize="0"/>
          <p:nvPr/>
        </p:nvPicPr>
        <p:blipFill rotWithShape="1">
          <a:blip r:embed="rId3">
            <a:alphaModFix/>
          </a:blip>
          <a:srcRect b="0" l="0" r="0" t="0"/>
          <a:stretch/>
        </p:blipFill>
        <p:spPr>
          <a:xfrm>
            <a:off x="7693926" y="1444625"/>
            <a:ext cx="4152616" cy="4152616"/>
          </a:xfrm>
          <a:prstGeom prst="rect">
            <a:avLst/>
          </a:prstGeom>
          <a:noFill/>
          <a:ln>
            <a:noFill/>
          </a:ln>
        </p:spPr>
      </p:pic>
      <p:sp>
        <p:nvSpPr>
          <p:cNvPr id="915" name="Google Shape;915;p42"/>
          <p:cNvSpPr/>
          <p:nvPr/>
        </p:nvSpPr>
        <p:spPr>
          <a:xfrm>
            <a:off x="837183" y="6228763"/>
            <a:ext cx="3084242"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ieee.org/publications</a:t>
            </a:r>
            <a:endParaRPr b="1" sz="1600">
              <a:solidFill>
                <a:srgbClr val="00629B"/>
              </a:solidFill>
              <a:latin typeface="Calibri"/>
              <a:ea typeface="Calibri"/>
              <a:cs typeface="Calibri"/>
              <a:sym typeface="Calibri"/>
            </a:endParaRPr>
          </a:p>
        </p:txBody>
      </p:sp>
      <p:sp>
        <p:nvSpPr>
          <p:cNvPr id="916" name="Google Shape;916;p42"/>
          <p:cNvSpPr/>
          <p:nvPr/>
        </p:nvSpPr>
        <p:spPr>
          <a:xfrm>
            <a:off x="534141" y="3795257"/>
            <a:ext cx="7032838" cy="2249014"/>
          </a:xfrm>
          <a:prstGeom prst="snip2DiagRect">
            <a:avLst>
              <a:gd fmla="val 0" name="adj1"/>
              <a:gd fmla="val 10020"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17" name="Google Shape;917;p42"/>
          <p:cNvGrpSpPr/>
          <p:nvPr/>
        </p:nvGrpSpPr>
        <p:grpSpPr>
          <a:xfrm>
            <a:off x="534141" y="3788907"/>
            <a:ext cx="7032838" cy="227577"/>
            <a:chOff x="4174743" y="4684129"/>
            <a:chExt cx="7032838" cy="227577"/>
          </a:xfrm>
        </p:grpSpPr>
        <p:cxnSp>
          <p:nvCxnSpPr>
            <p:cNvPr id="918" name="Google Shape;918;p42"/>
            <p:cNvCxnSpPr/>
            <p:nvPr/>
          </p:nvCxnSpPr>
          <p:spPr>
            <a:xfrm>
              <a:off x="4174743" y="4712894"/>
              <a:ext cx="6805262" cy="0"/>
            </a:xfrm>
            <a:prstGeom prst="straightConnector1">
              <a:avLst/>
            </a:prstGeom>
            <a:noFill/>
            <a:ln cap="flat" cmpd="sng" w="57150">
              <a:solidFill>
                <a:schemeClr val="accent4"/>
              </a:solidFill>
              <a:prstDash val="solid"/>
              <a:miter lim="800000"/>
              <a:headEnd len="sm" w="sm" type="none"/>
              <a:tailEnd len="sm" w="sm" type="none"/>
            </a:ln>
          </p:spPr>
        </p:cxnSp>
        <p:sp>
          <p:nvSpPr>
            <p:cNvPr id="919" name="Google Shape;919;p42"/>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920" name="Google Shape;920;p42"/>
          <p:cNvSpPr/>
          <p:nvPr/>
        </p:nvSpPr>
        <p:spPr>
          <a:xfrm>
            <a:off x="645603" y="3937175"/>
            <a:ext cx="6747974" cy="2023631"/>
          </a:xfrm>
          <a:prstGeom prst="rect">
            <a:avLst/>
          </a:prstGeom>
          <a:noFill/>
          <a:ln>
            <a:noFill/>
          </a:ln>
        </p:spPr>
        <p:txBody>
          <a:bodyPr anchorCtr="0" anchor="t" bIns="45700" lIns="91425" spcFirstLastPara="1" rIns="91425" wrap="square" tIns="45700">
            <a:spAutoFit/>
          </a:bodyPr>
          <a:lstStyle/>
          <a:p>
            <a:pPr indent="0" lvl="0" marL="88900" marR="0" rtl="0" algn="ctr">
              <a:spcBef>
                <a:spcPts val="0"/>
              </a:spcBef>
              <a:spcAft>
                <a:spcPts val="0"/>
              </a:spcAft>
              <a:buNone/>
            </a:pPr>
            <a:r>
              <a:rPr b="0" i="0" lang="en-US" sz="1800" u="none" strike="noStrike">
                <a:solidFill>
                  <a:srgbClr val="FFFFFF"/>
                </a:solidFill>
                <a:latin typeface="Calibri"/>
                <a:ea typeface="Calibri"/>
                <a:cs typeface="Calibri"/>
                <a:sym typeface="Calibri"/>
              </a:rPr>
              <a:t>Nearly 1.5 million articles from over 275 Journal and Magazine titles</a:t>
            </a:r>
            <a:endParaRPr b="0" sz="1800">
              <a:solidFill>
                <a:schemeClr val="dk1"/>
              </a:solidFill>
              <a:latin typeface="Calibri"/>
              <a:ea typeface="Calibri"/>
              <a:cs typeface="Calibri"/>
              <a:sym typeface="Calibri"/>
            </a:endParaRPr>
          </a:p>
          <a:p>
            <a:pPr indent="0" lvl="0" marL="88900" marR="0" rtl="0" algn="ctr">
              <a:spcBef>
                <a:spcPts val="300"/>
              </a:spcBef>
              <a:spcAft>
                <a:spcPts val="0"/>
              </a:spcAft>
              <a:buNone/>
            </a:pPr>
            <a:r>
              <a:rPr b="0" i="0" lang="en-US" sz="1800" u="none" strike="noStrike">
                <a:solidFill>
                  <a:srgbClr val="FFFFFF"/>
                </a:solidFill>
                <a:latin typeface="Calibri"/>
                <a:ea typeface="Calibri"/>
                <a:cs typeface="Calibri"/>
                <a:sym typeface="Calibri"/>
              </a:rPr>
              <a:t>4.2 million+ Conference papers</a:t>
            </a:r>
            <a:endParaRPr b="0" sz="1800">
              <a:solidFill>
                <a:schemeClr val="dk1"/>
              </a:solidFill>
              <a:latin typeface="Calibri"/>
              <a:ea typeface="Calibri"/>
              <a:cs typeface="Calibri"/>
              <a:sym typeface="Calibri"/>
            </a:endParaRPr>
          </a:p>
          <a:p>
            <a:pPr indent="0" lvl="0" marL="88900" marR="0" rtl="0" algn="ctr">
              <a:spcBef>
                <a:spcPts val="300"/>
              </a:spcBef>
              <a:spcAft>
                <a:spcPts val="0"/>
              </a:spcAft>
              <a:buNone/>
            </a:pPr>
            <a:r>
              <a:rPr b="0" i="0" lang="en-US" sz="1800" u="none" strike="noStrike">
                <a:solidFill>
                  <a:srgbClr val="FFFFFF"/>
                </a:solidFill>
                <a:latin typeface="Calibri"/>
                <a:ea typeface="Calibri"/>
                <a:cs typeface="Calibri"/>
                <a:sym typeface="Calibri"/>
              </a:rPr>
              <a:t>13,000+ Standards</a:t>
            </a:r>
            <a:endParaRPr b="0" sz="1800">
              <a:solidFill>
                <a:schemeClr val="dk1"/>
              </a:solidFill>
              <a:latin typeface="Calibri"/>
              <a:ea typeface="Calibri"/>
              <a:cs typeface="Calibri"/>
              <a:sym typeface="Calibri"/>
            </a:endParaRPr>
          </a:p>
          <a:p>
            <a:pPr indent="0" lvl="0" marL="88900" marR="0" rtl="0" algn="ctr">
              <a:spcBef>
                <a:spcPts val="300"/>
              </a:spcBef>
              <a:spcAft>
                <a:spcPts val="0"/>
              </a:spcAft>
              <a:buNone/>
            </a:pPr>
            <a:r>
              <a:rPr b="0" i="0" lang="en-US" sz="1800" u="none" strike="noStrike">
                <a:solidFill>
                  <a:srgbClr val="FFFFFF"/>
                </a:solidFill>
                <a:latin typeface="Calibri"/>
                <a:ea typeface="Calibri"/>
                <a:cs typeface="Calibri"/>
                <a:sym typeface="Calibri"/>
              </a:rPr>
              <a:t>5,000+ eBooks titles</a:t>
            </a:r>
            <a:endParaRPr b="0" sz="1800">
              <a:solidFill>
                <a:schemeClr val="dk1"/>
              </a:solidFill>
              <a:latin typeface="Calibri"/>
              <a:ea typeface="Calibri"/>
              <a:cs typeface="Calibri"/>
              <a:sym typeface="Calibri"/>
            </a:endParaRPr>
          </a:p>
          <a:p>
            <a:pPr indent="0" lvl="0" marL="88900" marR="0" rtl="0" algn="ctr">
              <a:spcBef>
                <a:spcPts val="300"/>
              </a:spcBef>
              <a:spcAft>
                <a:spcPts val="0"/>
              </a:spcAft>
              <a:buNone/>
            </a:pPr>
            <a:r>
              <a:rPr b="0" i="0" lang="en-US" sz="1800" u="none" strike="noStrike">
                <a:solidFill>
                  <a:srgbClr val="FFFFFF"/>
                </a:solidFill>
                <a:latin typeface="Calibri"/>
                <a:ea typeface="Calibri"/>
                <a:cs typeface="Calibri"/>
                <a:sym typeface="Calibri"/>
              </a:rPr>
              <a:t>1,000+ eLearning titles</a:t>
            </a:r>
            <a:endParaRPr/>
          </a:p>
          <a:p>
            <a:pPr indent="0" lvl="0" marL="88900" marR="0" rtl="0" algn="ctr">
              <a:spcBef>
                <a:spcPts val="300"/>
              </a:spcBef>
              <a:spcAft>
                <a:spcPts val="0"/>
              </a:spcAft>
              <a:buNone/>
            </a:pPr>
            <a:r>
              <a:t/>
            </a:r>
            <a:endParaRPr b="0" sz="500">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1800" u="none" strike="noStrike">
                <a:solidFill>
                  <a:srgbClr val="1E4E79"/>
                </a:solidFill>
                <a:latin typeface="Calibri"/>
                <a:ea typeface="Calibri"/>
                <a:cs typeface="Calibri"/>
                <a:sym typeface="Calibri"/>
              </a:rPr>
              <a:t>Plus, new tools to discover them all in IEEE </a:t>
            </a:r>
            <a:r>
              <a:rPr b="1" i="1" lang="en-US" sz="1800" u="none" strike="noStrike">
                <a:solidFill>
                  <a:srgbClr val="1E4E79"/>
                </a:solidFill>
                <a:latin typeface="Calibri"/>
                <a:ea typeface="Calibri"/>
                <a:cs typeface="Calibri"/>
                <a:sym typeface="Calibri"/>
              </a:rPr>
              <a:t>Xplore</a:t>
            </a:r>
            <a:endParaRPr b="1" sz="2000">
              <a:solidFill>
                <a:srgbClr val="1E4E7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4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Why IEEE? </a:t>
            </a:r>
            <a:endParaRPr i="1"/>
          </a:p>
        </p:txBody>
      </p:sp>
      <p:sp>
        <p:nvSpPr>
          <p:cNvPr id="927" name="Google Shape;927;p43"/>
          <p:cNvSpPr txBox="1"/>
          <p:nvPr>
            <p:ph idx="1" type="body"/>
          </p:nvPr>
        </p:nvSpPr>
        <p:spPr>
          <a:xfrm>
            <a:off x="452281" y="1631154"/>
            <a:ext cx="5471439" cy="453223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US" sz="2000"/>
              <a:t>IEEE Publishes:</a:t>
            </a:r>
            <a:endParaRPr/>
          </a:p>
          <a:p>
            <a:pPr indent="-342900" lvl="0" marL="342900" rtl="0" algn="l">
              <a:lnSpc>
                <a:spcPct val="90000"/>
              </a:lnSpc>
              <a:spcBef>
                <a:spcPts val="600"/>
              </a:spcBef>
              <a:spcAft>
                <a:spcPts val="0"/>
              </a:spcAft>
              <a:buClr>
                <a:schemeClr val="dk1"/>
              </a:buClr>
              <a:buSzPts val="1800"/>
              <a:buChar char="•"/>
            </a:pPr>
            <a:r>
              <a:rPr b="1" i="0" lang="en-US" sz="1800" u="none" strike="noStrike">
                <a:solidFill>
                  <a:srgbClr val="0066A1"/>
                </a:solidFill>
                <a:latin typeface="Calibri"/>
                <a:ea typeface="Calibri"/>
                <a:cs typeface="Calibri"/>
                <a:sym typeface="Calibri"/>
              </a:rPr>
              <a:t>8 of the top 10 </a:t>
            </a:r>
            <a:r>
              <a:rPr lang="en-US" sz="1800">
                <a:solidFill>
                  <a:schemeClr val="dk1"/>
                </a:solidFill>
              </a:rPr>
              <a:t>journals in Electrical and Electronic Engineering</a:t>
            </a:r>
            <a:endParaRPr/>
          </a:p>
          <a:p>
            <a:pPr indent="-342900" lvl="0" marL="342900" rtl="0" algn="l">
              <a:lnSpc>
                <a:spcPct val="90000"/>
              </a:lnSpc>
              <a:spcBef>
                <a:spcPts val="600"/>
              </a:spcBef>
              <a:spcAft>
                <a:spcPts val="0"/>
              </a:spcAft>
              <a:buClr>
                <a:schemeClr val="dk1"/>
              </a:buClr>
              <a:buSzPts val="1800"/>
              <a:buChar char="•"/>
            </a:pPr>
            <a:r>
              <a:rPr b="1" lang="en-US" sz="1800">
                <a:solidFill>
                  <a:srgbClr val="0066A1"/>
                </a:solidFill>
              </a:rPr>
              <a:t>9 of the top 10 </a:t>
            </a:r>
            <a:r>
              <a:rPr lang="en-US" sz="1800">
                <a:solidFill>
                  <a:schemeClr val="dk1"/>
                </a:solidFill>
              </a:rPr>
              <a:t>journals in Telecommunications</a:t>
            </a:r>
            <a:endParaRPr/>
          </a:p>
          <a:p>
            <a:pPr indent="-342900" lvl="0" marL="342900" rtl="0" algn="l">
              <a:lnSpc>
                <a:spcPct val="90000"/>
              </a:lnSpc>
              <a:spcBef>
                <a:spcPts val="600"/>
              </a:spcBef>
              <a:spcAft>
                <a:spcPts val="0"/>
              </a:spcAft>
              <a:buClr>
                <a:schemeClr val="dk1"/>
              </a:buClr>
              <a:buSzPts val="1800"/>
              <a:buChar char="•"/>
            </a:pPr>
            <a:r>
              <a:rPr b="1" i="0" lang="en-US" sz="1800" u="none" strike="noStrike">
                <a:solidFill>
                  <a:srgbClr val="0066A1"/>
                </a:solidFill>
                <a:latin typeface="Calibri"/>
                <a:ea typeface="Calibri"/>
                <a:cs typeface="Calibri"/>
                <a:sym typeface="Calibri"/>
              </a:rPr>
              <a:t>3 of the top 5 </a:t>
            </a:r>
            <a:r>
              <a:rPr lang="en-US" sz="1800">
                <a:solidFill>
                  <a:schemeClr val="dk1"/>
                </a:solidFill>
              </a:rPr>
              <a:t>journals in</a:t>
            </a:r>
            <a:r>
              <a:rPr b="1" lang="en-US" sz="1800">
                <a:solidFill>
                  <a:srgbClr val="0066A1"/>
                </a:solidFill>
              </a:rPr>
              <a:t> </a:t>
            </a:r>
            <a:r>
              <a:rPr lang="en-US" sz="1800">
                <a:solidFill>
                  <a:schemeClr val="dk1"/>
                </a:solidFill>
              </a:rPr>
              <a:t>Automation &amp; Control Systems</a:t>
            </a:r>
            <a:endParaRPr b="1" sz="1800">
              <a:solidFill>
                <a:srgbClr val="0066A1"/>
              </a:solidFill>
            </a:endParaRPr>
          </a:p>
          <a:p>
            <a:pPr indent="-342900" lvl="0" marL="342900" rtl="0" algn="l">
              <a:lnSpc>
                <a:spcPct val="90000"/>
              </a:lnSpc>
              <a:spcBef>
                <a:spcPts val="600"/>
              </a:spcBef>
              <a:spcAft>
                <a:spcPts val="0"/>
              </a:spcAft>
              <a:buClr>
                <a:schemeClr val="dk1"/>
              </a:buClr>
              <a:buSzPts val="1800"/>
              <a:buChar char="•"/>
            </a:pPr>
            <a:r>
              <a:rPr b="1" lang="en-US" sz="1800">
                <a:solidFill>
                  <a:srgbClr val="0066A1"/>
                </a:solidFill>
              </a:rPr>
              <a:t>3 of the top 5 </a:t>
            </a:r>
            <a:r>
              <a:rPr lang="en-US" sz="1800">
                <a:solidFill>
                  <a:schemeClr val="dk1"/>
                </a:solidFill>
              </a:rPr>
              <a:t>journals in Computer Science—Artificial Intelligence</a:t>
            </a:r>
            <a:endParaRPr/>
          </a:p>
          <a:p>
            <a:pPr indent="-342900" lvl="0" marL="342900" rtl="0" algn="l">
              <a:lnSpc>
                <a:spcPct val="90000"/>
              </a:lnSpc>
              <a:spcBef>
                <a:spcPts val="600"/>
              </a:spcBef>
              <a:spcAft>
                <a:spcPts val="0"/>
              </a:spcAft>
              <a:buClr>
                <a:schemeClr val="dk1"/>
              </a:buClr>
              <a:buSzPts val="1800"/>
              <a:buChar char="•"/>
            </a:pPr>
            <a:r>
              <a:rPr b="1" lang="en-US" sz="1800">
                <a:solidFill>
                  <a:srgbClr val="0066A1"/>
                </a:solidFill>
              </a:rPr>
              <a:t>3 of the top 5</a:t>
            </a:r>
            <a:r>
              <a:rPr b="1" lang="en-US" sz="1800">
                <a:solidFill>
                  <a:schemeClr val="dk1"/>
                </a:solidFill>
              </a:rPr>
              <a:t> </a:t>
            </a:r>
            <a:r>
              <a:rPr lang="en-US" sz="1800">
                <a:solidFill>
                  <a:schemeClr val="dk1"/>
                </a:solidFill>
              </a:rPr>
              <a:t>journals in Computer Science—Hardware &amp; Architecture</a:t>
            </a:r>
            <a:endParaRPr/>
          </a:p>
          <a:p>
            <a:pPr indent="-342900" lvl="0" marL="342900" rtl="0" algn="l">
              <a:lnSpc>
                <a:spcPct val="90000"/>
              </a:lnSpc>
              <a:spcBef>
                <a:spcPts val="600"/>
              </a:spcBef>
              <a:spcAft>
                <a:spcPts val="0"/>
              </a:spcAft>
              <a:buClr>
                <a:schemeClr val="dk1"/>
              </a:buClr>
              <a:buSzPts val="1800"/>
              <a:buChar char="•"/>
            </a:pPr>
            <a:r>
              <a:rPr b="1" lang="en-US" sz="1800">
                <a:solidFill>
                  <a:srgbClr val="0066A1"/>
                </a:solidFill>
              </a:rPr>
              <a:t>3 of the top 5</a:t>
            </a:r>
            <a:r>
              <a:rPr b="1" lang="en-US" sz="1800">
                <a:solidFill>
                  <a:schemeClr val="dk1"/>
                </a:solidFill>
              </a:rPr>
              <a:t> </a:t>
            </a:r>
            <a:r>
              <a:rPr lang="en-US" sz="1800">
                <a:solidFill>
                  <a:schemeClr val="dk1"/>
                </a:solidFill>
              </a:rPr>
              <a:t>journals in Computer Science—Information Systems</a:t>
            </a:r>
            <a:endParaRPr/>
          </a:p>
          <a:p>
            <a:pPr indent="-342900" lvl="0" marL="342900" rtl="0" algn="l">
              <a:lnSpc>
                <a:spcPct val="90000"/>
              </a:lnSpc>
              <a:spcBef>
                <a:spcPts val="1100"/>
              </a:spcBef>
              <a:spcAft>
                <a:spcPts val="0"/>
              </a:spcAft>
              <a:buClr>
                <a:srgbClr val="0066A1"/>
              </a:buClr>
              <a:buSzPts val="1800"/>
              <a:buFont typeface="Arial"/>
              <a:buChar char="•"/>
            </a:pPr>
            <a:r>
              <a:rPr b="1" i="0" lang="en-US" sz="1800" u="none" strike="noStrike">
                <a:solidFill>
                  <a:srgbClr val="0066A1"/>
                </a:solidFill>
                <a:latin typeface="Calibri"/>
                <a:ea typeface="Calibri"/>
                <a:cs typeface="Calibri"/>
                <a:sym typeface="Calibri"/>
              </a:rPr>
              <a:t>Top 3</a:t>
            </a:r>
            <a:r>
              <a:rPr b="1" i="0" lang="en-US" sz="1800" u="none" strike="noStrike">
                <a:solidFill>
                  <a:srgbClr val="000000"/>
                </a:solidFill>
                <a:latin typeface="Calibri"/>
                <a:ea typeface="Calibri"/>
                <a:cs typeface="Calibri"/>
                <a:sym typeface="Calibri"/>
              </a:rPr>
              <a:t> </a:t>
            </a:r>
            <a:r>
              <a:rPr b="0" i="0" lang="en-US" sz="1800" u="none" strike="noStrike">
                <a:solidFill>
                  <a:srgbClr val="000000"/>
                </a:solidFill>
                <a:latin typeface="Calibri"/>
                <a:ea typeface="Calibri"/>
                <a:cs typeface="Calibri"/>
                <a:sym typeface="Calibri"/>
              </a:rPr>
              <a:t>journals in Computer Science—Cybernetics</a:t>
            </a:r>
            <a:endParaRPr b="1" i="0" sz="1800" u="none" strike="noStrike">
              <a:solidFill>
                <a:srgbClr val="000000"/>
              </a:solidFill>
              <a:latin typeface="Arial"/>
              <a:ea typeface="Arial"/>
              <a:cs typeface="Arial"/>
              <a:sym typeface="Arial"/>
            </a:endParaRPr>
          </a:p>
          <a:p>
            <a:pPr indent="-342900" lvl="0" marL="342900" rtl="0" algn="l">
              <a:lnSpc>
                <a:spcPct val="90000"/>
              </a:lnSpc>
              <a:spcBef>
                <a:spcPts val="1000"/>
              </a:spcBef>
              <a:spcAft>
                <a:spcPts val="0"/>
              </a:spcAft>
              <a:buClr>
                <a:srgbClr val="0066A1"/>
              </a:buClr>
              <a:buSzPts val="1800"/>
              <a:buFont typeface="Arial"/>
              <a:buChar char="•"/>
            </a:pPr>
            <a:r>
              <a:rPr b="1" i="0" lang="en-US" sz="1800" u="none" strike="noStrike">
                <a:solidFill>
                  <a:srgbClr val="0066A1"/>
                </a:solidFill>
                <a:latin typeface="Calibri"/>
                <a:ea typeface="Calibri"/>
                <a:cs typeface="Calibri"/>
                <a:sym typeface="Calibri"/>
              </a:rPr>
              <a:t>3 of the top 5 </a:t>
            </a:r>
            <a:r>
              <a:rPr b="0" i="0" lang="en-US" sz="1800" u="none" strike="noStrike">
                <a:solidFill>
                  <a:srgbClr val="000000"/>
                </a:solidFill>
                <a:latin typeface="Calibri"/>
                <a:ea typeface="Calibri"/>
                <a:cs typeface="Calibri"/>
                <a:sym typeface="Calibri"/>
              </a:rPr>
              <a:t>journals in Computer Science—Software Engineering</a:t>
            </a:r>
            <a:endParaRPr sz="1800">
              <a:solidFill>
                <a:schemeClr val="dk1"/>
              </a:solidFill>
            </a:endParaRPr>
          </a:p>
        </p:txBody>
      </p:sp>
      <p:sp>
        <p:nvSpPr>
          <p:cNvPr id="928" name="Google Shape;928;p43"/>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Quality makes an impact—the top-cited publications in the field for IEEE</a:t>
            </a:r>
            <a:endParaRPr/>
          </a:p>
        </p:txBody>
      </p:sp>
      <p:sp>
        <p:nvSpPr>
          <p:cNvPr id="929" name="Google Shape;929;p4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930" name="Google Shape;930;p43"/>
          <p:cNvSpPr/>
          <p:nvPr/>
        </p:nvSpPr>
        <p:spPr>
          <a:xfrm>
            <a:off x="6304727" y="5459864"/>
            <a:ext cx="4959054"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808080"/>
              </a:buClr>
              <a:buSzPts val="800"/>
              <a:buFont typeface="Noto Sans Symbols"/>
              <a:buNone/>
            </a:pPr>
            <a:r>
              <a:rPr lang="en-US" sz="1000">
                <a:solidFill>
                  <a:schemeClr val="dk1"/>
                </a:solidFill>
                <a:latin typeface="Calibri"/>
                <a:ea typeface="Calibri"/>
                <a:cs typeface="Calibri"/>
                <a:sym typeface="Calibri"/>
              </a:rPr>
              <a:t>The Journal Citation Reports from Clarivate Analytics presents quantifiable statistical data that provides a systematic, objective way to evaluate the world’s leading journals. Based on the 2021 study released June 2022. </a:t>
            </a:r>
            <a:endParaRPr/>
          </a:p>
        </p:txBody>
      </p:sp>
      <p:sp>
        <p:nvSpPr>
          <p:cNvPr id="931" name="Google Shape;931;p43"/>
          <p:cNvSpPr txBox="1"/>
          <p:nvPr/>
        </p:nvSpPr>
        <p:spPr>
          <a:xfrm>
            <a:off x="6268282" y="1580210"/>
            <a:ext cx="5678552" cy="232366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IEEE Journals are:</a:t>
            </a:r>
            <a:endParaRPr/>
          </a:p>
          <a:p>
            <a:pPr indent="0" lvl="0" marL="0" marR="0" rtl="0" algn="l">
              <a:lnSpc>
                <a:spcPct val="90000"/>
              </a:lnSpc>
              <a:spcBef>
                <a:spcPts val="1100"/>
              </a:spcBef>
              <a:spcAft>
                <a:spcPts val="0"/>
              </a:spcAft>
              <a:buClr>
                <a:srgbClr val="0066A1"/>
              </a:buClr>
              <a:buSzPts val="1700"/>
              <a:buFont typeface="Arial"/>
              <a:buNone/>
            </a:pPr>
            <a:r>
              <a:rPr b="1" i="0" lang="en-US" sz="1700" u="none" strike="noStrike">
                <a:solidFill>
                  <a:srgbClr val="0066A1"/>
                </a:solidFill>
                <a:latin typeface="Calibri"/>
                <a:ea typeface="Calibri"/>
                <a:cs typeface="Calibri"/>
                <a:sym typeface="Calibri"/>
              </a:rPr>
              <a:t>#1 </a:t>
            </a:r>
            <a:r>
              <a:rPr b="0" i="0" lang="en-US" sz="1700" u="none" strike="noStrike">
                <a:solidFill>
                  <a:srgbClr val="000000"/>
                </a:solidFill>
                <a:latin typeface="Calibri"/>
                <a:ea typeface="Calibri"/>
                <a:cs typeface="Calibri"/>
                <a:sym typeface="Calibri"/>
              </a:rPr>
              <a:t>in Automation and Control, Computer Science—Hardware &amp; Architecture, Computer Science—Cybernetics, Computer Science—Information Systems, Telecommunications, Imaging Science &amp; Photographic Technology, and Remote Sensing</a:t>
            </a:r>
            <a:endParaRPr b="0" sz="17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400"/>
              <a:buFont typeface="Arial"/>
              <a:buNone/>
            </a:pPr>
            <a:br>
              <a:rPr lang="en-US" sz="1400">
                <a:solidFill>
                  <a:schemeClr val="dk1"/>
                </a:solidFill>
                <a:latin typeface="Calibri"/>
                <a:ea typeface="Calibri"/>
                <a:cs typeface="Calibri"/>
                <a:sym typeface="Calibri"/>
              </a:rPr>
            </a:br>
            <a:endParaRPr sz="1900">
              <a:solidFill>
                <a:schemeClr val="dk1"/>
              </a:solidFill>
              <a:latin typeface="Calibri"/>
              <a:ea typeface="Calibri"/>
              <a:cs typeface="Calibri"/>
              <a:sym typeface="Calibri"/>
            </a:endParaRPr>
          </a:p>
        </p:txBody>
      </p:sp>
      <p:grpSp>
        <p:nvGrpSpPr>
          <p:cNvPr id="932" name="Google Shape;932;p43"/>
          <p:cNvGrpSpPr/>
          <p:nvPr/>
        </p:nvGrpSpPr>
        <p:grpSpPr>
          <a:xfrm>
            <a:off x="6391812" y="3778552"/>
            <a:ext cx="4871969" cy="1584432"/>
            <a:chOff x="6195197" y="3960329"/>
            <a:chExt cx="5400495" cy="1588835"/>
          </a:xfrm>
        </p:grpSpPr>
        <p:pic>
          <p:nvPicPr>
            <p:cNvPr id="933" name="Google Shape;933;p43"/>
            <p:cNvPicPr preferRelativeResize="0"/>
            <p:nvPr/>
          </p:nvPicPr>
          <p:blipFill rotWithShape="1">
            <a:blip r:embed="rId3">
              <a:alphaModFix/>
            </a:blip>
            <a:srcRect b="0" l="0" r="0" t="0"/>
            <a:stretch/>
          </p:blipFill>
          <p:spPr>
            <a:xfrm>
              <a:off x="10366996" y="3960329"/>
              <a:ext cx="1228696" cy="1588835"/>
            </a:xfrm>
            <a:prstGeom prst="rect">
              <a:avLst/>
            </a:prstGeom>
            <a:noFill/>
            <a:ln cap="flat" cmpd="sng" w="9525">
              <a:solidFill>
                <a:schemeClr val="dk1"/>
              </a:solidFill>
              <a:prstDash val="solid"/>
              <a:round/>
              <a:headEnd len="sm" w="sm" type="none"/>
              <a:tailEnd len="sm" w="sm" type="none"/>
            </a:ln>
          </p:spPr>
        </p:pic>
        <p:pic>
          <p:nvPicPr>
            <p:cNvPr id="934" name="Google Shape;934;p43"/>
            <p:cNvPicPr preferRelativeResize="0"/>
            <p:nvPr/>
          </p:nvPicPr>
          <p:blipFill rotWithShape="1">
            <a:blip r:embed="rId4">
              <a:alphaModFix/>
            </a:blip>
            <a:srcRect b="0" l="0" r="0" t="0"/>
            <a:stretch/>
          </p:blipFill>
          <p:spPr>
            <a:xfrm>
              <a:off x="8958889" y="3960329"/>
              <a:ext cx="1242699" cy="1588835"/>
            </a:xfrm>
            <a:prstGeom prst="rect">
              <a:avLst/>
            </a:prstGeom>
            <a:noFill/>
            <a:ln cap="flat" cmpd="sng" w="9525">
              <a:solidFill>
                <a:schemeClr val="dk1"/>
              </a:solidFill>
              <a:prstDash val="solid"/>
              <a:miter lim="800000"/>
              <a:headEnd len="sm" w="sm" type="none"/>
              <a:tailEnd len="sm" w="sm" type="none"/>
            </a:ln>
          </p:spPr>
        </p:pic>
        <p:pic>
          <p:nvPicPr>
            <p:cNvPr id="935" name="Google Shape;935;p43"/>
            <p:cNvPicPr preferRelativeResize="0"/>
            <p:nvPr/>
          </p:nvPicPr>
          <p:blipFill rotWithShape="1">
            <a:blip r:embed="rId5">
              <a:alphaModFix/>
            </a:blip>
            <a:srcRect b="0" l="0" r="0" t="0"/>
            <a:stretch/>
          </p:blipFill>
          <p:spPr>
            <a:xfrm>
              <a:off x="7613478" y="3960329"/>
              <a:ext cx="1202158" cy="1588835"/>
            </a:xfrm>
            <a:prstGeom prst="rect">
              <a:avLst/>
            </a:prstGeom>
            <a:noFill/>
            <a:ln cap="flat" cmpd="sng" w="9525">
              <a:solidFill>
                <a:schemeClr val="dk1"/>
              </a:solidFill>
              <a:prstDash val="solid"/>
              <a:round/>
              <a:headEnd len="sm" w="sm" type="none"/>
              <a:tailEnd len="sm" w="sm" type="none"/>
            </a:ln>
          </p:spPr>
        </p:pic>
        <p:pic>
          <p:nvPicPr>
            <p:cNvPr id="936" name="Google Shape;936;p43"/>
            <p:cNvPicPr preferRelativeResize="0"/>
            <p:nvPr/>
          </p:nvPicPr>
          <p:blipFill rotWithShape="1">
            <a:blip r:embed="rId6">
              <a:alphaModFix/>
            </a:blip>
            <a:srcRect b="0" l="0" r="0" t="0"/>
            <a:stretch/>
          </p:blipFill>
          <p:spPr>
            <a:xfrm>
              <a:off x="6195197" y="3960329"/>
              <a:ext cx="1252873" cy="1588835"/>
            </a:xfrm>
            <a:prstGeom prst="rect">
              <a:avLst/>
            </a:prstGeom>
            <a:noFill/>
            <a:ln cap="flat" cmpd="sng" w="9525">
              <a:solidFill>
                <a:schemeClr val="dk1"/>
              </a:solidFill>
              <a:prstDash val="solid"/>
              <a:miter lim="800000"/>
              <a:headEnd len="sm" w="sm" type="none"/>
              <a:tailEnd len="sm" w="sm" type="none"/>
            </a:ln>
          </p:spPr>
        </p:pic>
      </p:grpSp>
      <p:sp>
        <p:nvSpPr>
          <p:cNvPr id="937" name="Google Shape;937;p43"/>
          <p:cNvSpPr/>
          <p:nvPr/>
        </p:nvSpPr>
        <p:spPr>
          <a:xfrm>
            <a:off x="837183" y="6236787"/>
            <a:ext cx="277550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ieee.org/citations</a:t>
            </a:r>
            <a:endParaRPr b="1" sz="1600">
              <a:solidFill>
                <a:srgbClr val="00629B"/>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Two people looking at a computer&#10;&#10;Description automatically generated with medium confidence" id="943" name="Google Shape;943;p44"/>
          <p:cNvPicPr preferRelativeResize="0"/>
          <p:nvPr>
            <p:ph idx="3" type="pic"/>
          </p:nvPr>
        </p:nvPicPr>
        <p:blipFill rotWithShape="1">
          <a:blip r:embed="rId3">
            <a:alphaModFix/>
          </a:blip>
          <a:srcRect b="0" l="0" r="0" t="0"/>
          <a:stretch/>
        </p:blipFill>
        <p:spPr>
          <a:xfrm>
            <a:off x="5382727" y="2202323"/>
            <a:ext cx="2946398" cy="1932433"/>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944" name="Google Shape;944;p4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a:t>
            </a:r>
            <a:r>
              <a:rPr i="1" lang="en-US"/>
              <a:t>Xplore</a:t>
            </a:r>
            <a:r>
              <a:rPr b="0" lang="en-US"/>
              <a:t>®</a:t>
            </a:r>
            <a:r>
              <a:rPr lang="en-US"/>
              <a:t> Digital Library</a:t>
            </a:r>
            <a:endParaRPr/>
          </a:p>
        </p:txBody>
      </p:sp>
      <p:sp>
        <p:nvSpPr>
          <p:cNvPr id="945" name="Google Shape;945;p44"/>
          <p:cNvSpPr txBox="1"/>
          <p:nvPr>
            <p:ph idx="1" type="body"/>
          </p:nvPr>
        </p:nvSpPr>
        <p:spPr>
          <a:xfrm>
            <a:off x="602085" y="2265843"/>
            <a:ext cx="4630634" cy="230382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Powerful search tools</a:t>
            </a:r>
            <a:endParaRPr/>
          </a:p>
          <a:p>
            <a:pPr indent="-342900" lvl="0" marL="342900" rtl="0" algn="l">
              <a:lnSpc>
                <a:spcPct val="90000"/>
              </a:lnSpc>
              <a:spcBef>
                <a:spcPts val="1000"/>
              </a:spcBef>
              <a:spcAft>
                <a:spcPts val="0"/>
              </a:spcAft>
              <a:buClr>
                <a:schemeClr val="dk1"/>
              </a:buClr>
              <a:buSzPts val="2000"/>
              <a:buFont typeface="Arial"/>
              <a:buChar char="•"/>
            </a:pPr>
            <a:r>
              <a:rPr lang="en-US"/>
              <a:t>User-friendly interface</a:t>
            </a:r>
            <a:endParaRPr/>
          </a:p>
          <a:p>
            <a:pPr indent="-342900" lvl="0" marL="342900" rtl="0" algn="l">
              <a:lnSpc>
                <a:spcPct val="90000"/>
              </a:lnSpc>
              <a:spcBef>
                <a:spcPts val="1000"/>
              </a:spcBef>
              <a:spcAft>
                <a:spcPts val="0"/>
              </a:spcAft>
              <a:buClr>
                <a:schemeClr val="dk1"/>
              </a:buClr>
              <a:buSzPts val="2000"/>
              <a:buFont typeface="Arial"/>
              <a:buChar char="•"/>
            </a:pPr>
            <a:r>
              <a:rPr lang="en-US"/>
              <a:t>More than 5 million full-text documents</a:t>
            </a:r>
            <a:endParaRPr/>
          </a:p>
          <a:p>
            <a:pPr indent="-342900" lvl="0" marL="342900" rtl="0" algn="l">
              <a:lnSpc>
                <a:spcPct val="90000"/>
              </a:lnSpc>
              <a:spcBef>
                <a:spcPts val="1000"/>
              </a:spcBef>
              <a:spcAft>
                <a:spcPts val="0"/>
              </a:spcAft>
              <a:buClr>
                <a:schemeClr val="dk1"/>
              </a:buClr>
              <a:buSzPts val="2000"/>
              <a:buFont typeface="Arial"/>
              <a:buChar char="•"/>
            </a:pPr>
            <a:r>
              <a:rPr lang="en-US"/>
              <a:t>Users download more than 15 million documents per month</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pic>
        <p:nvPicPr>
          <p:cNvPr descr="Graphical user interface, website&#10;&#10;Description automatically generated" id="946" name="Google Shape;946;p44"/>
          <p:cNvPicPr preferRelativeResize="0"/>
          <p:nvPr>
            <p:ph idx="2" type="pic"/>
          </p:nvPr>
        </p:nvPicPr>
        <p:blipFill rotWithShape="1">
          <a:blip r:embed="rId4">
            <a:alphaModFix/>
          </a:blip>
          <a:srcRect b="0" l="0" r="0" t="0"/>
          <a:stretch/>
        </p:blipFill>
        <p:spPr>
          <a:xfrm>
            <a:off x="7944463" y="1884027"/>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descr="Map&#10;&#10;Description automatically generated" id="947" name="Google Shape;947;p44"/>
          <p:cNvPicPr preferRelativeResize="0"/>
          <p:nvPr>
            <p:ph idx="4" type="pic"/>
          </p:nvPr>
        </p:nvPicPr>
        <p:blipFill rotWithShape="1">
          <a:blip r:embed="rId5">
            <a:alphaModFix/>
          </a:blip>
          <a:srcRect b="-1637" l="-736" r="11799" t="1978"/>
          <a:stretch/>
        </p:blipFill>
        <p:spPr>
          <a:xfrm>
            <a:off x="5767388" y="3989388"/>
            <a:ext cx="2917825" cy="2041525"/>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948" name="Google Shape;948;p44"/>
          <p:cNvSpPr txBox="1"/>
          <p:nvPr>
            <p:ph idx="5" type="body"/>
          </p:nvPr>
        </p:nvSpPr>
        <p:spPr>
          <a:xfrm>
            <a:off x="452077" y="954741"/>
            <a:ext cx="10936359" cy="19543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a:t>
            </a:r>
            <a:r>
              <a:rPr i="1" lang="en-US"/>
              <a:t>Xplore</a:t>
            </a:r>
            <a:r>
              <a:rPr lang="en-US"/>
              <a:t> is your gateway to trusted research—journals, conference proceedings, standards, eBooks, and education courses—to help you fuel imagination, build from previous research, and inspire new ideas.</a:t>
            </a:r>
            <a:endParaRPr/>
          </a:p>
        </p:txBody>
      </p:sp>
      <p:sp>
        <p:nvSpPr>
          <p:cNvPr id="949" name="Google Shape;949;p4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950" name="Google Shape;950;p44"/>
          <p:cNvPicPr preferRelativeResize="0"/>
          <p:nvPr/>
        </p:nvPicPr>
        <p:blipFill rotWithShape="1">
          <a:blip r:embed="rId6">
            <a:alphaModFix/>
          </a:blip>
          <a:srcRect b="0" l="0" r="0" t="0"/>
          <a:stretch/>
        </p:blipFill>
        <p:spPr>
          <a:xfrm>
            <a:off x="8856543" y="4590733"/>
            <a:ext cx="2917918" cy="761196"/>
          </a:xfrm>
          <a:prstGeom prst="rect">
            <a:avLst/>
          </a:prstGeom>
          <a:noFill/>
          <a:ln>
            <a:noFill/>
          </a:ln>
        </p:spPr>
      </p:pic>
      <p:sp>
        <p:nvSpPr>
          <p:cNvPr id="951" name="Google Shape;951;p44"/>
          <p:cNvSpPr/>
          <p:nvPr/>
        </p:nvSpPr>
        <p:spPr>
          <a:xfrm>
            <a:off x="837183" y="6230209"/>
            <a:ext cx="2899512"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ieeexplore.ieee.org</a:t>
            </a:r>
            <a:endParaRPr b="1" sz="1600">
              <a:solidFill>
                <a:srgbClr val="00629B"/>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4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Research Powers New Patents</a:t>
            </a:r>
            <a:endParaRPr/>
          </a:p>
        </p:txBody>
      </p:sp>
      <p:sp>
        <p:nvSpPr>
          <p:cNvPr id="958" name="Google Shape;958;p45"/>
          <p:cNvSpPr txBox="1"/>
          <p:nvPr>
            <p:ph idx="1" type="body"/>
          </p:nvPr>
        </p:nvSpPr>
        <p:spPr>
          <a:xfrm>
            <a:off x="452282" y="2359742"/>
            <a:ext cx="4152507" cy="328362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sz="2000"/>
              <a:t>Over 3x more citations than any other publisher</a:t>
            </a:r>
            <a:endParaRPr/>
          </a:p>
          <a:p>
            <a:pPr indent="-342900" lvl="0" marL="342900" rtl="0" algn="l">
              <a:lnSpc>
                <a:spcPct val="90000"/>
              </a:lnSpc>
              <a:spcBef>
                <a:spcPts val="1000"/>
              </a:spcBef>
              <a:spcAft>
                <a:spcPts val="0"/>
              </a:spcAft>
              <a:buClr>
                <a:schemeClr val="dk1"/>
              </a:buClr>
              <a:buSzPts val="2000"/>
              <a:buFont typeface="Arial"/>
              <a:buChar char="•"/>
            </a:pPr>
            <a:r>
              <a:rPr lang="en-US" sz="2000"/>
              <a:t>Patent referencing to IEEE increased </a:t>
            </a:r>
            <a:r>
              <a:rPr b="0" i="0" lang="en-US" u="none" strike="noStrike">
                <a:solidFill>
                  <a:srgbClr val="000000"/>
                </a:solidFill>
                <a:latin typeface="Calibri"/>
                <a:ea typeface="Calibri"/>
                <a:cs typeface="Calibri"/>
                <a:sym typeface="Calibri"/>
              </a:rPr>
              <a:t>864%</a:t>
            </a:r>
            <a:r>
              <a:rPr b="0" i="0" lang="en-US" sz="1800" u="none" strike="noStrike">
                <a:solidFill>
                  <a:srgbClr val="000000"/>
                </a:solidFill>
                <a:latin typeface="Calibri"/>
                <a:ea typeface="Calibri"/>
                <a:cs typeface="Calibri"/>
                <a:sym typeface="Calibri"/>
              </a:rPr>
              <a:t> </a:t>
            </a:r>
            <a:r>
              <a:rPr lang="en-US" sz="2000"/>
              <a:t>since 1997</a:t>
            </a:r>
            <a:endParaRPr/>
          </a:p>
          <a:p>
            <a:pPr indent="-342900" lvl="0" marL="342900" rtl="0" algn="l">
              <a:lnSpc>
                <a:spcPct val="90000"/>
              </a:lnSpc>
              <a:spcBef>
                <a:spcPts val="1000"/>
              </a:spcBef>
              <a:spcAft>
                <a:spcPts val="0"/>
              </a:spcAft>
              <a:buClr>
                <a:schemeClr val="dk1"/>
              </a:buClr>
              <a:buSzPts val="2000"/>
              <a:buFont typeface="Arial"/>
              <a:buChar char="•"/>
            </a:pPr>
            <a:r>
              <a:rPr lang="en-US" sz="2000"/>
              <a:t>The importance of sci-tech literature in patents is rising</a:t>
            </a:r>
            <a:endParaRPr/>
          </a:p>
          <a:p>
            <a:pPr indent="-342900" lvl="0" marL="342900" rtl="0" algn="l">
              <a:lnSpc>
                <a:spcPct val="90000"/>
              </a:lnSpc>
              <a:spcBef>
                <a:spcPts val="1000"/>
              </a:spcBef>
              <a:spcAft>
                <a:spcPts val="0"/>
              </a:spcAft>
              <a:buClr>
                <a:schemeClr val="dk1"/>
              </a:buClr>
              <a:buSzPts val="2000"/>
              <a:buFont typeface="Arial"/>
              <a:buChar char="•"/>
            </a:pPr>
            <a:r>
              <a:rPr lang="en-US" sz="2000"/>
              <a:t>IEEE research is increasingly valuable to innovators</a:t>
            </a:r>
            <a:endParaRPr/>
          </a:p>
          <a:p>
            <a:pPr indent="-101600" lvl="1" marL="685800" rtl="0" algn="l">
              <a:lnSpc>
                <a:spcPct val="90000"/>
              </a:lnSpc>
              <a:spcBef>
                <a:spcPts val="500"/>
              </a:spcBef>
              <a:spcAft>
                <a:spcPts val="0"/>
              </a:spcAft>
              <a:buClr>
                <a:schemeClr val="dk1"/>
              </a:buClr>
              <a:buSzPts val="2000"/>
              <a:buNone/>
            </a:pPr>
            <a:r>
              <a:t/>
            </a:r>
            <a:endParaRPr sz="2000"/>
          </a:p>
        </p:txBody>
      </p:sp>
      <p:sp>
        <p:nvSpPr>
          <p:cNvPr id="959" name="Google Shape;959;p45"/>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lang="en-US"/>
              <a:t>IEEE is the </a:t>
            </a:r>
            <a:r>
              <a:rPr b="1" lang="en-US"/>
              <a:t>most-cited publisher in new patents </a:t>
            </a:r>
            <a:r>
              <a:rPr lang="en-US"/>
              <a:t>from top patenting organizations.</a:t>
            </a:r>
            <a:endParaRPr/>
          </a:p>
        </p:txBody>
      </p:sp>
      <p:sp>
        <p:nvSpPr>
          <p:cNvPr id="960" name="Google Shape;960;p45"/>
          <p:cNvSpPr txBox="1"/>
          <p:nvPr>
            <p:ph idx="3" type="body"/>
          </p:nvPr>
        </p:nvSpPr>
        <p:spPr>
          <a:xfrm>
            <a:off x="452385" y="1565383"/>
            <a:ext cx="4152507" cy="10681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A study of the top 50 patenting organizations ranks IEEE #1 again</a:t>
            </a:r>
            <a:endParaRPr/>
          </a:p>
        </p:txBody>
      </p:sp>
      <p:sp>
        <p:nvSpPr>
          <p:cNvPr id="961" name="Google Shape;961;p45"/>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962" name="Google Shape;962;p45"/>
          <p:cNvSpPr txBox="1"/>
          <p:nvPr/>
        </p:nvSpPr>
        <p:spPr>
          <a:xfrm>
            <a:off x="452078" y="5863085"/>
            <a:ext cx="6836601" cy="268150"/>
          </a:xfrm>
          <a:prstGeom prst="rect">
            <a:avLst/>
          </a:prstGeom>
          <a:noFill/>
          <a:ln>
            <a:noFill/>
          </a:ln>
        </p:spPr>
        <p:txBody>
          <a:bodyPr anchorCtr="0" anchor="t" bIns="45700" lIns="91425" spcFirstLastPara="1" rIns="91425" wrap="square" tIns="45700">
            <a:spAutoFit/>
          </a:bodyPr>
          <a:lstStyle/>
          <a:p>
            <a:pPr indent="0" lvl="0" marL="0" marR="0" rtl="0" algn="l">
              <a:lnSpc>
                <a:spcPct val="107142"/>
              </a:lnSpc>
              <a:spcBef>
                <a:spcPts val="0"/>
              </a:spcBef>
              <a:spcAft>
                <a:spcPts val="0"/>
              </a:spcAft>
              <a:buClr>
                <a:schemeClr val="dk1"/>
              </a:buClr>
              <a:buSzPts val="1400"/>
              <a:buFont typeface="Calibri"/>
              <a:buNone/>
            </a:pPr>
            <a:r>
              <a:rPr baseline="30000" lang="en-US" sz="1400">
                <a:solidFill>
                  <a:schemeClr val="dk1"/>
                </a:solidFill>
                <a:latin typeface="Calibri"/>
                <a:ea typeface="Calibri"/>
                <a:cs typeface="Calibri"/>
                <a:sym typeface="Calibri"/>
              </a:rPr>
              <a:t>1790 Analytics LLC performed an in-depth analysis of the science references from top patenting firms.</a:t>
            </a:r>
            <a:endParaRPr/>
          </a:p>
        </p:txBody>
      </p:sp>
      <p:pic>
        <p:nvPicPr>
          <p:cNvPr id="963" name="Google Shape;963;p45"/>
          <p:cNvPicPr preferRelativeResize="0"/>
          <p:nvPr/>
        </p:nvPicPr>
        <p:blipFill rotWithShape="1">
          <a:blip r:embed="rId3">
            <a:alphaModFix/>
          </a:blip>
          <a:srcRect b="0" l="0" r="0" t="0"/>
          <a:stretch/>
        </p:blipFill>
        <p:spPr>
          <a:xfrm>
            <a:off x="4345963" y="1316895"/>
            <a:ext cx="6343367" cy="4539445"/>
          </a:xfrm>
          <a:prstGeom prst="rect">
            <a:avLst/>
          </a:prstGeom>
          <a:noFill/>
          <a:ln>
            <a:noFill/>
          </a:ln>
        </p:spPr>
      </p:pic>
      <p:grpSp>
        <p:nvGrpSpPr>
          <p:cNvPr id="964" name="Google Shape;964;p45"/>
          <p:cNvGrpSpPr/>
          <p:nvPr/>
        </p:nvGrpSpPr>
        <p:grpSpPr>
          <a:xfrm>
            <a:off x="8988862" y="3572782"/>
            <a:ext cx="2146960" cy="1373310"/>
            <a:chOff x="8984158" y="4106231"/>
            <a:chExt cx="2708841" cy="1735540"/>
          </a:xfrm>
        </p:grpSpPr>
        <p:pic>
          <p:nvPicPr>
            <p:cNvPr descr="shutterstock_79090417.png" id="965" name="Google Shape;965;p45"/>
            <p:cNvPicPr preferRelativeResize="0"/>
            <p:nvPr/>
          </p:nvPicPr>
          <p:blipFill rotWithShape="1">
            <a:blip r:embed="rId4">
              <a:alphaModFix/>
            </a:blip>
            <a:srcRect b="0" l="0" r="0" t="0"/>
            <a:stretch/>
          </p:blipFill>
          <p:spPr>
            <a:xfrm rot="-300928">
              <a:off x="9044321" y="4166394"/>
              <a:ext cx="1439373" cy="1439373"/>
            </a:xfrm>
            <a:prstGeom prst="rect">
              <a:avLst/>
            </a:prstGeom>
            <a:noFill/>
            <a:ln cap="flat" cmpd="sng" w="127000">
              <a:solidFill>
                <a:schemeClr val="lt1"/>
              </a:solidFill>
              <a:prstDash val="solid"/>
              <a:round/>
              <a:headEnd len="sm" w="sm" type="none"/>
              <a:tailEnd len="sm" w="sm" type="none"/>
            </a:ln>
            <a:effectLst>
              <a:outerShdw blurRad="50800" rotWithShape="0" algn="tl" dir="2700000" dist="38100">
                <a:srgbClr val="000000">
                  <a:alpha val="42745"/>
                </a:srgbClr>
              </a:outerShdw>
            </a:effectLst>
          </p:spPr>
        </p:pic>
        <p:pic>
          <p:nvPicPr>
            <p:cNvPr id="966" name="Google Shape;966;p45"/>
            <p:cNvPicPr preferRelativeResize="0"/>
            <p:nvPr/>
          </p:nvPicPr>
          <p:blipFill rotWithShape="1">
            <a:blip r:embed="rId5">
              <a:alphaModFix/>
            </a:blip>
            <a:srcRect b="0" l="0" r="0" t="0"/>
            <a:stretch/>
          </p:blipFill>
          <p:spPr>
            <a:xfrm rot="426999">
              <a:off x="10403551" y="4335683"/>
              <a:ext cx="1205077" cy="1436975"/>
            </a:xfrm>
            <a:prstGeom prst="rect">
              <a:avLst/>
            </a:prstGeom>
            <a:noFill/>
            <a:ln cap="flat" cmpd="sng" w="127000">
              <a:solidFill>
                <a:schemeClr val="lt1"/>
              </a:solidFill>
              <a:prstDash val="solid"/>
              <a:miter lim="800000"/>
              <a:headEnd len="sm" w="sm" type="none"/>
              <a:tailEnd len="sm" w="sm" type="none"/>
            </a:ln>
            <a:effectLst>
              <a:outerShdw blurRad="50800" rotWithShape="0" algn="tl" dir="2700000" dist="38100">
                <a:srgbClr val="000000">
                  <a:alpha val="42745"/>
                </a:srgbClr>
              </a:outerShdw>
            </a:effectLst>
          </p:spPr>
        </p:pic>
      </p:grpSp>
      <p:sp>
        <p:nvSpPr>
          <p:cNvPr id="967" name="Google Shape;967;p45"/>
          <p:cNvSpPr/>
          <p:nvPr/>
        </p:nvSpPr>
        <p:spPr>
          <a:xfrm>
            <a:off x="832267" y="6236787"/>
            <a:ext cx="5740226"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6">
                  <a:extLst>
                    <a:ext uri="{A12FA001-AC4F-418D-AE19-62706E023703}">
                      <ahyp:hlinkClr val="tx"/>
                    </a:ext>
                  </a:extLst>
                </a:hlinkClick>
              </a:rPr>
              <a:t>ieee.org/publications/subscriptions/patent-citation/</a:t>
            </a:r>
            <a:endParaRPr b="1" sz="1600">
              <a:solidFill>
                <a:srgbClr val="00629B"/>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descr="A picture containing text, close&#10;&#10;Description automatically generated" id="973" name="Google Shape;973;p46"/>
          <p:cNvPicPr preferRelativeResize="0"/>
          <p:nvPr/>
        </p:nvPicPr>
        <p:blipFill rotWithShape="1">
          <a:blip r:embed="rId3">
            <a:alphaModFix amt="20000"/>
          </a:blip>
          <a:srcRect b="0" l="0" r="0" t="0"/>
          <a:stretch/>
        </p:blipFill>
        <p:spPr>
          <a:xfrm>
            <a:off x="0" y="238539"/>
            <a:ext cx="12192000" cy="5945678"/>
          </a:xfrm>
          <a:prstGeom prst="snip1Rect">
            <a:avLst>
              <a:gd fmla="val 7712" name="adj"/>
            </a:avLst>
          </a:prstGeom>
          <a:noFill/>
          <a:ln>
            <a:noFill/>
          </a:ln>
        </p:spPr>
      </p:pic>
      <p:sp>
        <p:nvSpPr>
          <p:cNvPr id="974" name="Google Shape;974;p4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Improve ROI with Smarter Research</a:t>
            </a:r>
            <a:endParaRPr/>
          </a:p>
        </p:txBody>
      </p:sp>
      <p:sp>
        <p:nvSpPr>
          <p:cNvPr id="975" name="Google Shape;975;p46"/>
          <p:cNvSpPr txBox="1"/>
          <p:nvPr>
            <p:ph idx="1" type="body"/>
          </p:nvPr>
        </p:nvSpPr>
        <p:spPr>
          <a:xfrm>
            <a:off x="452282" y="1269635"/>
            <a:ext cx="5387108" cy="489456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Organizations receive measurable returns on investments when their researchers use the IEEE </a:t>
            </a:r>
            <a:r>
              <a:rPr i="1" lang="en-US"/>
              <a:t>Xplore</a:t>
            </a:r>
            <a:r>
              <a:rPr lang="en-US"/>
              <a:t> digital library.</a:t>
            </a:r>
            <a:endParaRPr>
              <a:solidFill>
                <a:srgbClr val="000000"/>
              </a:solidFill>
            </a:endParaRPr>
          </a:p>
          <a:p>
            <a:pPr indent="-342900" lvl="0" marL="342900" rtl="0" algn="l">
              <a:lnSpc>
                <a:spcPct val="90000"/>
              </a:lnSpc>
              <a:spcBef>
                <a:spcPts val="1000"/>
              </a:spcBef>
              <a:spcAft>
                <a:spcPts val="0"/>
              </a:spcAft>
              <a:buClr>
                <a:srgbClr val="000000"/>
              </a:buClr>
              <a:buSzPts val="2000"/>
              <a:buFont typeface="Arial"/>
              <a:buChar char="•"/>
            </a:pPr>
            <a:r>
              <a:rPr lang="en-US">
                <a:solidFill>
                  <a:srgbClr val="000000"/>
                </a:solidFill>
              </a:rPr>
              <a:t>IEEE </a:t>
            </a:r>
            <a:r>
              <a:rPr i="1" lang="en-US">
                <a:solidFill>
                  <a:srgbClr val="000000"/>
                </a:solidFill>
              </a:rPr>
              <a:t>Xplore</a:t>
            </a:r>
            <a:r>
              <a:rPr lang="en-US">
                <a:solidFill>
                  <a:srgbClr val="000000"/>
                </a:solidFill>
              </a:rPr>
              <a:t> initiates a cycle of interrelated process improvements, product innovations, and business savings. </a:t>
            </a:r>
            <a:endParaRPr/>
          </a:p>
        </p:txBody>
      </p:sp>
      <p:sp>
        <p:nvSpPr>
          <p:cNvPr id="976" name="Google Shape;976;p46"/>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977" name="Google Shape;977;p46"/>
          <p:cNvGrpSpPr/>
          <p:nvPr/>
        </p:nvGrpSpPr>
        <p:grpSpPr>
          <a:xfrm>
            <a:off x="6065856" y="944544"/>
            <a:ext cx="5092676" cy="4504189"/>
            <a:chOff x="5143500" y="1316039"/>
            <a:chExt cx="6533830" cy="4444999"/>
          </a:xfrm>
        </p:grpSpPr>
        <p:grpSp>
          <p:nvGrpSpPr>
            <p:cNvPr id="978" name="Google Shape;978;p46"/>
            <p:cNvGrpSpPr/>
            <p:nvPr/>
          </p:nvGrpSpPr>
          <p:grpSpPr>
            <a:xfrm>
              <a:off x="5979650" y="1912939"/>
              <a:ext cx="5159956" cy="3652838"/>
              <a:chOff x="4484737" y="1912938"/>
              <a:chExt cx="3869967" cy="3652838"/>
            </a:xfrm>
          </p:grpSpPr>
          <p:sp>
            <p:nvSpPr>
              <p:cNvPr id="979" name="Google Shape;979;p46"/>
              <p:cNvSpPr/>
              <p:nvPr/>
            </p:nvSpPr>
            <p:spPr>
              <a:xfrm>
                <a:off x="4598988" y="1912938"/>
                <a:ext cx="3597275" cy="3479800"/>
              </a:xfrm>
              <a:prstGeom prst="ellipse">
                <a:avLst/>
              </a:prstGeom>
              <a:noFill/>
              <a:ln cap="flat" cmpd="sng" w="38100">
                <a:solidFill>
                  <a:srgbClr val="0066A1"/>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80" name="Google Shape;980;p46"/>
              <p:cNvSpPr/>
              <p:nvPr/>
            </p:nvSpPr>
            <p:spPr>
              <a:xfrm rot="3427185">
                <a:off x="5150644" y="2101056"/>
                <a:ext cx="352425" cy="303213"/>
              </a:xfrm>
              <a:prstGeom prst="triangle">
                <a:avLst>
                  <a:gd fmla="val 50000" name="adj"/>
                </a:avLst>
              </a:prstGeom>
              <a:solidFill>
                <a:srgbClr val="0066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66A1"/>
                  </a:solidFill>
                  <a:latin typeface="Calibri"/>
                  <a:ea typeface="Calibri"/>
                  <a:cs typeface="Calibri"/>
                  <a:sym typeface="Calibri"/>
                </a:endParaRPr>
              </a:p>
            </p:txBody>
          </p:sp>
          <p:sp>
            <p:nvSpPr>
              <p:cNvPr id="981" name="Google Shape;981;p46"/>
              <p:cNvSpPr/>
              <p:nvPr/>
            </p:nvSpPr>
            <p:spPr>
              <a:xfrm rot="7798462">
                <a:off x="7325519" y="2128044"/>
                <a:ext cx="352425" cy="303213"/>
              </a:xfrm>
              <a:prstGeom prst="triangle">
                <a:avLst>
                  <a:gd fmla="val 50000" name="adj"/>
                </a:avLst>
              </a:prstGeom>
              <a:solidFill>
                <a:srgbClr val="0066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66A1"/>
                  </a:solidFill>
                  <a:latin typeface="Calibri"/>
                  <a:ea typeface="Calibri"/>
                  <a:cs typeface="Calibri"/>
                  <a:sym typeface="Calibri"/>
                </a:endParaRPr>
              </a:p>
            </p:txBody>
          </p:sp>
          <p:sp>
            <p:nvSpPr>
              <p:cNvPr id="982" name="Google Shape;982;p46"/>
              <p:cNvSpPr/>
              <p:nvPr/>
            </p:nvSpPr>
            <p:spPr>
              <a:xfrm rot="-9123895">
                <a:off x="7951788" y="4048125"/>
                <a:ext cx="352425" cy="303213"/>
              </a:xfrm>
              <a:prstGeom prst="triangle">
                <a:avLst>
                  <a:gd fmla="val 50000" name="adj"/>
                </a:avLst>
              </a:prstGeom>
              <a:solidFill>
                <a:srgbClr val="0066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66A1"/>
                  </a:solidFill>
                  <a:latin typeface="Calibri"/>
                  <a:ea typeface="Calibri"/>
                  <a:cs typeface="Calibri"/>
                  <a:sym typeface="Calibri"/>
                </a:endParaRPr>
              </a:p>
            </p:txBody>
          </p:sp>
          <p:sp>
            <p:nvSpPr>
              <p:cNvPr id="983" name="Google Shape;983;p46"/>
              <p:cNvSpPr/>
              <p:nvPr/>
            </p:nvSpPr>
            <p:spPr>
              <a:xfrm rot="-5400000">
                <a:off x="6224587" y="5237163"/>
                <a:ext cx="352425" cy="304800"/>
              </a:xfrm>
              <a:prstGeom prst="triangle">
                <a:avLst>
                  <a:gd fmla="val 50000" name="adj"/>
                </a:avLst>
              </a:prstGeom>
              <a:solidFill>
                <a:srgbClr val="0066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66A1"/>
                  </a:solidFill>
                  <a:latin typeface="Calibri"/>
                  <a:ea typeface="Calibri"/>
                  <a:cs typeface="Calibri"/>
                  <a:sym typeface="Calibri"/>
                </a:endParaRPr>
              </a:p>
            </p:txBody>
          </p:sp>
          <p:sp>
            <p:nvSpPr>
              <p:cNvPr id="984" name="Google Shape;984;p46"/>
              <p:cNvSpPr/>
              <p:nvPr/>
            </p:nvSpPr>
            <p:spPr>
              <a:xfrm rot="-1073368">
                <a:off x="4522788" y="4064000"/>
                <a:ext cx="352425" cy="303213"/>
              </a:xfrm>
              <a:prstGeom prst="triangle">
                <a:avLst>
                  <a:gd fmla="val 50000" name="adj"/>
                </a:avLst>
              </a:prstGeom>
              <a:solidFill>
                <a:srgbClr val="0066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66A1"/>
                  </a:solidFill>
                  <a:latin typeface="Calibri"/>
                  <a:ea typeface="Calibri"/>
                  <a:cs typeface="Calibri"/>
                  <a:sym typeface="Calibri"/>
                </a:endParaRPr>
              </a:p>
            </p:txBody>
          </p:sp>
        </p:grpSp>
        <p:sp>
          <p:nvSpPr>
            <p:cNvPr id="985" name="Google Shape;985;p46"/>
            <p:cNvSpPr/>
            <p:nvPr/>
          </p:nvSpPr>
          <p:spPr>
            <a:xfrm>
              <a:off x="9692218" y="2416175"/>
              <a:ext cx="1976967" cy="1481138"/>
            </a:xfrm>
            <a:prstGeom prst="ellipse">
              <a:avLst/>
            </a:prstGeom>
            <a:solidFill>
              <a:srgbClr val="E3722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86" name="Google Shape;986;p46"/>
            <p:cNvSpPr txBox="1"/>
            <p:nvPr/>
          </p:nvSpPr>
          <p:spPr>
            <a:xfrm>
              <a:off x="9668614" y="2761832"/>
              <a:ext cx="2008716" cy="8200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Saves time</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for other job</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functions</a:t>
              </a:r>
              <a:endParaRPr/>
            </a:p>
          </p:txBody>
        </p:sp>
        <p:sp>
          <p:nvSpPr>
            <p:cNvPr id="987" name="Google Shape;987;p46"/>
            <p:cNvSpPr/>
            <p:nvPr/>
          </p:nvSpPr>
          <p:spPr>
            <a:xfrm>
              <a:off x="8959851" y="4270376"/>
              <a:ext cx="1976967" cy="1482725"/>
            </a:xfrm>
            <a:prstGeom prst="ellipse">
              <a:avLst/>
            </a:prstGeom>
            <a:solidFill>
              <a:srgbClr val="CC00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88" name="Google Shape;988;p46"/>
            <p:cNvSpPr txBox="1"/>
            <p:nvPr/>
          </p:nvSpPr>
          <p:spPr>
            <a:xfrm>
              <a:off x="9009930" y="4630739"/>
              <a:ext cx="1885952" cy="8200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More efficient problem solving</a:t>
              </a:r>
              <a:endParaRPr/>
            </a:p>
          </p:txBody>
        </p:sp>
        <p:sp>
          <p:nvSpPr>
            <p:cNvPr id="989" name="Google Shape;989;p46"/>
            <p:cNvSpPr/>
            <p:nvPr/>
          </p:nvSpPr>
          <p:spPr>
            <a:xfrm>
              <a:off x="6187018" y="4279900"/>
              <a:ext cx="1976967" cy="1481138"/>
            </a:xfrm>
            <a:prstGeom prst="ellipse">
              <a:avLst/>
            </a:prstGeom>
            <a:solidFill>
              <a:srgbClr val="6699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90" name="Google Shape;990;p46"/>
            <p:cNvSpPr txBox="1"/>
            <p:nvPr/>
          </p:nvSpPr>
          <p:spPr>
            <a:xfrm>
              <a:off x="6187018" y="4610430"/>
              <a:ext cx="1976967" cy="8200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Improves</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processes and </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development</a:t>
              </a:r>
              <a:endParaRPr/>
            </a:p>
          </p:txBody>
        </p:sp>
        <p:sp>
          <p:nvSpPr>
            <p:cNvPr id="991" name="Google Shape;991;p46"/>
            <p:cNvSpPr/>
            <p:nvPr/>
          </p:nvSpPr>
          <p:spPr>
            <a:xfrm>
              <a:off x="5143500" y="2444751"/>
              <a:ext cx="1974851" cy="1482725"/>
            </a:xfrm>
            <a:prstGeom prst="ellipse">
              <a:avLst/>
            </a:prstGeom>
            <a:solidFill>
              <a:srgbClr val="6B1F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92" name="Google Shape;992;p46"/>
            <p:cNvSpPr txBox="1"/>
            <p:nvPr/>
          </p:nvSpPr>
          <p:spPr>
            <a:xfrm>
              <a:off x="5143500" y="2794877"/>
              <a:ext cx="1974851" cy="8200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Encourages</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innovative </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thinking</a:t>
              </a:r>
              <a:endParaRPr/>
            </a:p>
          </p:txBody>
        </p:sp>
        <p:sp>
          <p:nvSpPr>
            <p:cNvPr id="993" name="Google Shape;993;p46"/>
            <p:cNvSpPr txBox="1"/>
            <p:nvPr/>
          </p:nvSpPr>
          <p:spPr>
            <a:xfrm>
              <a:off x="7102477" y="3284640"/>
              <a:ext cx="2777067" cy="78263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66A1"/>
                </a:buClr>
                <a:buSzPts val="2000"/>
                <a:buFont typeface="Calibri"/>
                <a:buNone/>
              </a:pPr>
              <a:r>
                <a:rPr b="1" lang="en-US" sz="2000">
                  <a:solidFill>
                    <a:srgbClr val="0066A1"/>
                  </a:solidFill>
                  <a:latin typeface="Calibri"/>
                  <a:ea typeface="Calibri"/>
                  <a:cs typeface="Calibri"/>
                  <a:sym typeface="Calibri"/>
                </a:rPr>
                <a:t>Benefits from </a:t>
              </a:r>
              <a:endParaRPr/>
            </a:p>
            <a:p>
              <a:pPr indent="0" lvl="0" marL="0" marR="0" rtl="0" algn="ctr">
                <a:spcBef>
                  <a:spcPts val="0"/>
                </a:spcBef>
                <a:spcAft>
                  <a:spcPts val="0"/>
                </a:spcAft>
                <a:buClr>
                  <a:srgbClr val="0066A1"/>
                </a:buClr>
                <a:buSzPts val="2000"/>
                <a:buFont typeface="Calibri"/>
                <a:buNone/>
              </a:pPr>
              <a:r>
                <a:rPr b="1" lang="en-US" sz="2000">
                  <a:solidFill>
                    <a:srgbClr val="0066A1"/>
                  </a:solidFill>
                  <a:latin typeface="Calibri"/>
                  <a:ea typeface="Calibri"/>
                  <a:cs typeface="Calibri"/>
                  <a:sym typeface="Calibri"/>
                </a:rPr>
                <a:t>using IEEE </a:t>
              </a:r>
              <a:r>
                <a:rPr b="1" i="1" lang="en-US" sz="2000">
                  <a:solidFill>
                    <a:srgbClr val="0066A1"/>
                  </a:solidFill>
                  <a:latin typeface="Calibri"/>
                  <a:ea typeface="Calibri"/>
                  <a:cs typeface="Calibri"/>
                  <a:sym typeface="Calibri"/>
                </a:rPr>
                <a:t>Xplore</a:t>
              </a:r>
              <a:endParaRPr/>
            </a:p>
          </p:txBody>
        </p:sp>
        <p:sp>
          <p:nvSpPr>
            <p:cNvPr id="994" name="Google Shape;994;p46"/>
            <p:cNvSpPr/>
            <p:nvPr/>
          </p:nvSpPr>
          <p:spPr>
            <a:xfrm>
              <a:off x="7554386" y="1316039"/>
              <a:ext cx="1974849" cy="1481137"/>
            </a:xfrm>
            <a:prstGeom prst="ellipse">
              <a:avLst/>
            </a:prstGeom>
            <a:solidFill>
              <a:srgbClr val="009FD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9FDA"/>
                </a:solidFill>
                <a:latin typeface="Calibri"/>
                <a:ea typeface="Calibri"/>
                <a:cs typeface="Calibri"/>
                <a:sym typeface="Calibri"/>
              </a:endParaRPr>
            </a:p>
          </p:txBody>
        </p:sp>
        <p:sp>
          <p:nvSpPr>
            <p:cNvPr id="995" name="Google Shape;995;p46"/>
            <p:cNvSpPr txBox="1"/>
            <p:nvPr/>
          </p:nvSpPr>
          <p:spPr>
            <a:xfrm>
              <a:off x="7567594" y="1768062"/>
              <a:ext cx="1923736" cy="5770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Increases daily </a:t>
              </a:r>
              <a:endParaRPr/>
            </a:p>
            <a:p>
              <a:pPr indent="0" lvl="0" marL="0" marR="0" rtl="0" algn="ctr">
                <a:spcBef>
                  <a:spcPts val="0"/>
                </a:spcBef>
                <a:spcAft>
                  <a:spcPts val="0"/>
                </a:spcAft>
                <a:buClr>
                  <a:srgbClr val="FFFFFF"/>
                </a:buClr>
                <a:buSzPts val="1600"/>
                <a:buFont typeface="Calibri"/>
                <a:buNone/>
              </a:pPr>
              <a:r>
                <a:rPr b="1" lang="en-US" sz="1600">
                  <a:solidFill>
                    <a:srgbClr val="FFFFFF"/>
                  </a:solidFill>
                  <a:latin typeface="Calibri"/>
                  <a:ea typeface="Calibri"/>
                  <a:cs typeface="Calibri"/>
                  <a:sym typeface="Calibri"/>
                </a:rPr>
                <a:t>productivity</a:t>
              </a:r>
              <a:endParaRPr/>
            </a:p>
          </p:txBody>
        </p:sp>
      </p:grpSp>
      <p:sp>
        <p:nvSpPr>
          <p:cNvPr id="996" name="Google Shape;996;p46"/>
          <p:cNvSpPr/>
          <p:nvPr/>
        </p:nvSpPr>
        <p:spPr>
          <a:xfrm>
            <a:off x="832267" y="6327223"/>
            <a:ext cx="8714331" cy="26892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1400">
                <a:solidFill>
                  <a:srgbClr val="00629B"/>
                </a:solidFill>
                <a:latin typeface="Calibri"/>
                <a:ea typeface="Calibri"/>
                <a:cs typeface="Calibri"/>
                <a:sym typeface="Calibri"/>
              </a:rPr>
              <a:t>Learn more: </a:t>
            </a:r>
            <a:r>
              <a:rPr b="1" lang="en-US" sz="1400" u="sng">
                <a:solidFill>
                  <a:srgbClr val="00629B"/>
                </a:solidFill>
                <a:latin typeface="Calibri"/>
                <a:ea typeface="Calibri"/>
                <a:cs typeface="Calibri"/>
                <a:sym typeface="Calibri"/>
                <a:hlinkClick r:id="rId4">
                  <a:extLst>
                    <a:ext uri="{A12FA001-AC4F-418D-AE19-62706E023703}">
                      <ahyp:hlinkClr val="tx"/>
                    </a:ext>
                  </a:extLst>
                </a:hlinkClick>
              </a:rPr>
              <a:t>innovate.ieee.org/improve-roi-through-smarter-research-with-the-ieee-xplore-digital-library/</a:t>
            </a:r>
            <a:endParaRPr b="1" sz="1400">
              <a:solidFill>
                <a:srgbClr val="00629B"/>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47"/>
          <p:cNvSpPr/>
          <p:nvPr/>
        </p:nvSpPr>
        <p:spPr>
          <a:xfrm>
            <a:off x="370727" y="2155675"/>
            <a:ext cx="11450546" cy="1455699"/>
          </a:xfrm>
          <a:prstGeom prst="snip2DiagRect">
            <a:avLst>
              <a:gd fmla="val 0" name="adj1"/>
              <a:gd fmla="val 16667" name="adj2"/>
            </a:avLst>
          </a:prstGeom>
          <a:solidFill>
            <a:srgbClr val="EF8D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3" name="Google Shape;1003;p47"/>
          <p:cNvSpPr/>
          <p:nvPr/>
        </p:nvSpPr>
        <p:spPr>
          <a:xfrm>
            <a:off x="370727" y="3934859"/>
            <a:ext cx="11450546" cy="1753435"/>
          </a:xfrm>
          <a:prstGeom prst="snip2DiagRect">
            <a:avLst>
              <a:gd fmla="val 0" name="adj1"/>
              <a:gd fmla="val 13993" name="adj2"/>
            </a:avLst>
          </a:prstGeom>
          <a:solidFill>
            <a:srgbClr val="EF8D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4" name="Google Shape;1004;p47"/>
          <p:cNvSpPr/>
          <p:nvPr/>
        </p:nvSpPr>
        <p:spPr>
          <a:xfrm>
            <a:off x="6188469" y="1978021"/>
            <a:ext cx="1753333" cy="842544"/>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5" name="Google Shape;1005;p47"/>
          <p:cNvSpPr/>
          <p:nvPr/>
        </p:nvSpPr>
        <p:spPr>
          <a:xfrm>
            <a:off x="8006565" y="1978021"/>
            <a:ext cx="1753333" cy="842544"/>
          </a:xfrm>
          <a:prstGeom prst="snip2DiagRect">
            <a:avLst>
              <a:gd fmla="val 0" name="adj1"/>
              <a:gd fmla="val 16667" name="adj2"/>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6" name="Google Shape;1006;p47"/>
          <p:cNvSpPr/>
          <p:nvPr/>
        </p:nvSpPr>
        <p:spPr>
          <a:xfrm>
            <a:off x="9824195" y="1978021"/>
            <a:ext cx="1753333" cy="842544"/>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7" name="Google Shape;1007;p47"/>
          <p:cNvSpPr/>
          <p:nvPr/>
        </p:nvSpPr>
        <p:spPr>
          <a:xfrm>
            <a:off x="6176746" y="3798410"/>
            <a:ext cx="1753333" cy="842544"/>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8" name="Google Shape;1008;p47"/>
          <p:cNvSpPr/>
          <p:nvPr/>
        </p:nvSpPr>
        <p:spPr>
          <a:xfrm>
            <a:off x="7994842" y="3798410"/>
            <a:ext cx="1753333" cy="842544"/>
          </a:xfrm>
          <a:prstGeom prst="snip2DiagRect">
            <a:avLst>
              <a:gd fmla="val 0" name="adj1"/>
              <a:gd fmla="val 16667" name="adj2"/>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9" name="Google Shape;1009;p47"/>
          <p:cNvSpPr/>
          <p:nvPr/>
        </p:nvSpPr>
        <p:spPr>
          <a:xfrm>
            <a:off x="9819385" y="3798410"/>
            <a:ext cx="1753333" cy="842544"/>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4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Improve ROI: Benefits of using IEEE </a:t>
            </a:r>
            <a:r>
              <a:rPr i="1" lang="en-US"/>
              <a:t>Xplore</a:t>
            </a:r>
            <a:endParaRPr i="1"/>
          </a:p>
        </p:txBody>
      </p:sp>
      <p:sp>
        <p:nvSpPr>
          <p:cNvPr id="1011" name="Google Shape;1011;p47"/>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lang="en-US"/>
              <a:t>Keep Up-to-Date &amp; Accelerate Research</a:t>
            </a:r>
            <a:endParaRPr/>
          </a:p>
        </p:txBody>
      </p:sp>
      <p:sp>
        <p:nvSpPr>
          <p:cNvPr id="1012" name="Google Shape;1012;p47"/>
          <p:cNvSpPr txBox="1"/>
          <p:nvPr>
            <p:ph idx="3" type="body"/>
          </p:nvPr>
        </p:nvSpPr>
        <p:spPr>
          <a:xfrm>
            <a:off x="452385" y="1458918"/>
            <a:ext cx="11307456"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IEEE </a:t>
            </a:r>
            <a:r>
              <a:rPr i="1" lang="en-US"/>
              <a:t>Xplore</a:t>
            </a:r>
            <a:r>
              <a:rPr lang="en-US"/>
              <a:t> allows for smarter, more efficient research projects.</a:t>
            </a:r>
            <a:endParaRPr/>
          </a:p>
          <a:p>
            <a:pPr indent="0" lvl="0" marL="0" rtl="0" algn="l">
              <a:lnSpc>
                <a:spcPct val="90000"/>
              </a:lnSpc>
              <a:spcBef>
                <a:spcPts val="1000"/>
              </a:spcBef>
              <a:spcAft>
                <a:spcPts val="0"/>
              </a:spcAft>
              <a:buClr>
                <a:schemeClr val="dk1"/>
              </a:buClr>
              <a:buSzPts val="2000"/>
              <a:buNone/>
            </a:pPr>
            <a:r>
              <a:t/>
            </a:r>
            <a:endParaRPr/>
          </a:p>
        </p:txBody>
      </p:sp>
      <p:sp>
        <p:nvSpPr>
          <p:cNvPr id="1013" name="Google Shape;1013;p47"/>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014" name="Google Shape;1014;p47"/>
          <p:cNvSpPr txBox="1"/>
          <p:nvPr/>
        </p:nvSpPr>
        <p:spPr>
          <a:xfrm>
            <a:off x="657485" y="2337430"/>
            <a:ext cx="46617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TOP THREE USER BENEFITS OF IEEE </a:t>
            </a:r>
            <a:r>
              <a:rPr b="1" i="1" lang="en-US" sz="1800">
                <a:solidFill>
                  <a:schemeClr val="lt1"/>
                </a:solidFill>
                <a:latin typeface="Calibri"/>
                <a:ea typeface="Calibri"/>
                <a:cs typeface="Calibri"/>
                <a:sym typeface="Calibri"/>
              </a:rPr>
              <a:t>Xplore</a:t>
            </a:r>
            <a:r>
              <a:rPr b="1" lang="en-US" sz="1800">
                <a:solidFill>
                  <a:schemeClr val="lt1"/>
                </a:solidFill>
                <a:latin typeface="Calibri"/>
                <a:ea typeface="Calibri"/>
                <a:cs typeface="Calibri"/>
                <a:sym typeface="Calibri"/>
              </a:rPr>
              <a:t>:</a:t>
            </a:r>
            <a:endParaRPr/>
          </a:p>
        </p:txBody>
      </p:sp>
      <p:sp>
        <p:nvSpPr>
          <p:cNvPr id="1015" name="Google Shape;1015;p47"/>
          <p:cNvSpPr txBox="1"/>
          <p:nvPr/>
        </p:nvSpPr>
        <p:spPr>
          <a:xfrm>
            <a:off x="6255649" y="2124150"/>
            <a:ext cx="162622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Stay </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Up-To-Date </a:t>
            </a:r>
            <a:endParaRPr/>
          </a:p>
        </p:txBody>
      </p:sp>
      <p:sp>
        <p:nvSpPr>
          <p:cNvPr id="1016" name="Google Shape;1016;p47"/>
          <p:cNvSpPr txBox="1"/>
          <p:nvPr/>
        </p:nvSpPr>
        <p:spPr>
          <a:xfrm>
            <a:off x="9822707" y="2024146"/>
            <a:ext cx="1810873" cy="6668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400"/>
              <a:buFont typeface="Calibri"/>
              <a:buNone/>
            </a:pPr>
            <a:br>
              <a:rPr b="1" baseline="30000" lang="en-US" sz="1400">
                <a:solidFill>
                  <a:srgbClr val="FFFFFF"/>
                </a:solidFill>
                <a:latin typeface="Calibri"/>
                <a:ea typeface="Calibri"/>
                <a:cs typeface="Calibri"/>
                <a:sym typeface="Calibri"/>
              </a:rPr>
            </a:br>
            <a:r>
              <a:rPr b="1" lang="en-US" sz="1400">
                <a:solidFill>
                  <a:schemeClr val="lt1"/>
                </a:solidFill>
                <a:latin typeface="Calibri"/>
                <a:ea typeface="Calibri"/>
                <a:cs typeface="Calibri"/>
                <a:sym typeface="Calibri"/>
              </a:rPr>
              <a:t>Increased</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Productivity</a:t>
            </a:r>
            <a:endParaRPr b="1" i="1" sz="1400">
              <a:solidFill>
                <a:schemeClr val="lt1"/>
              </a:solidFill>
              <a:latin typeface="Calibri"/>
              <a:ea typeface="Calibri"/>
              <a:cs typeface="Calibri"/>
              <a:sym typeface="Calibri"/>
            </a:endParaRPr>
          </a:p>
        </p:txBody>
      </p:sp>
      <p:sp>
        <p:nvSpPr>
          <p:cNvPr id="1017" name="Google Shape;1017;p47"/>
          <p:cNvSpPr txBox="1"/>
          <p:nvPr/>
        </p:nvSpPr>
        <p:spPr>
          <a:xfrm>
            <a:off x="657485" y="4110455"/>
            <a:ext cx="63996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TOP THREE MANAGEMENT BENEFITS OF IEEE </a:t>
            </a:r>
            <a:r>
              <a:rPr b="1" i="1" lang="en-US" sz="1800">
                <a:solidFill>
                  <a:schemeClr val="lt1"/>
                </a:solidFill>
                <a:latin typeface="Calibri"/>
                <a:ea typeface="Calibri"/>
                <a:cs typeface="Calibri"/>
                <a:sym typeface="Calibri"/>
              </a:rPr>
              <a:t>Xplore</a:t>
            </a:r>
            <a:r>
              <a:rPr b="1" lang="en-US" sz="1800">
                <a:solidFill>
                  <a:schemeClr val="lt1"/>
                </a:solidFill>
                <a:latin typeface="Calibri"/>
                <a:ea typeface="Calibri"/>
                <a:cs typeface="Calibri"/>
                <a:sym typeface="Calibri"/>
              </a:rPr>
              <a:t>:</a:t>
            </a:r>
            <a:endParaRPr/>
          </a:p>
        </p:txBody>
      </p:sp>
      <p:sp>
        <p:nvSpPr>
          <p:cNvPr id="1018" name="Google Shape;1018;p47"/>
          <p:cNvSpPr txBox="1"/>
          <p:nvPr/>
        </p:nvSpPr>
        <p:spPr>
          <a:xfrm>
            <a:off x="6236677" y="3938896"/>
            <a:ext cx="1633474"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Save Time </a:t>
            </a:r>
            <a:endParaRPr/>
          </a:p>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and Money</a:t>
            </a:r>
            <a:endParaRPr/>
          </a:p>
        </p:txBody>
      </p:sp>
      <p:sp>
        <p:nvSpPr>
          <p:cNvPr id="1019" name="Google Shape;1019;p47"/>
          <p:cNvSpPr txBox="1"/>
          <p:nvPr/>
        </p:nvSpPr>
        <p:spPr>
          <a:xfrm>
            <a:off x="9808844" y="3788791"/>
            <a:ext cx="1819926" cy="6668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1400"/>
              <a:buFont typeface="Verdana"/>
              <a:buNone/>
            </a:pPr>
            <a:br>
              <a:rPr b="1" baseline="30000" lang="en-US" sz="1400">
                <a:solidFill>
                  <a:srgbClr val="FFFFFF"/>
                </a:solidFill>
                <a:latin typeface="Verdana"/>
                <a:ea typeface="Verdana"/>
                <a:cs typeface="Verdana"/>
                <a:sym typeface="Verdana"/>
              </a:rPr>
            </a:br>
            <a:r>
              <a:rPr b="1" lang="en-US" sz="1400">
                <a:solidFill>
                  <a:schemeClr val="lt1"/>
                </a:solidFill>
                <a:latin typeface="Calibri"/>
                <a:ea typeface="Calibri"/>
                <a:cs typeface="Calibri"/>
                <a:sym typeface="Calibri"/>
              </a:rPr>
              <a:t>Increased</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Productivity</a:t>
            </a:r>
            <a:endParaRPr b="1" i="1" sz="1400">
              <a:solidFill>
                <a:schemeClr val="lt1"/>
              </a:solidFill>
              <a:latin typeface="Calibri"/>
              <a:ea typeface="Calibri"/>
              <a:cs typeface="Calibri"/>
              <a:sym typeface="Calibri"/>
            </a:endParaRPr>
          </a:p>
        </p:txBody>
      </p:sp>
      <p:sp>
        <p:nvSpPr>
          <p:cNvPr id="1020" name="Google Shape;1020;p47"/>
          <p:cNvSpPr txBox="1"/>
          <p:nvPr/>
        </p:nvSpPr>
        <p:spPr>
          <a:xfrm>
            <a:off x="660181" y="2784555"/>
            <a:ext cx="10905624" cy="871637"/>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rgbClr val="2E75B5"/>
              </a:buClr>
              <a:buSzPts val="2400"/>
              <a:buFont typeface="Arial"/>
              <a:buNone/>
            </a:pPr>
            <a:r>
              <a:rPr b="1" i="0" lang="en-US" sz="2400">
                <a:solidFill>
                  <a:srgbClr val="2E75B5"/>
                </a:solidFill>
                <a:latin typeface="Calibri"/>
                <a:ea typeface="Calibri"/>
                <a:cs typeface="Calibri"/>
                <a:sym typeface="Calibri"/>
              </a:rPr>
              <a:t>Accelerate R&amp;D to Increase ROI</a:t>
            </a:r>
            <a:endParaRPr/>
          </a:p>
          <a:p>
            <a:pPr indent="0" lvl="0" marL="0" marR="0" rtl="0" algn="l">
              <a:lnSpc>
                <a:spcPct val="90000"/>
              </a:lnSpc>
              <a:spcBef>
                <a:spcPts val="400"/>
              </a:spcBef>
              <a:spcAft>
                <a:spcPts val="0"/>
              </a:spcAft>
              <a:buClr>
                <a:schemeClr val="lt1"/>
              </a:buClr>
              <a:buSzPts val="2000"/>
              <a:buFont typeface="Arial"/>
              <a:buNone/>
            </a:pPr>
            <a:r>
              <a:rPr b="0" i="1" lang="en-US" sz="2000">
                <a:solidFill>
                  <a:schemeClr val="lt1"/>
                </a:solidFill>
                <a:latin typeface="Calibri"/>
                <a:ea typeface="Calibri"/>
                <a:cs typeface="Calibri"/>
                <a:sym typeface="Calibri"/>
              </a:rPr>
              <a:t>There are many business advantages of using IEEE Xplore.</a:t>
            </a:r>
            <a:endParaRPr/>
          </a:p>
        </p:txBody>
      </p:sp>
      <p:sp>
        <p:nvSpPr>
          <p:cNvPr id="1021" name="Google Shape;1021;p47"/>
          <p:cNvSpPr txBox="1"/>
          <p:nvPr/>
        </p:nvSpPr>
        <p:spPr>
          <a:xfrm>
            <a:off x="660181" y="4582764"/>
            <a:ext cx="8936492" cy="1105530"/>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rgbClr val="2E75B5"/>
              </a:buClr>
              <a:buSzPts val="2400"/>
              <a:buFont typeface="Arial"/>
              <a:buNone/>
            </a:pPr>
            <a:r>
              <a:rPr b="1" i="0" lang="en-US" sz="2400">
                <a:solidFill>
                  <a:srgbClr val="2E75B5"/>
                </a:solidFill>
                <a:latin typeface="Calibri"/>
                <a:ea typeface="Calibri"/>
                <a:cs typeface="Calibri"/>
                <a:sym typeface="Calibri"/>
              </a:rPr>
              <a:t>Lost time affects your bottom line</a:t>
            </a:r>
            <a:endParaRPr/>
          </a:p>
          <a:p>
            <a:pPr indent="0" lvl="0" marL="0" marR="0" rtl="0" algn="l">
              <a:lnSpc>
                <a:spcPct val="90000"/>
              </a:lnSpc>
              <a:spcBef>
                <a:spcPts val="400"/>
              </a:spcBef>
              <a:spcAft>
                <a:spcPts val="0"/>
              </a:spcAft>
              <a:buClr>
                <a:schemeClr val="lt1"/>
              </a:buClr>
              <a:buSzPts val="2000"/>
              <a:buFont typeface="Arial"/>
              <a:buNone/>
            </a:pPr>
            <a:r>
              <a:rPr b="0" i="1" lang="en-US" sz="2000">
                <a:solidFill>
                  <a:schemeClr val="lt1"/>
                </a:solidFill>
                <a:latin typeface="Calibri"/>
                <a:ea typeface="Calibri"/>
                <a:cs typeface="Calibri"/>
                <a:sym typeface="Calibri"/>
              </a:rPr>
              <a:t>The faster you can successfully complete your research, development, and testing—and get your products to market, the higher your ROI will be.</a:t>
            </a:r>
            <a:endParaRPr/>
          </a:p>
        </p:txBody>
      </p:sp>
      <p:sp>
        <p:nvSpPr>
          <p:cNvPr id="1022" name="Google Shape;1022;p47"/>
          <p:cNvSpPr txBox="1"/>
          <p:nvPr/>
        </p:nvSpPr>
        <p:spPr>
          <a:xfrm>
            <a:off x="8011908" y="2031639"/>
            <a:ext cx="174581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Avoid </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reinventing</a:t>
            </a:r>
            <a:br>
              <a:rPr b="1" lang="en-US" sz="1400">
                <a:solidFill>
                  <a:schemeClr val="lt1"/>
                </a:solidFill>
                <a:latin typeface="Calibri"/>
                <a:ea typeface="Calibri"/>
                <a:cs typeface="Calibri"/>
                <a:sym typeface="Calibri"/>
              </a:rPr>
            </a:br>
            <a:r>
              <a:rPr b="1" lang="en-US" sz="1400">
                <a:solidFill>
                  <a:schemeClr val="lt1"/>
                </a:solidFill>
                <a:latin typeface="Calibri"/>
                <a:ea typeface="Calibri"/>
                <a:cs typeface="Calibri"/>
                <a:sym typeface="Calibri"/>
              </a:rPr>
              <a:t> the wheel </a:t>
            </a:r>
            <a:endParaRPr b="1" i="1" sz="1400">
              <a:solidFill>
                <a:schemeClr val="lt1"/>
              </a:solidFill>
              <a:latin typeface="Calibri"/>
              <a:ea typeface="Calibri"/>
              <a:cs typeface="Calibri"/>
              <a:sym typeface="Calibri"/>
            </a:endParaRPr>
          </a:p>
        </p:txBody>
      </p:sp>
      <p:sp>
        <p:nvSpPr>
          <p:cNvPr id="1023" name="Google Shape;1023;p47"/>
          <p:cNvSpPr txBox="1"/>
          <p:nvPr/>
        </p:nvSpPr>
        <p:spPr>
          <a:xfrm>
            <a:off x="8001755" y="3847757"/>
            <a:ext cx="1759098"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Encourage</a:t>
            </a:r>
            <a:endParaRPr/>
          </a:p>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Innovative</a:t>
            </a:r>
            <a:endParaRPr/>
          </a:p>
          <a:p>
            <a:pPr indent="0" lvl="0" marL="0" marR="0" rtl="0" algn="ctr">
              <a:spcBef>
                <a:spcPts val="0"/>
              </a:spcBef>
              <a:spcAft>
                <a:spcPts val="0"/>
              </a:spcAft>
              <a:buClr>
                <a:schemeClr val="lt1"/>
              </a:buClr>
              <a:buSzPts val="1400"/>
              <a:buFont typeface="Calibri"/>
              <a:buNone/>
            </a:pPr>
            <a:r>
              <a:rPr b="1" lang="en-US" sz="1400">
                <a:solidFill>
                  <a:schemeClr val="lt1"/>
                </a:solidFill>
                <a:latin typeface="Calibri"/>
                <a:ea typeface="Calibri"/>
                <a:cs typeface="Calibri"/>
                <a:sym typeface="Calibri"/>
              </a:rPr>
              <a:t>Thinking</a:t>
            </a:r>
            <a:endParaRPr/>
          </a:p>
        </p:txBody>
      </p:sp>
      <p:sp>
        <p:nvSpPr>
          <p:cNvPr id="1024" name="Google Shape;1024;p47"/>
          <p:cNvSpPr/>
          <p:nvPr/>
        </p:nvSpPr>
        <p:spPr>
          <a:xfrm>
            <a:off x="832267" y="6327223"/>
            <a:ext cx="8714331" cy="26892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1400">
                <a:solidFill>
                  <a:srgbClr val="00629B"/>
                </a:solidFill>
                <a:latin typeface="Calibri"/>
                <a:ea typeface="Calibri"/>
                <a:cs typeface="Calibri"/>
                <a:sym typeface="Calibri"/>
              </a:rPr>
              <a:t>Learn more: </a:t>
            </a:r>
            <a:r>
              <a:rPr b="1" lang="en-US" sz="1400" u="sng">
                <a:solidFill>
                  <a:srgbClr val="00629B"/>
                </a:solidFill>
                <a:latin typeface="Calibri"/>
                <a:ea typeface="Calibri"/>
                <a:cs typeface="Calibri"/>
                <a:sym typeface="Calibri"/>
                <a:hlinkClick r:id="rId3">
                  <a:extLst>
                    <a:ext uri="{A12FA001-AC4F-418D-AE19-62706E023703}">
                      <ahyp:hlinkClr val="tx"/>
                    </a:ext>
                  </a:extLst>
                </a:hlinkClick>
              </a:rPr>
              <a:t>innovate.ieee.org/improve-roi-through-smarter-research-with-the-ieee-xplore-digital-library/</a:t>
            </a:r>
            <a:endParaRPr b="1" sz="1400">
              <a:solidFill>
                <a:srgbClr val="00629B"/>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4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Why Publish with IEEE?</a:t>
            </a:r>
            <a:endParaRPr/>
          </a:p>
        </p:txBody>
      </p:sp>
      <p:sp>
        <p:nvSpPr>
          <p:cNvPr id="1031" name="Google Shape;1031;p48"/>
          <p:cNvSpPr txBox="1"/>
          <p:nvPr>
            <p:ph idx="2" type="body"/>
          </p:nvPr>
        </p:nvSpPr>
        <p:spPr>
          <a:xfrm>
            <a:off x="452079" y="914400"/>
            <a:ext cx="9214436" cy="7333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Authors publish with IEEE for the heightened visibility, </a:t>
            </a:r>
            <a:br>
              <a:rPr lang="en-US"/>
            </a:br>
            <a:r>
              <a:rPr lang="en-US"/>
              <a:t>research activity, and industry credibility.</a:t>
            </a:r>
            <a:endParaRPr/>
          </a:p>
        </p:txBody>
      </p:sp>
      <p:sp>
        <p:nvSpPr>
          <p:cNvPr id="1032" name="Google Shape;1032;p48"/>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033" name="Google Shape;1033;p48"/>
          <p:cNvSpPr/>
          <p:nvPr/>
        </p:nvSpPr>
        <p:spPr>
          <a:xfrm>
            <a:off x="452078" y="5325150"/>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4" name="Google Shape;1034;p48"/>
          <p:cNvSpPr/>
          <p:nvPr/>
        </p:nvSpPr>
        <p:spPr>
          <a:xfrm rot="10800000">
            <a:off x="11241360" y="1898444"/>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35" name="Google Shape;1035;p48"/>
          <p:cNvSpPr/>
          <p:nvPr/>
        </p:nvSpPr>
        <p:spPr>
          <a:xfrm>
            <a:off x="832267" y="6236787"/>
            <a:ext cx="3461589"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ieeeauthorcenter.ieee.org</a:t>
            </a:r>
            <a:endParaRPr b="1" sz="1600">
              <a:solidFill>
                <a:srgbClr val="00629B"/>
              </a:solidFill>
              <a:latin typeface="Calibri"/>
              <a:ea typeface="Calibri"/>
              <a:cs typeface="Calibri"/>
              <a:sym typeface="Calibri"/>
            </a:endParaRPr>
          </a:p>
        </p:txBody>
      </p:sp>
      <p:graphicFrame>
        <p:nvGraphicFramePr>
          <p:cNvPr id="1036" name="Google Shape;1036;p48"/>
          <p:cNvGraphicFramePr/>
          <p:nvPr/>
        </p:nvGraphicFramePr>
        <p:xfrm>
          <a:off x="495289" y="2327490"/>
          <a:ext cx="3000000" cy="3000000"/>
        </p:xfrm>
        <a:graphic>
          <a:graphicData uri="http://schemas.openxmlformats.org/drawingml/2006/table">
            <a:tbl>
              <a:tblPr bandRow="1">
                <a:noFill/>
                <a:tableStyleId>{BFE06FCA-04F5-452A-B321-F308AD97F975}</a:tableStyleId>
              </a:tblPr>
              <a:tblGrid>
                <a:gridCol w="3672950"/>
                <a:gridCol w="4028350"/>
                <a:gridCol w="3850650"/>
              </a:tblGrid>
              <a:tr h="975075">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OPTIMIZED VISIBILITY</a:t>
                      </a:r>
                      <a:endParaRPr/>
                    </a:p>
                    <a:p>
                      <a:pPr indent="0" lvl="0" marL="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Fifteen million downloads each month from the IEEE </a:t>
                      </a:r>
                      <a:r>
                        <a:rPr i="1" lang="en-US" sz="1400" u="none" cap="none" strike="noStrike">
                          <a:solidFill>
                            <a:srgbClr val="002855"/>
                          </a:solidFill>
                        </a:rPr>
                        <a:t>Xplore</a:t>
                      </a:r>
                      <a:r>
                        <a:rPr lang="en-US" sz="1400" u="none" cap="none" strike="noStrike">
                          <a:solidFill>
                            <a:srgbClr val="002855"/>
                          </a:solidFill>
                        </a:rPr>
                        <a:t>® digital library provides authors with the “findability” they seek.</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IEEE REPUTATION</a:t>
                      </a:r>
                      <a:br>
                        <a:rPr lang="en-US" sz="1400" u="none" cap="none" strike="noStrike">
                          <a:solidFill>
                            <a:srgbClr val="002855"/>
                          </a:solidFill>
                        </a:rPr>
                      </a:br>
                      <a:r>
                        <a:rPr lang="en-US" sz="1400" u="none" cap="none" strike="noStrike">
                          <a:solidFill>
                            <a:srgbClr val="002855"/>
                          </a:solidFill>
                        </a:rPr>
                        <a:t>Each author can take advantage of IEEE’s stellar reputation. Past and present members include nearly two dozen Nobel Prize-winning innovators. </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TRUSTED CONTENT</a:t>
                      </a:r>
                      <a:endParaRPr/>
                    </a:p>
                    <a:p>
                      <a:pPr indent="0" lvl="0" marL="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IEEE journals and conference proceedings receive nearly three times the patent citations of competing publishers.</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r>
              <a:tr h="1180325">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OPPORTUNITIES TO PUBLISH</a:t>
                      </a:r>
                      <a:endParaRPr/>
                    </a:p>
                    <a:p>
                      <a:pPr indent="0" lvl="0" marL="0" marR="0" rtl="0" algn="l">
                        <a:lnSpc>
                          <a:spcPct val="100000"/>
                        </a:lnSpc>
                        <a:spcBef>
                          <a:spcPts val="0"/>
                        </a:spcBef>
                        <a:spcAft>
                          <a:spcPts val="0"/>
                        </a:spcAft>
                        <a:buClr>
                          <a:srgbClr val="002855"/>
                        </a:buClr>
                        <a:buSzPts val="1400"/>
                        <a:buFont typeface="Calibri"/>
                        <a:buNone/>
                      </a:pPr>
                      <a:r>
                        <a:rPr b="0" lang="en-US" sz="1400" u="none" cap="none" strike="noStrike">
                          <a:solidFill>
                            <a:srgbClr val="002855"/>
                          </a:solidFill>
                        </a:rPr>
                        <a:t>Over</a:t>
                      </a:r>
                      <a:r>
                        <a:rPr b="1" lang="en-US" sz="1400" u="none" cap="none" strike="noStrike">
                          <a:solidFill>
                            <a:srgbClr val="002855"/>
                          </a:solidFill>
                        </a:rPr>
                        <a:t> </a:t>
                      </a:r>
                      <a:r>
                        <a:rPr lang="en-US" sz="1400" u="none" cap="none" strike="noStrike">
                          <a:solidFill>
                            <a:srgbClr val="002855"/>
                          </a:solidFill>
                        </a:rPr>
                        <a:t>200 journals, transactions, magazines, and more than 1,900 conferences around the world allow authors to publish in the best forum for their work. </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STREAMLINED PUBLICATION</a:t>
                      </a:r>
                      <a:endParaRPr/>
                    </a:p>
                    <a:p>
                      <a:pPr indent="0" lvl="0" marL="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IEEE’s web-based workflow, including electronic submission, has shortened the time from submission to IEEE publication and helps authors track a paper’s progress.</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EDITORIAL DEVELOPMENT</a:t>
                      </a:r>
                      <a:br>
                        <a:rPr lang="en-US" sz="1400" u="none" cap="none" strike="noStrike">
                          <a:solidFill>
                            <a:srgbClr val="002855"/>
                          </a:solidFill>
                        </a:rPr>
                      </a:br>
                      <a:r>
                        <a:rPr lang="en-US" sz="1400" u="none" cap="none" strike="noStrike">
                          <a:solidFill>
                            <a:srgbClr val="002855"/>
                          </a:solidFill>
                        </a:rPr>
                        <a:t>Tools are available to help manage your workflow and make it easier to collaborate, reference, publish, and deliver your writing to readers and researchers.</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r>
              <a:tr h="1094900">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PEER REVIEW</a:t>
                      </a:r>
                      <a:endParaRPr/>
                    </a:p>
                    <a:p>
                      <a:pPr indent="0" lvl="0" marL="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The peer-review process is designed to ensure the high quality of every article submitted to and published by IEEE</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lnSpc>
                          <a:spcPct val="100000"/>
                        </a:lnSpc>
                        <a:spcBef>
                          <a:spcPts val="0"/>
                        </a:spcBef>
                        <a:spcAft>
                          <a:spcPts val="0"/>
                        </a:spcAft>
                        <a:buClr>
                          <a:srgbClr val="002855"/>
                        </a:buClr>
                        <a:buSzPts val="1800"/>
                        <a:buFont typeface="Calibri"/>
                        <a:buNone/>
                      </a:pPr>
                      <a:r>
                        <a:rPr b="1" lang="en-US" sz="1800" u="none" cap="none" strike="noStrike">
                          <a:solidFill>
                            <a:srgbClr val="002855"/>
                          </a:solidFill>
                        </a:rPr>
                        <a:t>REFERENCING AND SEARCHING</a:t>
                      </a:r>
                      <a:endParaRPr/>
                    </a:p>
                    <a:p>
                      <a:pPr indent="0" lvl="0" marL="0" marR="0" rtl="0" algn="l">
                        <a:lnSpc>
                          <a:spcPct val="100000"/>
                        </a:lnSpc>
                        <a:spcBef>
                          <a:spcPts val="0"/>
                        </a:spcBef>
                        <a:spcAft>
                          <a:spcPts val="0"/>
                        </a:spcAft>
                        <a:buClr>
                          <a:srgbClr val="002855"/>
                        </a:buClr>
                        <a:buSzPts val="1400"/>
                        <a:buFont typeface="Calibri"/>
                        <a:buNone/>
                      </a:pPr>
                      <a:r>
                        <a:rPr lang="en-US" sz="1400" u="none" cap="none" strike="noStrike">
                          <a:solidFill>
                            <a:srgbClr val="002855"/>
                          </a:solidFill>
                        </a:rPr>
                        <a:t>IEEE </a:t>
                      </a:r>
                      <a:r>
                        <a:rPr i="1" lang="en-US" sz="1400" u="none" cap="none" strike="noStrike">
                          <a:solidFill>
                            <a:srgbClr val="002855"/>
                          </a:solidFill>
                        </a:rPr>
                        <a:t>Xplore</a:t>
                      </a:r>
                      <a:r>
                        <a:rPr lang="en-US" sz="1400" u="none" cap="none" strike="noStrike">
                          <a:solidFill>
                            <a:srgbClr val="002855"/>
                          </a:solidFill>
                        </a:rPr>
                        <a:t> articles include outbound reference links to other publisher content registered in the CrossRef system. IEEE </a:t>
                      </a:r>
                      <a:r>
                        <a:rPr i="1" lang="en-US" sz="1400" u="none" cap="none" strike="noStrike">
                          <a:solidFill>
                            <a:srgbClr val="002855"/>
                          </a:solidFill>
                        </a:rPr>
                        <a:t>Xplore</a:t>
                      </a:r>
                      <a:r>
                        <a:rPr lang="en-US" sz="1400" u="none" cap="none" strike="noStrike">
                          <a:solidFill>
                            <a:srgbClr val="002855"/>
                          </a:solidFill>
                        </a:rPr>
                        <a:t> is also indexed by Google™.</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c>
                  <a:txBody>
                    <a:bodyPr/>
                    <a:lstStyle/>
                    <a:p>
                      <a:pPr indent="0" lvl="0" marL="0" marR="0" rtl="0" algn="l">
                        <a:spcBef>
                          <a:spcPts val="0"/>
                        </a:spcBef>
                        <a:spcAft>
                          <a:spcPts val="0"/>
                        </a:spcAft>
                        <a:buNone/>
                      </a:pPr>
                      <a:r>
                        <a:rPr b="1" lang="en-US" sz="1800" u="none" cap="none" strike="noStrike">
                          <a:solidFill>
                            <a:srgbClr val="002855"/>
                          </a:solidFill>
                        </a:rPr>
                        <a:t>IEEE AUTHOR CENTER</a:t>
                      </a:r>
                      <a:endParaRPr/>
                    </a:p>
                    <a:p>
                      <a:pPr indent="0" lvl="0" marL="0" marR="0" rtl="0" algn="l">
                        <a:lnSpc>
                          <a:spcPct val="100000"/>
                        </a:lnSpc>
                        <a:spcBef>
                          <a:spcPts val="0"/>
                        </a:spcBef>
                        <a:spcAft>
                          <a:spcPts val="0"/>
                        </a:spcAft>
                        <a:buClr>
                          <a:srgbClr val="002855"/>
                        </a:buClr>
                        <a:buSzPts val="1400"/>
                        <a:buFont typeface="Calibri"/>
                        <a:buNone/>
                      </a:pPr>
                      <a:r>
                        <a:rPr lang="en-US" sz="1400">
                          <a:solidFill>
                            <a:srgbClr val="002855"/>
                          </a:solidFill>
                        </a:rPr>
                        <a:t>Find tools and resources to support your scholarly publishing efforts</a:t>
                      </a:r>
                      <a:endParaRPr/>
                    </a:p>
                  </a:txBody>
                  <a:tcPr marT="45725" marB="45725" marR="91450" marL="91450">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alpha val="40000"/>
                      </a:schemeClr>
                    </a:solidFill>
                  </a:tcPr>
                </a:tc>
              </a:tr>
            </a:tbl>
          </a:graphicData>
        </a:graphic>
      </p:graphicFrame>
      <p:pic>
        <p:nvPicPr>
          <p:cNvPr descr="A person writing on a blackboard&#10;&#10;Description automatically generated with low confidence" id="1037" name="Google Shape;1037;p48"/>
          <p:cNvPicPr preferRelativeResize="0"/>
          <p:nvPr/>
        </p:nvPicPr>
        <p:blipFill rotWithShape="1">
          <a:blip r:embed="rId4">
            <a:alphaModFix/>
          </a:blip>
          <a:srcRect b="0" l="0" r="0" t="0"/>
          <a:stretch/>
        </p:blipFill>
        <p:spPr>
          <a:xfrm>
            <a:off x="8851037" y="346397"/>
            <a:ext cx="3196194" cy="1750777"/>
          </a:xfrm>
          <a:prstGeom prst="snip2DiagRect">
            <a:avLst>
              <a:gd fmla="val 0" name="adj1"/>
              <a:gd fmla="val 21456" name="adj2"/>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9"/>
          <p:cNvSpPr txBox="1"/>
          <p:nvPr>
            <p:ph type="title"/>
          </p:nvPr>
        </p:nvSpPr>
        <p:spPr>
          <a:xfrm>
            <a:off x="3116263" y="1844675"/>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Calibri"/>
              <a:buNone/>
            </a:pPr>
            <a:r>
              <a:rPr lang="en-US" sz="8000"/>
              <a:t>Standards</a:t>
            </a:r>
            <a:endParaRPr/>
          </a:p>
        </p:txBody>
      </p:sp>
      <p:sp>
        <p:nvSpPr>
          <p:cNvPr id="1043" name="Google Shape;1043;p49"/>
          <p:cNvSpPr txBox="1"/>
          <p:nvPr>
            <p:ph idx="1" type="body"/>
          </p:nvPr>
        </p:nvSpPr>
        <p:spPr>
          <a:xfrm>
            <a:off x="3116263" y="2940050"/>
            <a:ext cx="8810625"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is one of the leading producers of standards in the world, </a:t>
            </a:r>
            <a:br>
              <a:rPr lang="en-US" sz="2200"/>
            </a:br>
            <a:r>
              <a:rPr lang="en-US" sz="2200"/>
              <a:t>and we work hard to ensure comprehensive and global standards. </a:t>
            </a:r>
            <a:endParaRPr/>
          </a:p>
        </p:txBody>
      </p:sp>
      <p:sp>
        <p:nvSpPr>
          <p:cNvPr id="1044" name="Google Shape;1044;p49"/>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1045" name="Google Shape;1045;p49"/>
          <p:cNvSpPr/>
          <p:nvPr/>
        </p:nvSpPr>
        <p:spPr>
          <a:xfrm>
            <a:off x="223520" y="2104501"/>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6" name="Google Shape;1046;p49"/>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The Founding of IEEE</a:t>
            </a:r>
            <a:endParaRPr/>
          </a:p>
        </p:txBody>
      </p:sp>
      <p:sp>
        <p:nvSpPr>
          <p:cNvPr id="246" name="Google Shape;246;p5"/>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t/>
            </a:r>
            <a:endParaRPr/>
          </a:p>
        </p:txBody>
      </p:sp>
      <p:sp>
        <p:nvSpPr>
          <p:cNvPr id="247" name="Google Shape;247;p5"/>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ghost background.png" id="248" name="Google Shape;248;p5"/>
          <p:cNvPicPr preferRelativeResize="0"/>
          <p:nvPr/>
        </p:nvPicPr>
        <p:blipFill rotWithShape="1">
          <a:blip r:embed="rId3">
            <a:alphaModFix amt="78000"/>
          </a:blip>
          <a:srcRect b="1723" l="0" r="0" t="0"/>
          <a:stretch/>
        </p:blipFill>
        <p:spPr>
          <a:xfrm>
            <a:off x="1725905" y="3023699"/>
            <a:ext cx="8492114" cy="3841668"/>
          </a:xfrm>
          <a:prstGeom prst="rect">
            <a:avLst/>
          </a:prstGeom>
          <a:noFill/>
          <a:ln>
            <a:noFill/>
          </a:ln>
        </p:spPr>
      </p:pic>
      <p:pic>
        <p:nvPicPr>
          <p:cNvPr descr="timeline.png" id="249" name="Google Shape;249;p5"/>
          <p:cNvPicPr preferRelativeResize="0"/>
          <p:nvPr/>
        </p:nvPicPr>
        <p:blipFill rotWithShape="1">
          <a:blip r:embed="rId4">
            <a:alphaModFix/>
          </a:blip>
          <a:srcRect b="0" l="0" r="0" t="0"/>
          <a:stretch/>
        </p:blipFill>
        <p:spPr>
          <a:xfrm>
            <a:off x="1333954" y="1273274"/>
            <a:ext cx="8243888" cy="285750"/>
          </a:xfrm>
          <a:prstGeom prst="rect">
            <a:avLst/>
          </a:prstGeom>
          <a:noFill/>
          <a:ln>
            <a:noFill/>
          </a:ln>
        </p:spPr>
      </p:pic>
      <p:sp>
        <p:nvSpPr>
          <p:cNvPr id="250" name="Google Shape;250;p5"/>
          <p:cNvSpPr txBox="1"/>
          <p:nvPr/>
        </p:nvSpPr>
        <p:spPr>
          <a:xfrm>
            <a:off x="922792" y="3722332"/>
            <a:ext cx="1868487" cy="8438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4578"/>
              </a:buClr>
              <a:buSzPts val="2000"/>
              <a:buFont typeface="Arial"/>
              <a:buNone/>
            </a:pPr>
            <a:r>
              <a:rPr b="1" lang="en-US" sz="2000">
                <a:solidFill>
                  <a:srgbClr val="004578"/>
                </a:solidFill>
                <a:latin typeface="Calibri"/>
                <a:ea typeface="Calibri"/>
                <a:cs typeface="Calibri"/>
                <a:sym typeface="Calibri"/>
              </a:rPr>
              <a:t>AIEE</a:t>
            </a:r>
            <a:endParaRPr/>
          </a:p>
          <a:p>
            <a:pPr indent="0" lvl="0" marL="0" marR="0" rtl="0" algn="ctr">
              <a:spcBef>
                <a:spcPts val="50"/>
              </a:spcBef>
              <a:spcAft>
                <a:spcPts val="0"/>
              </a:spcAft>
              <a:buClr>
                <a:srgbClr val="004578"/>
              </a:buClr>
              <a:buSzPts val="1400"/>
              <a:buFont typeface="Arial"/>
              <a:buNone/>
            </a:pPr>
            <a:r>
              <a:rPr lang="en-US" sz="1400">
                <a:solidFill>
                  <a:srgbClr val="004578"/>
                </a:solidFill>
                <a:latin typeface="Calibri"/>
                <a:ea typeface="Calibri"/>
                <a:cs typeface="Calibri"/>
                <a:sym typeface="Calibri"/>
              </a:rPr>
              <a:t>American Institute </a:t>
            </a:r>
            <a:br>
              <a:rPr lang="en-US" sz="1400">
                <a:solidFill>
                  <a:srgbClr val="004578"/>
                </a:solidFill>
                <a:latin typeface="Calibri"/>
                <a:ea typeface="Calibri"/>
                <a:cs typeface="Calibri"/>
                <a:sym typeface="Calibri"/>
              </a:rPr>
            </a:br>
            <a:r>
              <a:rPr lang="en-US" sz="1400">
                <a:solidFill>
                  <a:srgbClr val="004578"/>
                </a:solidFill>
                <a:latin typeface="Calibri"/>
                <a:ea typeface="Calibri"/>
                <a:cs typeface="Calibri"/>
                <a:sym typeface="Calibri"/>
              </a:rPr>
              <a:t>of Electrical Engineers</a:t>
            </a:r>
            <a:endParaRPr/>
          </a:p>
        </p:txBody>
      </p:sp>
      <p:sp>
        <p:nvSpPr>
          <p:cNvPr id="251" name="Google Shape;251;p5"/>
          <p:cNvSpPr txBox="1"/>
          <p:nvPr/>
        </p:nvSpPr>
        <p:spPr>
          <a:xfrm>
            <a:off x="1129167" y="1198661"/>
            <a:ext cx="941387" cy="406265"/>
          </a:xfrm>
          <a:prstGeom prst="rect">
            <a:avLst/>
          </a:prstGeom>
          <a:solidFill>
            <a:schemeClr val="lt1"/>
          </a:solidFill>
          <a:ln>
            <a:noFill/>
          </a:ln>
        </p:spPr>
        <p:txBody>
          <a:bodyPr anchorCtr="0" anchor="t" bIns="18275" lIns="0" spcFirstLastPara="1" rIns="0" wrap="square" tIns="18275">
            <a:spAutoFit/>
          </a:bodyPr>
          <a:lstStyle/>
          <a:p>
            <a:pPr indent="0" lvl="0" marL="0" marR="0" rtl="0" algn="ctr">
              <a:spcBef>
                <a:spcPts val="0"/>
              </a:spcBef>
              <a:spcAft>
                <a:spcPts val="0"/>
              </a:spcAft>
              <a:buClr>
                <a:srgbClr val="01B4E3"/>
              </a:buClr>
              <a:buSzPts val="2400"/>
              <a:buFont typeface="Arial"/>
              <a:buNone/>
            </a:pPr>
            <a:r>
              <a:rPr b="1" lang="en-US" sz="2400">
                <a:solidFill>
                  <a:srgbClr val="01B4E3"/>
                </a:solidFill>
                <a:latin typeface="Calibri"/>
                <a:ea typeface="Calibri"/>
                <a:cs typeface="Calibri"/>
                <a:sym typeface="Calibri"/>
              </a:rPr>
              <a:t>1884</a:t>
            </a:r>
            <a:endParaRPr/>
          </a:p>
        </p:txBody>
      </p:sp>
      <p:pic>
        <p:nvPicPr>
          <p:cNvPr descr="aiee.png" id="252" name="Google Shape;252;p5"/>
          <p:cNvPicPr preferRelativeResize="0"/>
          <p:nvPr/>
        </p:nvPicPr>
        <p:blipFill rotWithShape="1">
          <a:blip r:embed="rId5">
            <a:alphaModFix/>
          </a:blip>
          <a:srcRect b="0" l="0" r="0" t="0"/>
          <a:stretch/>
        </p:blipFill>
        <p:spPr>
          <a:xfrm>
            <a:off x="1054554" y="1920974"/>
            <a:ext cx="1657350" cy="1644650"/>
          </a:xfrm>
          <a:prstGeom prst="rect">
            <a:avLst/>
          </a:prstGeom>
          <a:noFill/>
          <a:ln>
            <a:noFill/>
          </a:ln>
        </p:spPr>
      </p:pic>
      <p:sp>
        <p:nvSpPr>
          <p:cNvPr id="253" name="Google Shape;253;p5"/>
          <p:cNvSpPr txBox="1"/>
          <p:nvPr/>
        </p:nvSpPr>
        <p:spPr>
          <a:xfrm>
            <a:off x="3294517" y="3722332"/>
            <a:ext cx="1868487" cy="8438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4578"/>
              </a:buClr>
              <a:buSzPts val="2000"/>
              <a:buFont typeface="Arial"/>
              <a:buNone/>
            </a:pPr>
            <a:r>
              <a:rPr b="1" lang="en-US" sz="2000">
                <a:solidFill>
                  <a:srgbClr val="004578"/>
                </a:solidFill>
                <a:latin typeface="Calibri"/>
                <a:ea typeface="Calibri"/>
                <a:cs typeface="Calibri"/>
                <a:sym typeface="Calibri"/>
              </a:rPr>
              <a:t>IRE</a:t>
            </a:r>
            <a:endParaRPr/>
          </a:p>
          <a:p>
            <a:pPr indent="0" lvl="0" marL="0" marR="0" rtl="0" algn="ctr">
              <a:spcBef>
                <a:spcPts val="50"/>
              </a:spcBef>
              <a:spcAft>
                <a:spcPts val="0"/>
              </a:spcAft>
              <a:buClr>
                <a:srgbClr val="004578"/>
              </a:buClr>
              <a:buSzPts val="1400"/>
              <a:buFont typeface="Arial"/>
              <a:buNone/>
            </a:pPr>
            <a:r>
              <a:rPr lang="en-US" sz="1400">
                <a:solidFill>
                  <a:srgbClr val="004578"/>
                </a:solidFill>
                <a:latin typeface="Calibri"/>
                <a:ea typeface="Calibri"/>
                <a:cs typeface="Calibri"/>
                <a:sym typeface="Calibri"/>
              </a:rPr>
              <a:t>Institute of Radio</a:t>
            </a:r>
            <a:br>
              <a:rPr lang="en-US" sz="1400">
                <a:solidFill>
                  <a:srgbClr val="004578"/>
                </a:solidFill>
                <a:latin typeface="Calibri"/>
                <a:ea typeface="Calibri"/>
                <a:cs typeface="Calibri"/>
                <a:sym typeface="Calibri"/>
              </a:rPr>
            </a:br>
            <a:r>
              <a:rPr lang="en-US" sz="1400">
                <a:solidFill>
                  <a:srgbClr val="004578"/>
                </a:solidFill>
                <a:latin typeface="Calibri"/>
                <a:ea typeface="Calibri"/>
                <a:cs typeface="Calibri"/>
                <a:sym typeface="Calibri"/>
              </a:rPr>
              <a:t>Engineers</a:t>
            </a:r>
            <a:endParaRPr/>
          </a:p>
        </p:txBody>
      </p:sp>
      <p:sp>
        <p:nvSpPr>
          <p:cNvPr id="254" name="Google Shape;254;p5"/>
          <p:cNvSpPr txBox="1"/>
          <p:nvPr/>
        </p:nvSpPr>
        <p:spPr>
          <a:xfrm>
            <a:off x="3791404" y="1198661"/>
            <a:ext cx="941388" cy="406265"/>
          </a:xfrm>
          <a:prstGeom prst="rect">
            <a:avLst/>
          </a:prstGeom>
          <a:solidFill>
            <a:schemeClr val="lt1"/>
          </a:solidFill>
          <a:ln>
            <a:noFill/>
          </a:ln>
        </p:spPr>
        <p:txBody>
          <a:bodyPr anchorCtr="0" anchor="t" bIns="18275" lIns="0" spcFirstLastPara="1" rIns="0" wrap="square" tIns="18275">
            <a:spAutoFit/>
          </a:bodyPr>
          <a:lstStyle/>
          <a:p>
            <a:pPr indent="0" lvl="0" marL="0" marR="0" rtl="0" algn="ctr">
              <a:spcBef>
                <a:spcPts val="0"/>
              </a:spcBef>
              <a:spcAft>
                <a:spcPts val="0"/>
              </a:spcAft>
              <a:buClr>
                <a:srgbClr val="01B4E3"/>
              </a:buClr>
              <a:buSzPts val="2400"/>
              <a:buFont typeface="Arial"/>
              <a:buNone/>
            </a:pPr>
            <a:r>
              <a:rPr b="1" lang="en-US" sz="2400">
                <a:solidFill>
                  <a:srgbClr val="01B4E3"/>
                </a:solidFill>
                <a:latin typeface="Calibri"/>
                <a:ea typeface="Calibri"/>
                <a:cs typeface="Calibri"/>
                <a:sym typeface="Calibri"/>
              </a:rPr>
              <a:t>1912</a:t>
            </a:r>
            <a:endParaRPr/>
          </a:p>
        </p:txBody>
      </p:sp>
      <p:pic>
        <p:nvPicPr>
          <p:cNvPr descr="ire.png" id="255" name="Google Shape;255;p5"/>
          <p:cNvPicPr preferRelativeResize="0"/>
          <p:nvPr/>
        </p:nvPicPr>
        <p:blipFill rotWithShape="1">
          <a:blip r:embed="rId6">
            <a:alphaModFix/>
          </a:blip>
          <a:srcRect b="0" l="0" r="0" t="0"/>
          <a:stretch/>
        </p:blipFill>
        <p:spPr>
          <a:xfrm>
            <a:off x="2878592" y="1771749"/>
            <a:ext cx="2635250" cy="1885950"/>
          </a:xfrm>
          <a:prstGeom prst="rect">
            <a:avLst/>
          </a:prstGeom>
          <a:noFill/>
          <a:ln>
            <a:noFill/>
          </a:ln>
        </p:spPr>
      </p:pic>
      <p:cxnSp>
        <p:nvCxnSpPr>
          <p:cNvPr id="256" name="Google Shape;256;p5"/>
          <p:cNvCxnSpPr/>
          <p:nvPr/>
        </p:nvCxnSpPr>
        <p:spPr>
          <a:xfrm>
            <a:off x="2908754" y="1840011"/>
            <a:ext cx="0" cy="2923721"/>
          </a:xfrm>
          <a:prstGeom prst="straightConnector1">
            <a:avLst/>
          </a:prstGeom>
          <a:noFill/>
          <a:ln cap="flat" cmpd="sng" w="12700">
            <a:solidFill>
              <a:srgbClr val="D8D8D8"/>
            </a:solidFill>
            <a:prstDash val="solid"/>
            <a:miter lim="800000"/>
            <a:headEnd len="sm" w="sm" type="none"/>
            <a:tailEnd len="sm" w="sm" type="none"/>
          </a:ln>
        </p:spPr>
      </p:cxnSp>
      <p:sp>
        <p:nvSpPr>
          <p:cNvPr id="257" name="Google Shape;257;p5"/>
          <p:cNvSpPr txBox="1"/>
          <p:nvPr/>
        </p:nvSpPr>
        <p:spPr>
          <a:xfrm>
            <a:off x="6126617" y="1198661"/>
            <a:ext cx="941387" cy="406265"/>
          </a:xfrm>
          <a:prstGeom prst="rect">
            <a:avLst/>
          </a:prstGeom>
          <a:solidFill>
            <a:schemeClr val="lt1"/>
          </a:solidFill>
          <a:ln>
            <a:noFill/>
          </a:ln>
        </p:spPr>
        <p:txBody>
          <a:bodyPr anchorCtr="0" anchor="t" bIns="18275" lIns="0" spcFirstLastPara="1" rIns="0" wrap="square" tIns="18275">
            <a:spAutoFit/>
          </a:bodyPr>
          <a:lstStyle/>
          <a:p>
            <a:pPr indent="0" lvl="0" marL="0" marR="0" rtl="0" algn="ctr">
              <a:spcBef>
                <a:spcPts val="0"/>
              </a:spcBef>
              <a:spcAft>
                <a:spcPts val="0"/>
              </a:spcAft>
              <a:buClr>
                <a:srgbClr val="01B4E3"/>
              </a:buClr>
              <a:buSzPts val="2400"/>
              <a:buFont typeface="Arial"/>
              <a:buNone/>
            </a:pPr>
            <a:r>
              <a:rPr b="1" lang="en-US" sz="2400">
                <a:solidFill>
                  <a:srgbClr val="01B4E3"/>
                </a:solidFill>
                <a:latin typeface="Calibri"/>
                <a:ea typeface="Calibri"/>
                <a:cs typeface="Calibri"/>
                <a:sym typeface="Calibri"/>
              </a:rPr>
              <a:t>1963</a:t>
            </a:r>
            <a:endParaRPr/>
          </a:p>
        </p:txBody>
      </p:sp>
      <p:cxnSp>
        <p:nvCxnSpPr>
          <p:cNvPr id="258" name="Google Shape;258;p5"/>
          <p:cNvCxnSpPr/>
          <p:nvPr/>
        </p:nvCxnSpPr>
        <p:spPr>
          <a:xfrm>
            <a:off x="5513842" y="1840011"/>
            <a:ext cx="0" cy="2891064"/>
          </a:xfrm>
          <a:prstGeom prst="straightConnector1">
            <a:avLst/>
          </a:prstGeom>
          <a:noFill/>
          <a:ln cap="flat" cmpd="sng" w="12700">
            <a:solidFill>
              <a:srgbClr val="D9D9D9"/>
            </a:solidFill>
            <a:prstDash val="solid"/>
            <a:miter lim="800000"/>
            <a:headEnd len="sm" w="sm" type="none"/>
            <a:tailEnd len="sm" w="sm" type="none"/>
          </a:ln>
        </p:spPr>
      </p:cxnSp>
      <p:pic>
        <p:nvPicPr>
          <p:cNvPr id="259" name="Google Shape;259;p5"/>
          <p:cNvPicPr preferRelativeResize="0"/>
          <p:nvPr/>
        </p:nvPicPr>
        <p:blipFill rotWithShape="1">
          <a:blip r:embed="rId7">
            <a:alphaModFix/>
          </a:blip>
          <a:srcRect b="0" l="0" r="0" t="0"/>
          <a:stretch/>
        </p:blipFill>
        <p:spPr>
          <a:xfrm>
            <a:off x="6523485" y="2188024"/>
            <a:ext cx="3379569" cy="1901990"/>
          </a:xfrm>
          <a:prstGeom prst="rect">
            <a:avLst/>
          </a:prstGeom>
          <a:noFill/>
          <a:ln>
            <a:noFill/>
          </a:ln>
        </p:spPr>
      </p:pic>
      <p:sp>
        <p:nvSpPr>
          <p:cNvPr id="260" name="Google Shape;260;p5"/>
          <p:cNvSpPr txBox="1"/>
          <p:nvPr/>
        </p:nvSpPr>
        <p:spPr>
          <a:xfrm>
            <a:off x="8658409" y="1188985"/>
            <a:ext cx="941387" cy="406265"/>
          </a:xfrm>
          <a:prstGeom prst="rect">
            <a:avLst/>
          </a:prstGeom>
          <a:solidFill>
            <a:schemeClr val="lt1"/>
          </a:solidFill>
          <a:ln>
            <a:noFill/>
          </a:ln>
        </p:spPr>
        <p:txBody>
          <a:bodyPr anchorCtr="0" anchor="t" bIns="18275" lIns="0" spcFirstLastPara="1" rIns="0" wrap="square" tIns="18275">
            <a:spAutoFit/>
          </a:bodyPr>
          <a:lstStyle/>
          <a:p>
            <a:pPr indent="0" lvl="0" marL="0" marR="0" rtl="0" algn="ctr">
              <a:spcBef>
                <a:spcPts val="0"/>
              </a:spcBef>
              <a:spcAft>
                <a:spcPts val="0"/>
              </a:spcAft>
              <a:buClr>
                <a:srgbClr val="01B4E3"/>
              </a:buClr>
              <a:buSzPts val="2400"/>
              <a:buFont typeface="Arial"/>
              <a:buNone/>
            </a:pPr>
            <a:r>
              <a:rPr b="1" lang="en-US" sz="2400">
                <a:solidFill>
                  <a:srgbClr val="01B4E3"/>
                </a:solidFill>
                <a:latin typeface="Calibri"/>
                <a:ea typeface="Calibri"/>
                <a:cs typeface="Calibri"/>
                <a:sym typeface="Calibri"/>
              </a:rPr>
              <a:t>TODAY</a:t>
            </a:r>
            <a:endParaRPr/>
          </a:p>
        </p:txBody>
      </p:sp>
      <p:sp>
        <p:nvSpPr>
          <p:cNvPr id="261" name="Google Shape;261;p5"/>
          <p:cNvSpPr txBox="1"/>
          <p:nvPr/>
        </p:nvSpPr>
        <p:spPr>
          <a:xfrm>
            <a:off x="5958292" y="3980018"/>
            <a:ext cx="5390559" cy="1502114"/>
          </a:xfrm>
          <a:prstGeom prst="rect">
            <a:avLst/>
          </a:prstGeom>
          <a:noFill/>
          <a:ln>
            <a:noFill/>
          </a:ln>
        </p:spPr>
        <p:txBody>
          <a:bodyPr anchorCtr="0" anchor="t" bIns="45700" lIns="91425" spcFirstLastPara="1" rIns="91425" wrap="square" tIns="45700">
            <a:normAutofit lnSpcReduction="10000"/>
          </a:bodyPr>
          <a:lstStyle/>
          <a:p>
            <a:pPr indent="-63500" lvl="0" marL="228600" marR="0" rtl="0" algn="l">
              <a:lnSpc>
                <a:spcPct val="90000"/>
              </a:lnSpc>
              <a:spcBef>
                <a:spcPts val="0"/>
              </a:spcBef>
              <a:spcAft>
                <a:spcPts val="0"/>
              </a:spcAft>
              <a:buClr>
                <a:srgbClr val="007DB2"/>
              </a:buClr>
              <a:buSzPts val="2600"/>
              <a:buFont typeface="NTR"/>
              <a:buNone/>
            </a:pPr>
            <a:r>
              <a:t/>
            </a:r>
            <a:endParaRPr sz="2600">
              <a:solidFill>
                <a:srgbClr val="004578"/>
              </a:solidFill>
              <a:latin typeface="Calibri"/>
              <a:ea typeface="Calibri"/>
              <a:cs typeface="Calibri"/>
              <a:sym typeface="Calibri"/>
            </a:endParaRPr>
          </a:p>
          <a:p>
            <a:pPr indent="0" lvl="0" marL="0" marR="0" rtl="0" algn="l">
              <a:lnSpc>
                <a:spcPct val="90000"/>
              </a:lnSpc>
              <a:spcBef>
                <a:spcPts val="1000"/>
              </a:spcBef>
              <a:spcAft>
                <a:spcPts val="0"/>
              </a:spcAft>
              <a:buClr>
                <a:srgbClr val="007DB2"/>
              </a:buClr>
              <a:buSzPts val="2400"/>
              <a:buFont typeface="NTR"/>
              <a:buNone/>
            </a:pPr>
            <a:r>
              <a:rPr lang="en-US" sz="2400">
                <a:solidFill>
                  <a:srgbClr val="00B0F0"/>
                </a:solidFill>
                <a:latin typeface="Calibri"/>
                <a:ea typeface="Calibri"/>
                <a:cs typeface="Calibri"/>
                <a:sym typeface="Calibri"/>
              </a:rPr>
              <a:t>IEEE embodies the visions of its founders—applying them to the challenges of today and tomorrow.</a:t>
            </a:r>
            <a:endParaRPr/>
          </a:p>
        </p:txBody>
      </p:sp>
      <p:sp>
        <p:nvSpPr>
          <p:cNvPr id="262" name="Google Shape;262;p5"/>
          <p:cNvSpPr/>
          <p:nvPr/>
        </p:nvSpPr>
        <p:spPr>
          <a:xfrm>
            <a:off x="832267" y="6240419"/>
            <a:ext cx="4088876"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8">
                  <a:extLst>
                    <a:ext uri="{A12FA001-AC4F-418D-AE19-62706E023703}">
                      <ahyp:hlinkClr val="tx"/>
                    </a:ext>
                  </a:extLst>
                </a:hlinkClick>
              </a:rPr>
              <a:t>ieee.org/about/ieee-history.html</a:t>
            </a:r>
            <a:endParaRPr b="1" sz="1600">
              <a:solidFill>
                <a:srgbClr val="00629B"/>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pic>
        <p:nvPicPr>
          <p:cNvPr id="1052" name="Google Shape;1052;p50"/>
          <p:cNvPicPr preferRelativeResize="0"/>
          <p:nvPr/>
        </p:nvPicPr>
        <p:blipFill rotWithShape="1">
          <a:blip r:embed="rId3">
            <a:alphaModFix/>
          </a:blip>
          <a:srcRect b="0" l="0" r="0" t="0"/>
          <a:stretch/>
        </p:blipFill>
        <p:spPr>
          <a:xfrm>
            <a:off x="481548" y="1450211"/>
            <a:ext cx="11374883" cy="4460360"/>
          </a:xfrm>
          <a:prstGeom prst="rect">
            <a:avLst/>
          </a:prstGeom>
          <a:noFill/>
          <a:ln>
            <a:noFill/>
          </a:ln>
        </p:spPr>
      </p:pic>
      <p:sp>
        <p:nvSpPr>
          <p:cNvPr id="1053" name="Google Shape;1053;p50"/>
          <p:cNvSpPr txBox="1"/>
          <p:nvPr/>
        </p:nvSpPr>
        <p:spPr>
          <a:xfrm>
            <a:off x="181386" y="6361817"/>
            <a:ext cx="1542900" cy="273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US" sz="900">
                <a:solidFill>
                  <a:schemeClr val="lt1"/>
                </a:solidFill>
                <a:latin typeface="Calibri"/>
                <a:ea typeface="Calibri"/>
                <a:cs typeface="Calibri"/>
                <a:sym typeface="Calibri"/>
              </a:rPr>
              <a:t>‹#›</a:t>
            </a:fld>
            <a:endParaRPr sz="900">
              <a:solidFill>
                <a:schemeClr val="lt1"/>
              </a:solidFill>
              <a:latin typeface="Calibri"/>
              <a:ea typeface="Calibri"/>
              <a:cs typeface="Calibri"/>
              <a:sym typeface="Calibri"/>
            </a:endParaRPr>
          </a:p>
        </p:txBody>
      </p:sp>
      <p:sp>
        <p:nvSpPr>
          <p:cNvPr id="1054" name="Google Shape;1054;p5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rgbClr val="00629B"/>
              </a:buClr>
              <a:buSzPct val="100000"/>
              <a:buFont typeface="Calibri"/>
              <a:buNone/>
            </a:pPr>
            <a:r>
              <a:rPr lang="en-US" sz="3200"/>
              <a:t>IEEE Standards Association (IEEE SA)</a:t>
            </a:r>
            <a:endParaRPr/>
          </a:p>
        </p:txBody>
      </p:sp>
      <p:sp>
        <p:nvSpPr>
          <p:cNvPr id="1055" name="Google Shape;1055;p50"/>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nurtures, develops, and advances the building of global technologies.</a:t>
            </a:r>
            <a:endParaRPr/>
          </a:p>
        </p:txBody>
      </p:sp>
      <p:sp>
        <p:nvSpPr>
          <p:cNvPr id="1056" name="Google Shape;1056;p50"/>
          <p:cNvSpPr/>
          <p:nvPr/>
        </p:nvSpPr>
        <p:spPr>
          <a:xfrm rot="10800000">
            <a:off x="11234287" y="1452943"/>
            <a:ext cx="645928" cy="645928"/>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7" name="Google Shape;1057;p50"/>
          <p:cNvSpPr/>
          <p:nvPr/>
        </p:nvSpPr>
        <p:spPr>
          <a:xfrm>
            <a:off x="465625" y="5287032"/>
            <a:ext cx="645928" cy="645928"/>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8" name="Google Shape;1058;p50"/>
          <p:cNvSpPr txBox="1"/>
          <p:nvPr/>
        </p:nvSpPr>
        <p:spPr>
          <a:xfrm>
            <a:off x="452078" y="6351151"/>
            <a:ext cx="790088" cy="1825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400">
              <a:solidFill>
                <a:srgbClr val="00629B"/>
              </a:solidFill>
              <a:latin typeface="Calibri"/>
              <a:ea typeface="Calibri"/>
              <a:cs typeface="Calibri"/>
              <a:sym typeface="Calibri"/>
            </a:endParaRPr>
          </a:p>
        </p:txBody>
      </p:sp>
      <p:grpSp>
        <p:nvGrpSpPr>
          <p:cNvPr id="1059" name="Google Shape;1059;p50"/>
          <p:cNvGrpSpPr/>
          <p:nvPr/>
        </p:nvGrpSpPr>
        <p:grpSpPr>
          <a:xfrm>
            <a:off x="2864214" y="1444624"/>
            <a:ext cx="9208641" cy="4465946"/>
            <a:chOff x="1329862" y="908550"/>
            <a:chExt cx="10859713" cy="5266668"/>
          </a:xfrm>
        </p:grpSpPr>
        <p:sp>
          <p:nvSpPr>
            <p:cNvPr id="1060" name="Google Shape;1060;p50"/>
            <p:cNvSpPr/>
            <p:nvPr/>
          </p:nvSpPr>
          <p:spPr>
            <a:xfrm flipH="1" rot="5400000">
              <a:off x="3998774" y="-1760362"/>
              <a:ext cx="5266668" cy="10604492"/>
            </a:xfrm>
            <a:prstGeom prst="rect">
              <a:avLst/>
            </a:prstGeom>
            <a:gradFill>
              <a:gsLst>
                <a:gs pos="0">
                  <a:srgbClr val="000000">
                    <a:alpha val="0"/>
                  </a:srgbClr>
                </a:gs>
                <a:gs pos="100000">
                  <a:srgbClr val="01577D"/>
                </a:gs>
              </a:gsLst>
              <a:lin ang="16200038" scaled="0"/>
            </a:gra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p:txBody>
        </p:sp>
        <p:grpSp>
          <p:nvGrpSpPr>
            <p:cNvPr id="1061" name="Google Shape;1061;p50"/>
            <p:cNvGrpSpPr/>
            <p:nvPr/>
          </p:nvGrpSpPr>
          <p:grpSpPr>
            <a:xfrm>
              <a:off x="7955690" y="3002294"/>
              <a:ext cx="4113563" cy="890400"/>
              <a:chOff x="8183640" y="3078560"/>
              <a:chExt cx="4113563" cy="890400"/>
            </a:xfrm>
          </p:grpSpPr>
          <p:sp>
            <p:nvSpPr>
              <p:cNvPr id="1062" name="Google Shape;1062;p50"/>
              <p:cNvSpPr/>
              <p:nvPr/>
            </p:nvSpPr>
            <p:spPr>
              <a:xfrm>
                <a:off x="10060704" y="3161658"/>
                <a:ext cx="2236499" cy="735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GROWTH</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467">
                    <a:solidFill>
                      <a:schemeClr val="lt1"/>
                    </a:solidFill>
                    <a:latin typeface="Calibri"/>
                    <a:ea typeface="Calibri"/>
                    <a:cs typeface="Calibri"/>
                    <a:sym typeface="Calibri"/>
                  </a:rPr>
                  <a:t>Facilitating trade &amp; economic growth</a:t>
                </a:r>
                <a:endParaRPr sz="1800">
                  <a:solidFill>
                    <a:schemeClr val="lt1"/>
                  </a:solidFill>
                  <a:latin typeface="Calibri"/>
                  <a:ea typeface="Calibri"/>
                  <a:cs typeface="Calibri"/>
                  <a:sym typeface="Calibri"/>
                </a:endParaRPr>
              </a:p>
            </p:txBody>
          </p:sp>
          <p:sp>
            <p:nvSpPr>
              <p:cNvPr id="1063" name="Google Shape;1063;p50"/>
              <p:cNvSpPr/>
              <p:nvPr/>
            </p:nvSpPr>
            <p:spPr>
              <a:xfrm>
                <a:off x="9135406" y="3078560"/>
                <a:ext cx="890400" cy="890400"/>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64" name="Google Shape;1064;p50"/>
              <p:cNvCxnSpPr/>
              <p:nvPr/>
            </p:nvCxnSpPr>
            <p:spPr>
              <a:xfrm>
                <a:off x="8183640" y="3487093"/>
                <a:ext cx="937763" cy="0"/>
              </a:xfrm>
              <a:prstGeom prst="straightConnector1">
                <a:avLst/>
              </a:prstGeom>
              <a:noFill/>
              <a:ln cap="flat" cmpd="sng" w="12700">
                <a:solidFill>
                  <a:schemeClr val="lt1"/>
                </a:solidFill>
                <a:prstDash val="solid"/>
                <a:miter lim="800000"/>
                <a:headEnd len="sm" w="sm" type="none"/>
                <a:tailEnd len="med" w="med" type="oval"/>
              </a:ln>
            </p:spPr>
          </p:cxnSp>
          <p:pic>
            <p:nvPicPr>
              <p:cNvPr id="1065" name="Google Shape;1065;p50"/>
              <p:cNvPicPr preferRelativeResize="0"/>
              <p:nvPr/>
            </p:nvPicPr>
            <p:blipFill rotWithShape="1">
              <a:blip r:embed="rId4">
                <a:alphaModFix/>
              </a:blip>
              <a:srcRect b="0" l="0" r="0" t="0"/>
              <a:stretch/>
            </p:blipFill>
            <p:spPr>
              <a:xfrm>
                <a:off x="9303054" y="3273653"/>
                <a:ext cx="555107" cy="483481"/>
              </a:xfrm>
              <a:prstGeom prst="rect">
                <a:avLst/>
              </a:prstGeom>
              <a:noFill/>
              <a:ln>
                <a:noFill/>
              </a:ln>
            </p:spPr>
          </p:pic>
        </p:grpSp>
        <p:grpSp>
          <p:nvGrpSpPr>
            <p:cNvPr id="1066" name="Google Shape;1066;p50"/>
            <p:cNvGrpSpPr/>
            <p:nvPr/>
          </p:nvGrpSpPr>
          <p:grpSpPr>
            <a:xfrm>
              <a:off x="3048268" y="4114379"/>
              <a:ext cx="3551506" cy="1509346"/>
              <a:chOff x="3756629" y="4485842"/>
              <a:chExt cx="3551506" cy="1509347"/>
            </a:xfrm>
          </p:grpSpPr>
          <p:sp>
            <p:nvSpPr>
              <p:cNvPr id="1067" name="Google Shape;1067;p50"/>
              <p:cNvSpPr/>
              <p:nvPr/>
            </p:nvSpPr>
            <p:spPr>
              <a:xfrm>
                <a:off x="3756629" y="5079589"/>
                <a:ext cx="2220880" cy="9156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PERFORMANCE</a:t>
                </a:r>
                <a:endParaRPr sz="1800">
                  <a:solidFill>
                    <a:schemeClr val="lt1"/>
                  </a:solidFill>
                  <a:latin typeface="Calibri"/>
                  <a:ea typeface="Calibri"/>
                  <a:cs typeface="Calibri"/>
                  <a:sym typeface="Calibri"/>
                </a:endParaRPr>
              </a:p>
              <a:p>
                <a:pPr indent="0" lvl="0" marL="0" marR="0" rtl="0" algn="r">
                  <a:spcBef>
                    <a:spcPts val="0"/>
                  </a:spcBef>
                  <a:spcAft>
                    <a:spcPts val="0"/>
                  </a:spcAft>
                  <a:buNone/>
                </a:pPr>
                <a:r>
                  <a:rPr lang="en-US" sz="1467">
                    <a:solidFill>
                      <a:schemeClr val="lt1"/>
                    </a:solidFill>
                    <a:latin typeface="Calibri"/>
                    <a:ea typeface="Calibri"/>
                    <a:cs typeface="Calibri"/>
                    <a:sym typeface="Calibri"/>
                  </a:rPr>
                  <a:t>Fine-tuning performance and improving efficiency</a:t>
                </a:r>
                <a:endParaRPr sz="1800">
                  <a:solidFill>
                    <a:schemeClr val="lt1"/>
                  </a:solidFill>
                  <a:latin typeface="Calibri"/>
                  <a:ea typeface="Calibri"/>
                  <a:cs typeface="Calibri"/>
                  <a:sym typeface="Calibri"/>
                </a:endParaRPr>
              </a:p>
            </p:txBody>
          </p:sp>
          <p:sp>
            <p:nvSpPr>
              <p:cNvPr id="1068" name="Google Shape;1068;p50"/>
              <p:cNvSpPr/>
              <p:nvPr/>
            </p:nvSpPr>
            <p:spPr>
              <a:xfrm>
                <a:off x="6058987" y="5035346"/>
                <a:ext cx="890400" cy="89039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69" name="Google Shape;1069;p50"/>
              <p:cNvCxnSpPr/>
              <p:nvPr/>
            </p:nvCxnSpPr>
            <p:spPr>
              <a:xfrm flipH="1">
                <a:off x="6749791" y="4485842"/>
                <a:ext cx="558344" cy="637322"/>
              </a:xfrm>
              <a:prstGeom prst="straightConnector1">
                <a:avLst/>
              </a:prstGeom>
              <a:noFill/>
              <a:ln cap="flat" cmpd="sng" w="12700">
                <a:solidFill>
                  <a:schemeClr val="lt1"/>
                </a:solidFill>
                <a:prstDash val="solid"/>
                <a:miter lim="800000"/>
                <a:headEnd len="sm" w="sm" type="none"/>
                <a:tailEnd len="med" w="med" type="oval"/>
              </a:ln>
            </p:spPr>
          </p:cxnSp>
          <p:pic>
            <p:nvPicPr>
              <p:cNvPr id="1070" name="Google Shape;1070;p50"/>
              <p:cNvPicPr preferRelativeResize="0"/>
              <p:nvPr/>
            </p:nvPicPr>
            <p:blipFill rotWithShape="1">
              <a:blip r:embed="rId5">
                <a:alphaModFix/>
              </a:blip>
              <a:srcRect b="0" l="0" r="0" t="0"/>
              <a:stretch/>
            </p:blipFill>
            <p:spPr>
              <a:xfrm>
                <a:off x="6154126" y="5137732"/>
                <a:ext cx="644100" cy="644100"/>
              </a:xfrm>
              <a:prstGeom prst="rect">
                <a:avLst/>
              </a:prstGeom>
              <a:noFill/>
              <a:ln>
                <a:noFill/>
              </a:ln>
            </p:spPr>
          </p:pic>
        </p:grpSp>
        <p:grpSp>
          <p:nvGrpSpPr>
            <p:cNvPr id="1071" name="Google Shape;1071;p50"/>
            <p:cNvGrpSpPr/>
            <p:nvPr/>
          </p:nvGrpSpPr>
          <p:grpSpPr>
            <a:xfrm>
              <a:off x="1645312" y="3021486"/>
              <a:ext cx="4507422" cy="1027651"/>
              <a:chOff x="2339051" y="3138417"/>
              <a:chExt cx="4507423" cy="1027650"/>
            </a:xfrm>
          </p:grpSpPr>
          <p:sp>
            <p:nvSpPr>
              <p:cNvPr id="1072" name="Google Shape;1072;p50"/>
              <p:cNvSpPr/>
              <p:nvPr/>
            </p:nvSpPr>
            <p:spPr>
              <a:xfrm>
                <a:off x="2339051" y="3170968"/>
                <a:ext cx="2761801" cy="995099"/>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INNOVATION</a:t>
                </a:r>
                <a:br>
                  <a:rPr lang="en-US" sz="2400">
                    <a:solidFill>
                      <a:schemeClr val="lt1"/>
                    </a:solidFill>
                    <a:latin typeface="Calibri"/>
                    <a:ea typeface="Calibri"/>
                    <a:cs typeface="Calibri"/>
                    <a:sym typeface="Calibri"/>
                  </a:rPr>
                </a:br>
                <a:r>
                  <a:rPr lang="en-US" sz="1467">
                    <a:solidFill>
                      <a:schemeClr val="lt1"/>
                    </a:solidFill>
                    <a:latin typeface="Calibri"/>
                    <a:ea typeface="Calibri"/>
                    <a:cs typeface="Calibri"/>
                    <a:sym typeface="Calibri"/>
                  </a:rPr>
                  <a:t>Providing an essential platform on which new technologies &amp; processes can build</a:t>
                </a:r>
                <a:endParaRPr sz="1800">
                  <a:solidFill>
                    <a:schemeClr val="lt1"/>
                  </a:solidFill>
                  <a:latin typeface="Calibri"/>
                  <a:ea typeface="Calibri"/>
                  <a:cs typeface="Calibri"/>
                  <a:sym typeface="Calibri"/>
                </a:endParaRPr>
              </a:p>
              <a:p>
                <a:pPr indent="0" lvl="0" marL="0" marR="0" rtl="0" algn="r">
                  <a:lnSpc>
                    <a:spcPct val="80000"/>
                  </a:lnSpc>
                  <a:spcBef>
                    <a:spcPts val="0"/>
                  </a:spcBef>
                  <a:spcAft>
                    <a:spcPts val="0"/>
                  </a:spcAft>
                  <a:buNone/>
                </a:pPr>
                <a:r>
                  <a:t/>
                </a:r>
                <a:endParaRPr sz="1467">
                  <a:solidFill>
                    <a:schemeClr val="lt1"/>
                  </a:solidFill>
                  <a:latin typeface="Calibri"/>
                  <a:ea typeface="Calibri"/>
                  <a:cs typeface="Calibri"/>
                  <a:sym typeface="Calibri"/>
                </a:endParaRPr>
              </a:p>
            </p:txBody>
          </p:sp>
          <p:sp>
            <p:nvSpPr>
              <p:cNvPr id="1073" name="Google Shape;1073;p50"/>
              <p:cNvSpPr/>
              <p:nvPr/>
            </p:nvSpPr>
            <p:spPr>
              <a:xfrm>
                <a:off x="5188179" y="3138417"/>
                <a:ext cx="890400" cy="890400"/>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74" name="Google Shape;1074;p50"/>
              <p:cNvCxnSpPr/>
              <p:nvPr/>
            </p:nvCxnSpPr>
            <p:spPr>
              <a:xfrm rot="10800000">
                <a:off x="6071683" y="3535363"/>
                <a:ext cx="774791" cy="3045"/>
              </a:xfrm>
              <a:prstGeom prst="straightConnector1">
                <a:avLst/>
              </a:prstGeom>
              <a:noFill/>
              <a:ln cap="flat" cmpd="sng" w="12700">
                <a:solidFill>
                  <a:schemeClr val="lt1"/>
                </a:solidFill>
                <a:prstDash val="solid"/>
                <a:miter lim="800000"/>
                <a:headEnd len="sm" w="sm" type="none"/>
                <a:tailEnd len="med" w="med" type="oval"/>
              </a:ln>
            </p:spPr>
          </p:cxnSp>
          <p:pic>
            <p:nvPicPr>
              <p:cNvPr id="1075" name="Google Shape;1075;p50"/>
              <p:cNvPicPr preferRelativeResize="0"/>
              <p:nvPr/>
            </p:nvPicPr>
            <p:blipFill rotWithShape="1">
              <a:blip r:embed="rId6">
                <a:alphaModFix/>
              </a:blip>
              <a:srcRect b="0" l="0" r="0" t="0"/>
              <a:stretch/>
            </p:blipFill>
            <p:spPr>
              <a:xfrm>
                <a:off x="5302030" y="3299967"/>
                <a:ext cx="627769" cy="570699"/>
              </a:xfrm>
              <a:prstGeom prst="rect">
                <a:avLst/>
              </a:prstGeom>
              <a:noFill/>
              <a:ln>
                <a:noFill/>
              </a:ln>
            </p:spPr>
          </p:pic>
        </p:grpSp>
        <p:grpSp>
          <p:nvGrpSpPr>
            <p:cNvPr id="1076" name="Google Shape;1076;p50"/>
            <p:cNvGrpSpPr/>
            <p:nvPr/>
          </p:nvGrpSpPr>
          <p:grpSpPr>
            <a:xfrm>
              <a:off x="2567387" y="1270115"/>
              <a:ext cx="4039212" cy="1501696"/>
              <a:chOff x="3448297" y="1236065"/>
              <a:chExt cx="3890936" cy="1392099"/>
            </a:xfrm>
          </p:grpSpPr>
          <p:sp>
            <p:nvSpPr>
              <p:cNvPr id="1077" name="Google Shape;1077;p50"/>
              <p:cNvSpPr/>
              <p:nvPr/>
            </p:nvSpPr>
            <p:spPr>
              <a:xfrm>
                <a:off x="3448297" y="1236065"/>
                <a:ext cx="2477790" cy="9156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COMPETITION</a:t>
                </a:r>
                <a:endParaRPr sz="1800">
                  <a:solidFill>
                    <a:schemeClr val="lt1"/>
                  </a:solidFill>
                  <a:latin typeface="Calibri"/>
                  <a:ea typeface="Calibri"/>
                  <a:cs typeface="Calibri"/>
                  <a:sym typeface="Calibri"/>
                </a:endParaRPr>
              </a:p>
              <a:p>
                <a:pPr indent="0" lvl="0" marL="0" marR="0" rtl="0" algn="r">
                  <a:spcBef>
                    <a:spcPts val="0"/>
                  </a:spcBef>
                  <a:spcAft>
                    <a:spcPts val="0"/>
                  </a:spcAft>
                  <a:buNone/>
                </a:pPr>
                <a:r>
                  <a:rPr lang="en-US" sz="1467">
                    <a:solidFill>
                      <a:schemeClr val="lt1"/>
                    </a:solidFill>
                    <a:latin typeface="Calibri"/>
                    <a:ea typeface="Calibri"/>
                    <a:cs typeface="Calibri"/>
                    <a:sym typeface="Calibri"/>
                  </a:rPr>
                  <a:t>Influencing the competitiveness of industries &amp; companies</a:t>
                </a:r>
                <a:endParaRPr sz="1800">
                  <a:solidFill>
                    <a:schemeClr val="lt1"/>
                  </a:solidFill>
                  <a:latin typeface="Calibri"/>
                  <a:ea typeface="Calibri"/>
                  <a:cs typeface="Calibri"/>
                  <a:sym typeface="Calibri"/>
                </a:endParaRPr>
              </a:p>
            </p:txBody>
          </p:sp>
          <p:sp>
            <p:nvSpPr>
              <p:cNvPr id="1078" name="Google Shape;1078;p50"/>
              <p:cNvSpPr/>
              <p:nvPr/>
            </p:nvSpPr>
            <p:spPr>
              <a:xfrm>
                <a:off x="6113327" y="1291260"/>
                <a:ext cx="890402" cy="890400"/>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79" name="Google Shape;1079;p50"/>
              <p:cNvCxnSpPr>
                <a:endCxn id="1078" idx="5"/>
              </p:cNvCxnSpPr>
              <p:nvPr/>
            </p:nvCxnSpPr>
            <p:spPr>
              <a:xfrm rot="10800000">
                <a:off x="6873333" y="2051264"/>
                <a:ext cx="465900" cy="576900"/>
              </a:xfrm>
              <a:prstGeom prst="straightConnector1">
                <a:avLst/>
              </a:prstGeom>
              <a:noFill/>
              <a:ln cap="flat" cmpd="sng" w="12700">
                <a:solidFill>
                  <a:schemeClr val="lt1"/>
                </a:solidFill>
                <a:prstDash val="solid"/>
                <a:miter lim="800000"/>
                <a:headEnd len="sm" w="sm" type="none"/>
                <a:tailEnd len="med" w="med" type="oval"/>
              </a:ln>
            </p:spPr>
          </p:cxnSp>
          <p:pic>
            <p:nvPicPr>
              <p:cNvPr id="1080" name="Google Shape;1080;p50"/>
              <p:cNvPicPr preferRelativeResize="0"/>
              <p:nvPr/>
            </p:nvPicPr>
            <p:blipFill rotWithShape="1">
              <a:blip r:embed="rId7">
                <a:alphaModFix/>
              </a:blip>
              <a:srcRect b="0" l="0" r="-32741" t="0"/>
              <a:stretch/>
            </p:blipFill>
            <p:spPr>
              <a:xfrm>
                <a:off x="6243678" y="1390067"/>
                <a:ext cx="823037" cy="691563"/>
              </a:xfrm>
              <a:prstGeom prst="rect">
                <a:avLst/>
              </a:prstGeom>
              <a:noFill/>
              <a:ln>
                <a:noFill/>
              </a:ln>
            </p:spPr>
          </p:pic>
        </p:grpSp>
        <p:sp>
          <p:nvSpPr>
            <p:cNvPr id="1081" name="Google Shape;1081;p50"/>
            <p:cNvSpPr/>
            <p:nvPr/>
          </p:nvSpPr>
          <p:spPr>
            <a:xfrm>
              <a:off x="8966075" y="1188024"/>
              <a:ext cx="3223500" cy="1096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CONFIDENCE</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467">
                  <a:solidFill>
                    <a:schemeClr val="lt1"/>
                  </a:solidFill>
                  <a:latin typeface="Calibri"/>
                  <a:ea typeface="Calibri"/>
                  <a:cs typeface="Calibri"/>
                  <a:sym typeface="Calibri"/>
                </a:rPr>
                <a:t>Demonstrating quality to customers by meeting expectations &amp; requirements</a:t>
              </a:r>
              <a:endParaRPr sz="1800">
                <a:solidFill>
                  <a:schemeClr val="lt1"/>
                </a:solidFill>
                <a:latin typeface="Calibri"/>
                <a:ea typeface="Calibri"/>
                <a:cs typeface="Calibri"/>
                <a:sym typeface="Calibri"/>
              </a:endParaRPr>
            </a:p>
          </p:txBody>
        </p:sp>
        <p:sp>
          <p:nvSpPr>
            <p:cNvPr id="1082" name="Google Shape;1082;p50"/>
            <p:cNvSpPr/>
            <p:nvPr/>
          </p:nvSpPr>
          <p:spPr>
            <a:xfrm>
              <a:off x="8055922" y="1311845"/>
              <a:ext cx="890400" cy="890400"/>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83" name="Google Shape;1083;p50"/>
            <p:cNvCxnSpPr/>
            <p:nvPr/>
          </p:nvCxnSpPr>
          <p:spPr>
            <a:xfrm flipH="1" rot="10800000">
              <a:off x="7647241" y="2073075"/>
              <a:ext cx="536464" cy="568355"/>
            </a:xfrm>
            <a:prstGeom prst="straightConnector1">
              <a:avLst/>
            </a:prstGeom>
            <a:noFill/>
            <a:ln cap="flat" cmpd="sng" w="12700">
              <a:solidFill>
                <a:schemeClr val="lt1"/>
              </a:solidFill>
              <a:prstDash val="solid"/>
              <a:miter lim="800000"/>
              <a:headEnd len="sm" w="sm" type="none"/>
              <a:tailEnd len="med" w="med" type="oval"/>
            </a:ln>
          </p:spPr>
        </p:cxnSp>
        <p:grpSp>
          <p:nvGrpSpPr>
            <p:cNvPr id="1084" name="Google Shape;1084;p50"/>
            <p:cNvGrpSpPr/>
            <p:nvPr/>
          </p:nvGrpSpPr>
          <p:grpSpPr>
            <a:xfrm>
              <a:off x="7728551" y="4144035"/>
              <a:ext cx="4230994" cy="1484469"/>
              <a:chOff x="7932136" y="4322131"/>
              <a:chExt cx="4230994" cy="1484469"/>
            </a:xfrm>
          </p:grpSpPr>
          <p:sp>
            <p:nvSpPr>
              <p:cNvPr id="1085" name="Google Shape;1085;p50"/>
              <p:cNvSpPr/>
              <p:nvPr/>
            </p:nvSpPr>
            <p:spPr>
              <a:xfrm>
                <a:off x="9504976" y="4891000"/>
                <a:ext cx="2658154" cy="915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800">
                    <a:solidFill>
                      <a:schemeClr val="lt1"/>
                    </a:solidFill>
                    <a:latin typeface="Montserrat ExtraBold"/>
                    <a:ea typeface="Montserrat ExtraBold"/>
                    <a:cs typeface="Montserrat ExtraBold"/>
                    <a:sym typeface="Montserrat ExtraBold"/>
                  </a:rPr>
                  <a:t>SUSTAINABILITY</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467">
                    <a:solidFill>
                      <a:schemeClr val="lt1"/>
                    </a:solidFill>
                    <a:latin typeface="Calibri"/>
                    <a:ea typeface="Calibri"/>
                    <a:cs typeface="Calibri"/>
                    <a:sym typeface="Calibri"/>
                  </a:rPr>
                  <a:t>Making technology safer, interoperable and sustainable for the future</a:t>
                </a:r>
                <a:endParaRPr sz="1800">
                  <a:solidFill>
                    <a:schemeClr val="lt1"/>
                  </a:solidFill>
                  <a:latin typeface="Calibri"/>
                  <a:ea typeface="Calibri"/>
                  <a:cs typeface="Calibri"/>
                  <a:sym typeface="Calibri"/>
                </a:endParaRPr>
              </a:p>
            </p:txBody>
          </p:sp>
          <p:sp>
            <p:nvSpPr>
              <p:cNvPr id="1086" name="Google Shape;1086;p50"/>
              <p:cNvSpPr/>
              <p:nvPr/>
            </p:nvSpPr>
            <p:spPr>
              <a:xfrm>
                <a:off x="8490417" y="4820034"/>
                <a:ext cx="890400" cy="890401"/>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cxnSp>
            <p:nvCxnSpPr>
              <p:cNvPr id="1087" name="Google Shape;1087;p50"/>
              <p:cNvCxnSpPr/>
              <p:nvPr/>
            </p:nvCxnSpPr>
            <p:spPr>
              <a:xfrm>
                <a:off x="7932136" y="4322131"/>
                <a:ext cx="681416" cy="605963"/>
              </a:xfrm>
              <a:prstGeom prst="straightConnector1">
                <a:avLst/>
              </a:prstGeom>
              <a:noFill/>
              <a:ln cap="flat" cmpd="sng" w="12700">
                <a:solidFill>
                  <a:schemeClr val="lt1"/>
                </a:solidFill>
                <a:prstDash val="solid"/>
                <a:miter lim="800000"/>
                <a:headEnd len="sm" w="sm" type="none"/>
                <a:tailEnd len="med" w="med" type="oval"/>
              </a:ln>
            </p:spPr>
          </p:cxnSp>
          <p:pic>
            <p:nvPicPr>
              <p:cNvPr id="1088" name="Google Shape;1088;p50"/>
              <p:cNvPicPr preferRelativeResize="0"/>
              <p:nvPr/>
            </p:nvPicPr>
            <p:blipFill rotWithShape="1">
              <a:blip r:embed="rId8">
                <a:alphaModFix/>
              </a:blip>
              <a:srcRect b="0" l="0" r="0" t="0"/>
              <a:stretch/>
            </p:blipFill>
            <p:spPr>
              <a:xfrm>
                <a:off x="8653371" y="4897262"/>
                <a:ext cx="502541" cy="734482"/>
              </a:xfrm>
              <a:prstGeom prst="rect">
                <a:avLst/>
              </a:prstGeom>
              <a:noFill/>
              <a:ln>
                <a:noFill/>
              </a:ln>
            </p:spPr>
          </p:pic>
        </p:grpSp>
        <p:sp>
          <p:nvSpPr>
            <p:cNvPr id="1089" name="Google Shape;1089;p50"/>
            <p:cNvSpPr/>
            <p:nvPr/>
          </p:nvSpPr>
          <p:spPr>
            <a:xfrm>
              <a:off x="5902337" y="2142493"/>
              <a:ext cx="2519400" cy="2519400"/>
            </a:xfrm>
            <a:prstGeom prst="ellipse">
              <a:avLst/>
            </a:prstGeom>
            <a:gradFill>
              <a:gsLst>
                <a:gs pos="0">
                  <a:srgbClr val="FFFFFF"/>
                </a:gs>
                <a:gs pos="35000">
                  <a:srgbClr val="FFFFFF"/>
                </a:gs>
                <a:gs pos="100000">
                  <a:srgbClr val="59C7D7"/>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chemeClr val="lt1"/>
                </a:solidFill>
                <a:latin typeface="Calibri"/>
                <a:ea typeface="Calibri"/>
                <a:cs typeface="Calibri"/>
                <a:sym typeface="Calibri"/>
              </a:endParaRPr>
            </a:p>
          </p:txBody>
        </p:sp>
        <p:sp>
          <p:nvSpPr>
            <p:cNvPr id="1090" name="Google Shape;1090;p50"/>
            <p:cNvSpPr txBox="1"/>
            <p:nvPr/>
          </p:nvSpPr>
          <p:spPr>
            <a:xfrm>
              <a:off x="6176441" y="2720829"/>
              <a:ext cx="2070598" cy="1351988"/>
            </a:xfrm>
            <a:prstGeom prst="rect">
              <a:avLst/>
            </a:prstGeom>
            <a:noFill/>
            <a:ln>
              <a:noFill/>
            </a:ln>
          </p:spPr>
          <p:txBody>
            <a:bodyPr anchorCtr="0" anchor="t" bIns="91425" lIns="91425" spcFirstLastPara="1" rIns="91425" wrap="square" tIns="91425">
              <a:spAutoFit/>
            </a:bodyPr>
            <a:lstStyle/>
            <a:p>
              <a:pPr indent="0" lvl="0" marL="0" marR="0" rtl="0" algn="ctr">
                <a:lnSpc>
                  <a:spcPct val="103333"/>
                </a:lnSpc>
                <a:spcBef>
                  <a:spcPts val="0"/>
                </a:spcBef>
                <a:spcAft>
                  <a:spcPts val="0"/>
                </a:spcAft>
                <a:buNone/>
              </a:pPr>
              <a:r>
                <a:rPr b="1" lang="en-US" sz="2400">
                  <a:solidFill>
                    <a:srgbClr val="00629B"/>
                  </a:solidFill>
                  <a:latin typeface="Calibri"/>
                  <a:ea typeface="Calibri"/>
                  <a:cs typeface="Calibri"/>
                  <a:sym typeface="Calibri"/>
                </a:rPr>
                <a:t>Global </a:t>
              </a:r>
              <a:endParaRPr b="1" sz="2400">
                <a:solidFill>
                  <a:srgbClr val="00629B"/>
                </a:solidFill>
                <a:latin typeface="Calibri"/>
                <a:ea typeface="Calibri"/>
                <a:cs typeface="Calibri"/>
                <a:sym typeface="Calibri"/>
              </a:endParaRPr>
            </a:p>
            <a:p>
              <a:pPr indent="0" lvl="0" marL="0" marR="0" rtl="0" algn="ctr">
                <a:lnSpc>
                  <a:spcPct val="103333"/>
                </a:lnSpc>
                <a:spcBef>
                  <a:spcPts val="0"/>
                </a:spcBef>
                <a:spcAft>
                  <a:spcPts val="0"/>
                </a:spcAft>
                <a:buNone/>
              </a:pPr>
              <a:r>
                <a:rPr b="1" lang="en-US" sz="2400">
                  <a:solidFill>
                    <a:srgbClr val="00629B"/>
                  </a:solidFill>
                  <a:latin typeface="Calibri"/>
                  <a:ea typeface="Calibri"/>
                  <a:cs typeface="Calibri"/>
                  <a:sym typeface="Calibri"/>
                </a:rPr>
                <a:t>IEEE</a:t>
              </a:r>
              <a:endParaRPr b="1" sz="2400">
                <a:solidFill>
                  <a:srgbClr val="00629B"/>
                </a:solidFill>
                <a:latin typeface="Calibri"/>
                <a:ea typeface="Calibri"/>
                <a:cs typeface="Calibri"/>
                <a:sym typeface="Calibri"/>
              </a:endParaRPr>
            </a:p>
            <a:p>
              <a:pPr indent="0" lvl="0" marL="0" marR="0" rtl="0" algn="ctr">
                <a:lnSpc>
                  <a:spcPct val="103333"/>
                </a:lnSpc>
                <a:spcBef>
                  <a:spcPts val="0"/>
                </a:spcBef>
                <a:spcAft>
                  <a:spcPts val="0"/>
                </a:spcAft>
                <a:buNone/>
              </a:pPr>
              <a:r>
                <a:rPr b="1" lang="en-US" sz="2400">
                  <a:solidFill>
                    <a:srgbClr val="00629B"/>
                  </a:solidFill>
                  <a:latin typeface="Calibri"/>
                  <a:ea typeface="Calibri"/>
                  <a:cs typeface="Calibri"/>
                  <a:sym typeface="Calibri"/>
                </a:rPr>
                <a:t>Standards</a:t>
              </a:r>
              <a:endParaRPr b="1" sz="2400">
                <a:solidFill>
                  <a:srgbClr val="00629B"/>
                </a:solidFill>
                <a:latin typeface="Calibri"/>
                <a:ea typeface="Calibri"/>
                <a:cs typeface="Calibri"/>
                <a:sym typeface="Calibri"/>
              </a:endParaRPr>
            </a:p>
          </p:txBody>
        </p:sp>
        <p:pic>
          <p:nvPicPr>
            <p:cNvPr id="1091" name="Google Shape;1091;p50"/>
            <p:cNvPicPr preferRelativeResize="0"/>
            <p:nvPr/>
          </p:nvPicPr>
          <p:blipFill rotWithShape="1">
            <a:blip r:embed="rId9">
              <a:alphaModFix/>
            </a:blip>
            <a:srcRect b="0" l="0" r="0" t="0"/>
            <a:stretch/>
          </p:blipFill>
          <p:spPr>
            <a:xfrm>
              <a:off x="8121310" y="1465756"/>
              <a:ext cx="711200" cy="558800"/>
            </a:xfrm>
            <a:prstGeom prst="rect">
              <a:avLst/>
            </a:prstGeom>
            <a:noFill/>
            <a:ln>
              <a:noFill/>
            </a:ln>
          </p:spPr>
        </p:pic>
      </p:grpSp>
      <p:sp>
        <p:nvSpPr>
          <p:cNvPr id="1092" name="Google Shape;1092;p50"/>
          <p:cNvSpPr txBox="1"/>
          <p:nvPr/>
        </p:nvSpPr>
        <p:spPr>
          <a:xfrm>
            <a:off x="680696" y="1651951"/>
            <a:ext cx="3040254" cy="397231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B5E2"/>
              </a:buClr>
              <a:buSzPts val="2000"/>
              <a:buFont typeface="Arial"/>
              <a:buNone/>
            </a:pPr>
            <a:r>
              <a:rPr b="1" lang="en-US" sz="2000">
                <a:solidFill>
                  <a:srgbClr val="00B5E2"/>
                </a:solidFill>
                <a:latin typeface="Calibri"/>
                <a:ea typeface="Calibri"/>
                <a:cs typeface="Calibri"/>
                <a:sym typeface="Calibri"/>
              </a:rPr>
              <a:t>Consumers around the world enjoy the benefits of IEEE Standards:</a:t>
            </a:r>
            <a:endParaRPr/>
          </a:p>
          <a:p>
            <a:pPr indent="-95250" lvl="0" marL="100584" marR="0" rtl="0" algn="l">
              <a:lnSpc>
                <a:spcPct val="90000"/>
              </a:lnSpc>
              <a:spcBef>
                <a:spcPts val="1000"/>
              </a:spcBef>
              <a:spcAft>
                <a:spcPts val="0"/>
              </a:spcAft>
              <a:buClr>
                <a:schemeClr val="lt1"/>
              </a:buClr>
              <a:buSzPts val="1500"/>
              <a:buFont typeface="Arial"/>
              <a:buChar char="•"/>
            </a:pPr>
            <a:r>
              <a:rPr b="0" lang="en-US" sz="1500">
                <a:solidFill>
                  <a:schemeClr val="lt1"/>
                </a:solidFill>
                <a:latin typeface="Calibri"/>
                <a:ea typeface="Calibri"/>
                <a:cs typeface="Calibri"/>
                <a:sym typeface="Calibri"/>
              </a:rPr>
              <a:t>Provide the bricks and mortar </a:t>
            </a:r>
            <a:br>
              <a:rPr b="0" lang="en-US" sz="1500">
                <a:solidFill>
                  <a:schemeClr val="lt1"/>
                </a:solidFill>
                <a:latin typeface="Calibri"/>
                <a:ea typeface="Calibri"/>
                <a:cs typeface="Calibri"/>
                <a:sym typeface="Calibri"/>
              </a:rPr>
            </a:br>
            <a:r>
              <a:rPr b="0" lang="en-US" sz="1500">
                <a:solidFill>
                  <a:schemeClr val="lt1"/>
                </a:solidFill>
                <a:latin typeface="Calibri"/>
                <a:ea typeface="Calibri"/>
                <a:cs typeface="Calibri"/>
                <a:sym typeface="Calibri"/>
              </a:rPr>
              <a:t>for a globally level playing field </a:t>
            </a:r>
            <a:br>
              <a:rPr b="0" lang="en-US" sz="1500">
                <a:solidFill>
                  <a:schemeClr val="lt1"/>
                </a:solidFill>
                <a:latin typeface="Calibri"/>
                <a:ea typeface="Calibri"/>
                <a:cs typeface="Calibri"/>
                <a:sym typeface="Calibri"/>
              </a:rPr>
            </a:br>
            <a:r>
              <a:rPr b="0" lang="en-US" sz="1500">
                <a:solidFill>
                  <a:schemeClr val="lt1"/>
                </a:solidFill>
                <a:latin typeface="Calibri"/>
                <a:ea typeface="Calibri"/>
                <a:cs typeface="Calibri"/>
                <a:sym typeface="Calibri"/>
              </a:rPr>
              <a:t>for innovation</a:t>
            </a:r>
            <a:endParaRPr/>
          </a:p>
          <a:p>
            <a:pPr indent="-95250" lvl="0" marL="100584" marR="0" rtl="0" algn="l">
              <a:lnSpc>
                <a:spcPct val="90000"/>
              </a:lnSpc>
              <a:spcBef>
                <a:spcPts val="1000"/>
              </a:spcBef>
              <a:spcAft>
                <a:spcPts val="0"/>
              </a:spcAft>
              <a:buClr>
                <a:schemeClr val="lt1"/>
              </a:buClr>
              <a:buSzPts val="1500"/>
              <a:buFont typeface="Arial"/>
              <a:buChar char="•"/>
            </a:pPr>
            <a:r>
              <a:rPr b="0" lang="en-US" sz="1500">
                <a:solidFill>
                  <a:schemeClr val="lt1"/>
                </a:solidFill>
                <a:latin typeface="Calibri"/>
                <a:ea typeface="Calibri"/>
                <a:cs typeface="Calibri"/>
                <a:sym typeface="Calibri"/>
              </a:rPr>
              <a:t>Protect public safety, </a:t>
            </a:r>
            <a:br>
              <a:rPr b="0" lang="en-US" sz="1500">
                <a:solidFill>
                  <a:schemeClr val="lt1"/>
                </a:solidFill>
                <a:latin typeface="Calibri"/>
                <a:ea typeface="Calibri"/>
                <a:cs typeface="Calibri"/>
                <a:sym typeface="Calibri"/>
              </a:rPr>
            </a:br>
            <a:r>
              <a:rPr b="0" lang="en-US" sz="1500">
                <a:solidFill>
                  <a:schemeClr val="lt1"/>
                </a:solidFill>
                <a:latin typeface="Calibri"/>
                <a:ea typeface="Calibri"/>
                <a:cs typeface="Calibri"/>
                <a:sym typeface="Calibri"/>
              </a:rPr>
              <a:t>health &amp; wellbeing</a:t>
            </a:r>
            <a:endParaRPr/>
          </a:p>
          <a:p>
            <a:pPr indent="-95250" lvl="0" marL="100584" marR="0" rtl="0" algn="l">
              <a:lnSpc>
                <a:spcPct val="90000"/>
              </a:lnSpc>
              <a:spcBef>
                <a:spcPts val="1000"/>
              </a:spcBef>
              <a:spcAft>
                <a:spcPts val="0"/>
              </a:spcAft>
              <a:buClr>
                <a:schemeClr val="lt1"/>
              </a:buClr>
              <a:buSzPts val="1500"/>
              <a:buFont typeface="Arial"/>
              <a:buChar char="•"/>
            </a:pPr>
            <a:r>
              <a:rPr b="0" lang="en-US" sz="1500">
                <a:solidFill>
                  <a:schemeClr val="lt1"/>
                </a:solidFill>
                <a:latin typeface="Calibri"/>
                <a:ea typeface="Calibri"/>
                <a:cs typeface="Calibri"/>
                <a:sym typeface="Calibri"/>
              </a:rPr>
              <a:t>Contribute to a </a:t>
            </a:r>
            <a:br>
              <a:rPr b="0" lang="en-US" sz="1500">
                <a:solidFill>
                  <a:schemeClr val="lt1"/>
                </a:solidFill>
                <a:latin typeface="Calibri"/>
                <a:ea typeface="Calibri"/>
                <a:cs typeface="Calibri"/>
                <a:sym typeface="Calibri"/>
              </a:rPr>
            </a:br>
            <a:r>
              <a:rPr b="0" lang="en-US" sz="1500">
                <a:solidFill>
                  <a:schemeClr val="lt1"/>
                </a:solidFill>
                <a:latin typeface="Calibri"/>
                <a:ea typeface="Calibri"/>
                <a:cs typeface="Calibri"/>
                <a:sym typeface="Calibri"/>
              </a:rPr>
              <a:t>sustainable future</a:t>
            </a:r>
            <a:endParaRPr/>
          </a:p>
          <a:p>
            <a:pPr indent="-215900" lvl="0" marL="342900" marR="0" rtl="0" algn="l">
              <a:lnSpc>
                <a:spcPct val="90000"/>
              </a:lnSpc>
              <a:spcBef>
                <a:spcPts val="1000"/>
              </a:spcBef>
              <a:spcAft>
                <a:spcPts val="0"/>
              </a:spcAft>
              <a:buClr>
                <a:schemeClr val="dk1"/>
              </a:buClr>
              <a:buSzPts val="2000"/>
              <a:buFont typeface="Arial"/>
              <a:buNone/>
            </a:pPr>
            <a:r>
              <a:t/>
            </a:r>
            <a:endParaRPr b="1" sz="2000">
              <a:solidFill>
                <a:schemeClr val="lt1"/>
              </a:solidFill>
              <a:latin typeface="Calibri"/>
              <a:ea typeface="Calibri"/>
              <a:cs typeface="Calibri"/>
              <a:sym typeface="Calibri"/>
            </a:endParaRPr>
          </a:p>
          <a:p>
            <a:pPr indent="-215900" lvl="0" marL="342900" marR="0" rtl="0" algn="l">
              <a:lnSpc>
                <a:spcPct val="90000"/>
              </a:lnSpc>
              <a:spcBef>
                <a:spcPts val="1000"/>
              </a:spcBef>
              <a:spcAft>
                <a:spcPts val="0"/>
              </a:spcAft>
              <a:buClr>
                <a:schemeClr val="dk1"/>
              </a:buClr>
              <a:buSzPts val="2000"/>
              <a:buFont typeface="Arial"/>
              <a:buNone/>
            </a:pPr>
            <a:r>
              <a:t/>
            </a:r>
            <a:endParaRPr b="1" sz="20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000"/>
              <a:buFont typeface="Arial"/>
              <a:buNone/>
            </a:pPr>
            <a:r>
              <a:t/>
            </a:r>
            <a:endParaRPr b="1" sz="2000">
              <a:solidFill>
                <a:schemeClr val="lt1"/>
              </a:solidFill>
              <a:latin typeface="Calibri"/>
              <a:ea typeface="Calibri"/>
              <a:cs typeface="Calibri"/>
              <a:sym typeface="Calibri"/>
            </a:endParaRPr>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51"/>
          <p:cNvSpPr/>
          <p:nvPr/>
        </p:nvSpPr>
        <p:spPr>
          <a:xfrm>
            <a:off x="559609" y="1843515"/>
            <a:ext cx="5114681" cy="4241573"/>
          </a:xfrm>
          <a:prstGeom prst="snip2DiagRect">
            <a:avLst>
              <a:gd fmla="val 0" name="adj1"/>
              <a:gd fmla="val 9671"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099" name="Google Shape;1099;p5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Standards Association</a:t>
            </a:r>
            <a:endParaRPr/>
          </a:p>
        </p:txBody>
      </p:sp>
      <p:sp>
        <p:nvSpPr>
          <p:cNvPr id="1100" name="Google Shape;1100;p51"/>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i="0" lang="en-US"/>
              <a:t>IEEE Standards drive the functionality, capability, and interoperability of a range of products and services that affect the way people live, work, and communicate.</a:t>
            </a:r>
            <a:endParaRPr i="0"/>
          </a:p>
        </p:txBody>
      </p:sp>
      <p:sp>
        <p:nvSpPr>
          <p:cNvPr id="1101" name="Google Shape;1101;p51"/>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629B"/>
              </a:buClr>
              <a:buSzPts val="1400"/>
              <a:buFont typeface="Calibri"/>
              <a:buNone/>
            </a:pPr>
            <a:fld id="{00000000-1234-1234-1234-123412341234}" type="slidenum">
              <a:rPr lang="en-US"/>
              <a:t>‹#›</a:t>
            </a:fld>
            <a:endParaRPr/>
          </a:p>
        </p:txBody>
      </p:sp>
      <p:grpSp>
        <p:nvGrpSpPr>
          <p:cNvPr id="1102" name="Google Shape;1102;p51"/>
          <p:cNvGrpSpPr/>
          <p:nvPr/>
        </p:nvGrpSpPr>
        <p:grpSpPr>
          <a:xfrm>
            <a:off x="5871467" y="2067954"/>
            <a:ext cx="5660909" cy="3031321"/>
            <a:chOff x="5513644" y="2612364"/>
            <a:chExt cx="5745309" cy="3034393"/>
          </a:xfrm>
        </p:grpSpPr>
        <p:pic>
          <p:nvPicPr>
            <p:cNvPr id="1103" name="Google Shape;1103;p51"/>
            <p:cNvPicPr preferRelativeResize="0"/>
            <p:nvPr/>
          </p:nvPicPr>
          <p:blipFill rotWithShape="1">
            <a:blip r:embed="rId3">
              <a:alphaModFix/>
            </a:blip>
            <a:srcRect b="0" l="0" r="0" t="0"/>
            <a:stretch/>
          </p:blipFill>
          <p:spPr>
            <a:xfrm>
              <a:off x="7122695" y="2886541"/>
              <a:ext cx="2426367" cy="2426367"/>
            </a:xfrm>
            <a:prstGeom prst="rect">
              <a:avLst/>
            </a:prstGeom>
            <a:noFill/>
            <a:ln>
              <a:noFill/>
            </a:ln>
          </p:spPr>
        </p:pic>
        <p:sp>
          <p:nvSpPr>
            <p:cNvPr id="1104" name="Google Shape;1104;p51"/>
            <p:cNvSpPr/>
            <p:nvPr/>
          </p:nvSpPr>
          <p:spPr>
            <a:xfrm>
              <a:off x="5983619" y="2612364"/>
              <a:ext cx="1640556" cy="646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Maintaining </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the Standard</a:t>
              </a:r>
              <a:endParaRPr sz="1800">
                <a:solidFill>
                  <a:schemeClr val="dk1"/>
                </a:solidFill>
                <a:latin typeface="Calibri"/>
                <a:ea typeface="Calibri"/>
                <a:cs typeface="Calibri"/>
                <a:sym typeface="Calibri"/>
              </a:endParaRPr>
            </a:p>
          </p:txBody>
        </p:sp>
        <p:sp>
          <p:nvSpPr>
            <p:cNvPr id="1105" name="Google Shape;1105;p51"/>
            <p:cNvSpPr/>
            <p:nvPr/>
          </p:nvSpPr>
          <p:spPr>
            <a:xfrm>
              <a:off x="8739113" y="2612364"/>
              <a:ext cx="1640556" cy="646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Initiating the</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Project</a:t>
              </a:r>
              <a:endParaRPr sz="1800">
                <a:solidFill>
                  <a:schemeClr val="dk1"/>
                </a:solidFill>
                <a:latin typeface="Calibri"/>
                <a:ea typeface="Calibri"/>
                <a:cs typeface="Calibri"/>
                <a:sym typeface="Calibri"/>
              </a:endParaRPr>
            </a:p>
          </p:txBody>
        </p:sp>
        <p:sp>
          <p:nvSpPr>
            <p:cNvPr id="1106" name="Google Shape;1106;p51"/>
            <p:cNvSpPr/>
            <p:nvPr/>
          </p:nvSpPr>
          <p:spPr>
            <a:xfrm>
              <a:off x="9508168" y="3842406"/>
              <a:ext cx="1750785" cy="9242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Mobilizing</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the Working Group</a:t>
              </a:r>
              <a:endParaRPr sz="1800">
                <a:solidFill>
                  <a:schemeClr val="dk1"/>
                </a:solidFill>
                <a:latin typeface="Calibri"/>
                <a:ea typeface="Calibri"/>
                <a:cs typeface="Calibri"/>
                <a:sym typeface="Calibri"/>
              </a:endParaRPr>
            </a:p>
          </p:txBody>
        </p:sp>
        <p:sp>
          <p:nvSpPr>
            <p:cNvPr id="1107" name="Google Shape;1107;p51"/>
            <p:cNvSpPr/>
            <p:nvPr/>
          </p:nvSpPr>
          <p:spPr>
            <a:xfrm>
              <a:off x="8903304" y="4999771"/>
              <a:ext cx="1750785" cy="646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Drafting the</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Standard</a:t>
              </a:r>
              <a:endParaRPr sz="1800">
                <a:solidFill>
                  <a:schemeClr val="dk1"/>
                </a:solidFill>
                <a:latin typeface="Calibri"/>
                <a:ea typeface="Calibri"/>
                <a:cs typeface="Calibri"/>
                <a:sym typeface="Calibri"/>
              </a:endParaRPr>
            </a:p>
          </p:txBody>
        </p:sp>
        <p:sp>
          <p:nvSpPr>
            <p:cNvPr id="1108" name="Google Shape;1108;p51"/>
            <p:cNvSpPr/>
            <p:nvPr/>
          </p:nvSpPr>
          <p:spPr>
            <a:xfrm>
              <a:off x="6017668" y="4999771"/>
              <a:ext cx="1750785" cy="646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Balloting the</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Standard</a:t>
              </a:r>
              <a:endParaRPr sz="1800">
                <a:solidFill>
                  <a:schemeClr val="dk1"/>
                </a:solidFill>
                <a:latin typeface="Calibri"/>
                <a:ea typeface="Calibri"/>
                <a:cs typeface="Calibri"/>
                <a:sym typeface="Calibri"/>
              </a:endParaRPr>
            </a:p>
          </p:txBody>
        </p:sp>
        <p:sp>
          <p:nvSpPr>
            <p:cNvPr id="1109" name="Google Shape;1109;p51"/>
            <p:cNvSpPr/>
            <p:nvPr/>
          </p:nvSpPr>
          <p:spPr>
            <a:xfrm>
              <a:off x="5513644" y="3842406"/>
              <a:ext cx="1750785" cy="6469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002855"/>
                </a:buClr>
                <a:buSzPts val="1800"/>
                <a:buFont typeface="Calibri"/>
                <a:buNone/>
              </a:pPr>
              <a:r>
                <a:rPr b="1" lang="en-US" sz="1800">
                  <a:solidFill>
                    <a:srgbClr val="002855"/>
                  </a:solidFill>
                  <a:latin typeface="Calibri"/>
                  <a:ea typeface="Calibri"/>
                  <a:cs typeface="Calibri"/>
                  <a:sym typeface="Calibri"/>
                </a:rPr>
                <a:t>Gaining Final</a:t>
              </a:r>
              <a:br>
                <a:rPr b="1" lang="en-US" sz="1800">
                  <a:solidFill>
                    <a:srgbClr val="002855"/>
                  </a:solidFill>
                  <a:latin typeface="Calibri"/>
                  <a:ea typeface="Calibri"/>
                  <a:cs typeface="Calibri"/>
                  <a:sym typeface="Calibri"/>
                </a:rPr>
              </a:br>
              <a:r>
                <a:rPr b="1" lang="en-US" sz="1800">
                  <a:solidFill>
                    <a:srgbClr val="002855"/>
                  </a:solidFill>
                  <a:latin typeface="Calibri"/>
                  <a:ea typeface="Calibri"/>
                  <a:cs typeface="Calibri"/>
                  <a:sym typeface="Calibri"/>
                </a:rPr>
                <a:t>Approval</a:t>
              </a:r>
              <a:endParaRPr sz="1800">
                <a:solidFill>
                  <a:schemeClr val="dk1"/>
                </a:solidFill>
                <a:latin typeface="Calibri"/>
                <a:ea typeface="Calibri"/>
                <a:cs typeface="Calibri"/>
                <a:sym typeface="Calibri"/>
              </a:endParaRPr>
            </a:p>
          </p:txBody>
        </p:sp>
      </p:grpSp>
      <p:grpSp>
        <p:nvGrpSpPr>
          <p:cNvPr id="1110" name="Google Shape;1110;p51"/>
          <p:cNvGrpSpPr/>
          <p:nvPr/>
        </p:nvGrpSpPr>
        <p:grpSpPr>
          <a:xfrm>
            <a:off x="857022" y="1963555"/>
            <a:ext cx="4512477" cy="848906"/>
            <a:chOff x="618561" y="2311161"/>
            <a:chExt cx="4512477" cy="848906"/>
          </a:xfrm>
        </p:grpSpPr>
        <p:sp>
          <p:nvSpPr>
            <p:cNvPr id="1111" name="Google Shape;1111;p51"/>
            <p:cNvSpPr/>
            <p:nvPr/>
          </p:nvSpPr>
          <p:spPr>
            <a:xfrm>
              <a:off x="618561" y="2557513"/>
              <a:ext cx="4512477" cy="602554"/>
            </a:xfrm>
            <a:custGeom>
              <a:rect b="b" l="l" r="r" t="t"/>
              <a:pathLst>
                <a:path extrusionOk="0" h="1409087" w="225454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anchorCtr="0" anchor="ctr" bIns="71725" lIns="86975" spcFirstLastPara="1" rIns="86975" wrap="square" tIns="71725">
              <a:noAutofit/>
            </a:bodyPr>
            <a:lstStyle/>
            <a:p>
              <a:pPr indent="0" lvl="0" marL="0" marR="0" rtl="0" algn="ctr">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7,500+ individual members in 94 countries</a:t>
              </a:r>
              <a:endParaRPr sz="1800">
                <a:solidFill>
                  <a:schemeClr val="dk1"/>
                </a:solidFill>
                <a:latin typeface="Calibri"/>
                <a:ea typeface="Calibri"/>
                <a:cs typeface="Calibri"/>
                <a:sym typeface="Calibri"/>
              </a:endParaRPr>
            </a:p>
          </p:txBody>
        </p:sp>
        <p:sp>
          <p:nvSpPr>
            <p:cNvPr id="1112" name="Google Shape;1112;p51"/>
            <p:cNvSpPr/>
            <p:nvPr/>
          </p:nvSpPr>
          <p:spPr>
            <a:xfrm>
              <a:off x="1368538" y="2311161"/>
              <a:ext cx="2802996" cy="487680"/>
            </a:xfrm>
            <a:custGeom>
              <a:rect b="b" l="l" r="r" t="t"/>
              <a:pathLst>
                <a:path extrusionOk="0" h="864898" w="2170643">
                  <a:moveTo>
                    <a:pt x="0" y="86490"/>
                  </a:moveTo>
                  <a:cubicBezTo>
                    <a:pt x="0" y="38723"/>
                    <a:pt x="38723" y="0"/>
                    <a:pt x="86490" y="0"/>
                  </a:cubicBezTo>
                  <a:lnTo>
                    <a:pt x="2084153" y="0"/>
                  </a:lnTo>
                  <a:cubicBezTo>
                    <a:pt x="2131920" y="0"/>
                    <a:pt x="2170643" y="38723"/>
                    <a:pt x="2170643" y="86490"/>
                  </a:cubicBezTo>
                  <a:lnTo>
                    <a:pt x="2170643" y="778408"/>
                  </a:lnTo>
                  <a:cubicBezTo>
                    <a:pt x="2170643" y="826175"/>
                    <a:pt x="2131920" y="864898"/>
                    <a:pt x="2084153" y="864898"/>
                  </a:cubicBezTo>
                  <a:lnTo>
                    <a:pt x="86490" y="864898"/>
                  </a:lnTo>
                  <a:cubicBezTo>
                    <a:pt x="38723" y="864898"/>
                    <a:pt x="0" y="826175"/>
                    <a:pt x="0" y="778408"/>
                  </a:cubicBezTo>
                  <a:lnTo>
                    <a:pt x="0" y="86490"/>
                  </a:lnTo>
                  <a:close/>
                </a:path>
              </a:pathLst>
            </a:custGeom>
            <a:noFill/>
            <a:ln>
              <a:noFill/>
            </a:ln>
          </p:spPr>
          <p:txBody>
            <a:bodyPr anchorCtr="0" anchor="ctr" bIns="55800" lIns="71050" spcFirstLastPara="1" rIns="71050" wrap="square" tIns="55800">
              <a:noAutofit/>
            </a:bodyPr>
            <a:lstStyle/>
            <a:p>
              <a:pPr indent="0" lvl="0" marL="0" marR="0" rtl="0" algn="ctr">
                <a:lnSpc>
                  <a:spcPct val="90000"/>
                </a:lnSpc>
                <a:spcBef>
                  <a:spcPts val="0"/>
                </a:spcBef>
                <a:spcAft>
                  <a:spcPts val="0"/>
                </a:spcAft>
                <a:buClr>
                  <a:schemeClr val="lt1"/>
                </a:buClr>
                <a:buSzPts val="1900"/>
                <a:buFont typeface="Calibri"/>
                <a:buNone/>
              </a:pPr>
              <a:r>
                <a:rPr b="1" lang="en-US" sz="1900">
                  <a:solidFill>
                    <a:schemeClr val="lt1"/>
                  </a:solidFill>
                  <a:latin typeface="Calibri"/>
                  <a:ea typeface="Calibri"/>
                  <a:cs typeface="Calibri"/>
                  <a:sym typeface="Calibri"/>
                </a:rPr>
                <a:t>INDIVIDUAL MEMBERSHIP</a:t>
              </a:r>
              <a:endParaRPr sz="1800">
                <a:solidFill>
                  <a:schemeClr val="dk1"/>
                </a:solidFill>
                <a:latin typeface="Calibri"/>
                <a:ea typeface="Calibri"/>
                <a:cs typeface="Calibri"/>
                <a:sym typeface="Calibri"/>
              </a:endParaRPr>
            </a:p>
          </p:txBody>
        </p:sp>
      </p:grpSp>
      <p:grpSp>
        <p:nvGrpSpPr>
          <p:cNvPr id="1113" name="Google Shape;1113;p51"/>
          <p:cNvGrpSpPr/>
          <p:nvPr/>
        </p:nvGrpSpPr>
        <p:grpSpPr>
          <a:xfrm>
            <a:off x="399317" y="2757838"/>
            <a:ext cx="5618438" cy="845797"/>
            <a:chOff x="3164847" y="4290388"/>
            <a:chExt cx="5618438" cy="845797"/>
          </a:xfrm>
        </p:grpSpPr>
        <p:sp>
          <p:nvSpPr>
            <p:cNvPr id="1114" name="Google Shape;1114;p51"/>
            <p:cNvSpPr/>
            <p:nvPr/>
          </p:nvSpPr>
          <p:spPr>
            <a:xfrm>
              <a:off x="3164847" y="4539127"/>
              <a:ext cx="5618438" cy="597058"/>
            </a:xfrm>
            <a:custGeom>
              <a:rect b="b" l="l" r="r" t="t"/>
              <a:pathLst>
                <a:path extrusionOk="0" h="1409087" w="225454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anchorCtr="0" anchor="ctr" bIns="71725" lIns="86975" spcFirstLastPara="1" rIns="86975" wrap="square" tIns="71725">
              <a:noAutofit/>
            </a:bodyPr>
            <a:lstStyle/>
            <a:p>
              <a:pPr indent="0" lvl="1" marL="0" marR="0" rtl="0" algn="ctr">
                <a:spcBef>
                  <a:spcPts val="0"/>
                </a:spcBef>
                <a:spcAft>
                  <a:spcPts val="0"/>
                </a:spcAft>
                <a:buClr>
                  <a:schemeClr val="dk1"/>
                </a:buClr>
                <a:buSzPts val="1900"/>
                <a:buFont typeface="Calibri"/>
                <a:buNone/>
              </a:pPr>
              <a:r>
                <a:rPr b="0" i="0" lang="en-US" sz="1900" u="none" cap="none" strike="noStrike">
                  <a:solidFill>
                    <a:schemeClr val="dk1"/>
                  </a:solidFill>
                  <a:latin typeface="Calibri"/>
                  <a:ea typeface="Calibri"/>
                  <a:cs typeface="Calibri"/>
                  <a:sym typeface="Calibri"/>
                </a:rPr>
                <a:t>340+ member corporations in 25 countries</a:t>
              </a:r>
              <a:endParaRPr b="0" i="0" sz="1800" u="none" cap="none" strike="noStrike">
                <a:solidFill>
                  <a:schemeClr val="dk1"/>
                </a:solidFill>
                <a:latin typeface="Calibri"/>
                <a:ea typeface="Calibri"/>
                <a:cs typeface="Calibri"/>
                <a:sym typeface="Calibri"/>
              </a:endParaRPr>
            </a:p>
          </p:txBody>
        </p:sp>
        <p:sp>
          <p:nvSpPr>
            <p:cNvPr id="1115" name="Google Shape;1115;p51"/>
            <p:cNvSpPr/>
            <p:nvPr/>
          </p:nvSpPr>
          <p:spPr>
            <a:xfrm>
              <a:off x="3622552" y="4290388"/>
              <a:ext cx="4250700" cy="487680"/>
            </a:xfrm>
            <a:custGeom>
              <a:rect b="b" l="l" r="r" t="t"/>
              <a:pathLst>
                <a:path extrusionOk="0" h="821808" w="2011275">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anchorCtr="0" anchor="ctr" bIns="54525" lIns="69775" spcFirstLastPara="1" rIns="69775" wrap="square" tIns="54525">
              <a:noAutofit/>
            </a:bodyPr>
            <a:lstStyle/>
            <a:p>
              <a:pPr indent="0" lvl="0" marL="0" marR="0" rtl="0" algn="ctr">
                <a:lnSpc>
                  <a:spcPct val="90000"/>
                </a:lnSpc>
                <a:spcBef>
                  <a:spcPts val="0"/>
                </a:spcBef>
                <a:spcAft>
                  <a:spcPts val="0"/>
                </a:spcAft>
                <a:buClr>
                  <a:schemeClr val="lt1"/>
                </a:buClr>
                <a:buSzPts val="1900"/>
                <a:buFont typeface="Calibri"/>
                <a:buNone/>
              </a:pPr>
              <a:r>
                <a:rPr b="1" lang="en-US" sz="1900">
                  <a:solidFill>
                    <a:schemeClr val="lt1"/>
                  </a:solidFill>
                  <a:latin typeface="Calibri"/>
                  <a:ea typeface="Calibri"/>
                  <a:cs typeface="Calibri"/>
                  <a:sym typeface="Calibri"/>
                </a:rPr>
                <a:t>CORPORATE MEMBERSHIPS</a:t>
              </a:r>
              <a:endParaRPr sz="1800">
                <a:solidFill>
                  <a:schemeClr val="dk1"/>
                </a:solidFill>
                <a:latin typeface="Calibri"/>
                <a:ea typeface="Calibri"/>
                <a:cs typeface="Calibri"/>
                <a:sym typeface="Calibri"/>
              </a:endParaRPr>
            </a:p>
          </p:txBody>
        </p:sp>
      </p:grpSp>
      <p:grpSp>
        <p:nvGrpSpPr>
          <p:cNvPr id="1116" name="Google Shape;1116;p51"/>
          <p:cNvGrpSpPr/>
          <p:nvPr/>
        </p:nvGrpSpPr>
        <p:grpSpPr>
          <a:xfrm>
            <a:off x="831210" y="3546664"/>
            <a:ext cx="4426982" cy="2376815"/>
            <a:chOff x="6538622" y="3786130"/>
            <a:chExt cx="4426982" cy="2376815"/>
          </a:xfrm>
        </p:grpSpPr>
        <p:sp>
          <p:nvSpPr>
            <p:cNvPr id="1117" name="Google Shape;1117;p51"/>
            <p:cNvSpPr/>
            <p:nvPr/>
          </p:nvSpPr>
          <p:spPr>
            <a:xfrm>
              <a:off x="6538622" y="4244523"/>
              <a:ext cx="4289865" cy="811746"/>
            </a:xfrm>
            <a:custGeom>
              <a:rect b="b" l="l" r="r" t="t"/>
              <a:pathLst>
                <a:path extrusionOk="0" h="1409087" w="225454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anchorCtr="0" anchor="ctr" bIns="71725" lIns="86975" spcFirstLastPara="1" rIns="86975" wrap="square" tIns="71725">
              <a:noAutofit/>
            </a:bodyPr>
            <a:lstStyle/>
            <a:p>
              <a:pPr indent="0" lvl="1" marL="0" marR="0" rtl="0" algn="ctr">
                <a:spcBef>
                  <a:spcPts val="0"/>
                </a:spcBef>
                <a:spcAft>
                  <a:spcPts val="0"/>
                </a:spcAft>
                <a:buClr>
                  <a:schemeClr val="dk1"/>
                </a:buClr>
                <a:buSzPts val="1900"/>
                <a:buFont typeface="Calibri"/>
                <a:buNone/>
              </a:pPr>
              <a:r>
                <a:rPr b="0" i="0" lang="en-US" sz="1900" u="none" cap="none" strike="noStrike">
                  <a:solidFill>
                    <a:schemeClr val="dk1"/>
                  </a:solidFill>
                  <a:latin typeface="Calibri"/>
                  <a:ea typeface="Calibri"/>
                  <a:cs typeface="Calibri"/>
                  <a:sym typeface="Calibri"/>
                </a:rPr>
                <a:t>35,000+ global participants;</a:t>
              </a:r>
              <a:endParaRPr b="0" i="0" sz="1800" u="none" cap="none" strike="noStrike">
                <a:solidFill>
                  <a:schemeClr val="dk1"/>
                </a:solidFill>
                <a:latin typeface="Calibri"/>
                <a:ea typeface="Calibri"/>
                <a:cs typeface="Calibri"/>
                <a:sym typeface="Calibri"/>
              </a:endParaRPr>
            </a:p>
            <a:p>
              <a:pPr indent="0" lvl="1" marL="0" marR="0" rtl="0" algn="ctr">
                <a:spcBef>
                  <a:spcPts val="0"/>
                </a:spcBef>
                <a:spcAft>
                  <a:spcPts val="0"/>
                </a:spcAft>
                <a:buClr>
                  <a:schemeClr val="dk1"/>
                </a:buClr>
                <a:buSzPts val="1900"/>
                <a:buFont typeface="Calibri"/>
                <a:buNone/>
              </a:pPr>
              <a:r>
                <a:rPr b="0" i="0" lang="en-US" sz="1900" u="none" cap="none" strike="noStrike">
                  <a:solidFill>
                    <a:schemeClr val="dk1"/>
                  </a:solidFill>
                  <a:latin typeface="Calibri"/>
                  <a:ea typeface="Calibri"/>
                  <a:cs typeface="Calibri"/>
                  <a:sym typeface="Calibri"/>
                </a:rPr>
                <a:t>all interested parties are welcome</a:t>
              </a:r>
              <a:endParaRPr/>
            </a:p>
            <a:p>
              <a:pPr indent="0" lvl="1" marL="0" marR="0" rtl="0" algn="ctr">
                <a:spcBef>
                  <a:spcPts val="600"/>
                </a:spcBef>
                <a:spcAft>
                  <a:spcPts val="0"/>
                </a:spcAft>
                <a:buClr>
                  <a:schemeClr val="dk1"/>
                </a:buClr>
                <a:buSzPts val="1900"/>
                <a:buFont typeface="Calibri"/>
                <a:buNone/>
              </a:pPr>
              <a:r>
                <a:rPr b="0" i="0" lang="en-US" sz="1900" u="none" cap="none" strike="noStrike">
                  <a:solidFill>
                    <a:schemeClr val="dk1"/>
                  </a:solidFill>
                  <a:latin typeface="Calibri"/>
                  <a:ea typeface="Calibri"/>
                  <a:cs typeface="Calibri"/>
                  <a:sym typeface="Calibri"/>
                </a:rPr>
                <a:t>2,000+ Standards &amp; Projects</a:t>
              </a:r>
              <a:endParaRPr b="0" i="0" sz="1800" u="none" cap="none" strike="noStrike">
                <a:solidFill>
                  <a:schemeClr val="dk1"/>
                </a:solidFill>
                <a:latin typeface="Calibri"/>
                <a:ea typeface="Calibri"/>
                <a:cs typeface="Calibri"/>
                <a:sym typeface="Calibri"/>
              </a:endParaRPr>
            </a:p>
          </p:txBody>
        </p:sp>
        <p:sp>
          <p:nvSpPr>
            <p:cNvPr id="1118" name="Google Shape;1118;p51"/>
            <p:cNvSpPr/>
            <p:nvPr/>
          </p:nvSpPr>
          <p:spPr>
            <a:xfrm>
              <a:off x="6875483" y="3786130"/>
              <a:ext cx="3905331" cy="487680"/>
            </a:xfrm>
            <a:custGeom>
              <a:rect b="b" l="l" r="r" t="t"/>
              <a:pathLst>
                <a:path extrusionOk="0" h="821808" w="2011275">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anchorCtr="0" anchor="ctr" bIns="54525" lIns="69775" spcFirstLastPara="1" rIns="69775" wrap="square" tIns="54525">
              <a:noAutofit/>
            </a:bodyPr>
            <a:lstStyle/>
            <a:p>
              <a:pPr indent="0" lvl="0" marL="0" marR="0" rtl="0" algn="ctr">
                <a:lnSpc>
                  <a:spcPct val="90000"/>
                </a:lnSpc>
                <a:spcBef>
                  <a:spcPts val="0"/>
                </a:spcBef>
                <a:spcAft>
                  <a:spcPts val="0"/>
                </a:spcAft>
                <a:buClr>
                  <a:schemeClr val="lt1"/>
                </a:buClr>
                <a:buSzPts val="1900"/>
                <a:buFont typeface="Calibri"/>
                <a:buNone/>
              </a:pPr>
              <a:r>
                <a:rPr b="1" lang="en-US" sz="1900">
                  <a:solidFill>
                    <a:schemeClr val="lt1"/>
                  </a:solidFill>
                  <a:latin typeface="Calibri"/>
                  <a:ea typeface="Calibri"/>
                  <a:cs typeface="Calibri"/>
                  <a:sym typeface="Calibri"/>
                </a:rPr>
                <a:t>STANDARDS &amp; RELATED ACTIVITIES</a:t>
              </a:r>
              <a:endParaRPr sz="1800">
                <a:solidFill>
                  <a:schemeClr val="dk1"/>
                </a:solidFill>
                <a:latin typeface="Calibri"/>
                <a:ea typeface="Calibri"/>
                <a:cs typeface="Calibri"/>
                <a:sym typeface="Calibri"/>
              </a:endParaRPr>
            </a:p>
          </p:txBody>
        </p:sp>
        <p:sp>
          <p:nvSpPr>
            <p:cNvPr id="1119" name="Google Shape;1119;p51"/>
            <p:cNvSpPr/>
            <p:nvPr/>
          </p:nvSpPr>
          <p:spPr>
            <a:xfrm>
              <a:off x="6875483" y="5200887"/>
              <a:ext cx="3905331" cy="487680"/>
            </a:xfrm>
            <a:custGeom>
              <a:rect b="b" l="l" r="r" t="t"/>
              <a:pathLst>
                <a:path extrusionOk="0" h="821808" w="2011275">
                  <a:moveTo>
                    <a:pt x="0" y="82181"/>
                  </a:moveTo>
                  <a:cubicBezTo>
                    <a:pt x="0" y="36794"/>
                    <a:pt x="36794" y="0"/>
                    <a:pt x="82181" y="0"/>
                  </a:cubicBezTo>
                  <a:lnTo>
                    <a:pt x="1929094" y="0"/>
                  </a:lnTo>
                  <a:cubicBezTo>
                    <a:pt x="1974481" y="0"/>
                    <a:pt x="2011275" y="36794"/>
                    <a:pt x="2011275" y="82181"/>
                  </a:cubicBezTo>
                  <a:lnTo>
                    <a:pt x="2011275" y="739627"/>
                  </a:lnTo>
                  <a:cubicBezTo>
                    <a:pt x="2011275" y="785014"/>
                    <a:pt x="1974481" y="821808"/>
                    <a:pt x="1929094" y="821808"/>
                  </a:cubicBezTo>
                  <a:lnTo>
                    <a:pt x="82181" y="821808"/>
                  </a:lnTo>
                  <a:cubicBezTo>
                    <a:pt x="36794" y="821808"/>
                    <a:pt x="0" y="785014"/>
                    <a:pt x="0" y="739627"/>
                  </a:cubicBezTo>
                  <a:lnTo>
                    <a:pt x="0" y="82181"/>
                  </a:lnTo>
                  <a:close/>
                </a:path>
              </a:pathLst>
            </a:custGeom>
            <a:noFill/>
            <a:ln>
              <a:noFill/>
            </a:ln>
          </p:spPr>
          <p:txBody>
            <a:bodyPr anchorCtr="0" anchor="ctr" bIns="54525" lIns="69775" spcFirstLastPara="1" rIns="69775" wrap="square" tIns="54525">
              <a:noAutofit/>
            </a:bodyPr>
            <a:lstStyle/>
            <a:p>
              <a:pPr indent="0" lvl="0" marL="0" marR="0" rtl="0" algn="ctr">
                <a:lnSpc>
                  <a:spcPct val="90000"/>
                </a:lnSpc>
                <a:spcBef>
                  <a:spcPts val="0"/>
                </a:spcBef>
                <a:spcAft>
                  <a:spcPts val="0"/>
                </a:spcAft>
                <a:buClr>
                  <a:schemeClr val="lt1"/>
                </a:buClr>
                <a:buSzPts val="1900"/>
                <a:buFont typeface="Calibri"/>
                <a:buNone/>
              </a:pPr>
              <a:r>
                <a:rPr b="1" lang="en-US" sz="1900">
                  <a:solidFill>
                    <a:schemeClr val="lt1"/>
                  </a:solidFill>
                  <a:latin typeface="Calibri"/>
                  <a:ea typeface="Calibri"/>
                  <a:cs typeface="Calibri"/>
                  <a:sym typeface="Calibri"/>
                </a:rPr>
                <a:t>GLOBAL AGREEMENTS</a:t>
              </a:r>
              <a:endParaRPr sz="1800">
                <a:solidFill>
                  <a:schemeClr val="dk1"/>
                </a:solidFill>
                <a:latin typeface="Calibri"/>
                <a:ea typeface="Calibri"/>
                <a:cs typeface="Calibri"/>
                <a:sym typeface="Calibri"/>
              </a:endParaRPr>
            </a:p>
          </p:txBody>
        </p:sp>
        <p:sp>
          <p:nvSpPr>
            <p:cNvPr id="1120" name="Google Shape;1120;p51"/>
            <p:cNvSpPr/>
            <p:nvPr/>
          </p:nvSpPr>
          <p:spPr>
            <a:xfrm>
              <a:off x="6675739" y="5351199"/>
              <a:ext cx="4289865" cy="811746"/>
            </a:xfrm>
            <a:custGeom>
              <a:rect b="b" l="l" r="r" t="t"/>
              <a:pathLst>
                <a:path extrusionOk="0" h="1409087" w="2254540">
                  <a:moveTo>
                    <a:pt x="0" y="140909"/>
                  </a:moveTo>
                  <a:cubicBezTo>
                    <a:pt x="0" y="63087"/>
                    <a:pt x="63087" y="0"/>
                    <a:pt x="140909" y="0"/>
                  </a:cubicBezTo>
                  <a:lnTo>
                    <a:pt x="2113631" y="0"/>
                  </a:lnTo>
                  <a:cubicBezTo>
                    <a:pt x="2191453" y="0"/>
                    <a:pt x="2254540" y="63087"/>
                    <a:pt x="2254540" y="140909"/>
                  </a:cubicBezTo>
                  <a:lnTo>
                    <a:pt x="2254540" y="1268178"/>
                  </a:lnTo>
                  <a:cubicBezTo>
                    <a:pt x="2254540" y="1346000"/>
                    <a:pt x="2191453" y="1409087"/>
                    <a:pt x="2113631" y="1409087"/>
                  </a:cubicBezTo>
                  <a:lnTo>
                    <a:pt x="140909" y="1409087"/>
                  </a:lnTo>
                  <a:cubicBezTo>
                    <a:pt x="63087" y="1409087"/>
                    <a:pt x="0" y="1346000"/>
                    <a:pt x="0" y="1268178"/>
                  </a:cubicBezTo>
                  <a:lnTo>
                    <a:pt x="0" y="140909"/>
                  </a:lnTo>
                  <a:close/>
                </a:path>
              </a:pathLst>
            </a:custGeom>
            <a:noFill/>
            <a:ln>
              <a:noFill/>
            </a:ln>
          </p:spPr>
          <p:txBody>
            <a:bodyPr anchorCtr="0" anchor="ctr" bIns="71725" lIns="86975" spcFirstLastPara="1" rIns="86975" wrap="square" tIns="71725">
              <a:noAutofit/>
            </a:bodyPr>
            <a:lstStyle/>
            <a:p>
              <a:pPr indent="0" lvl="1" marL="0" marR="0" rtl="0" algn="ctr">
                <a:spcBef>
                  <a:spcPts val="0"/>
                </a:spcBef>
                <a:spcAft>
                  <a:spcPts val="0"/>
                </a:spcAft>
                <a:buClr>
                  <a:schemeClr val="dk1"/>
                </a:buClr>
                <a:buSzPts val="1900"/>
                <a:buFont typeface="Calibri"/>
                <a:buNone/>
              </a:pPr>
              <a:r>
                <a:rPr b="0" i="0" lang="en-US" sz="1900" u="none" cap="none" strike="noStrike">
                  <a:solidFill>
                    <a:schemeClr val="dk1"/>
                  </a:solidFill>
                  <a:latin typeface="Calibri"/>
                  <a:ea typeface="Calibri"/>
                  <a:cs typeface="Calibri"/>
                  <a:sym typeface="Calibri"/>
                </a:rPr>
                <a:t>180+ Global agreements</a:t>
              </a:r>
              <a:endParaRPr b="0" i="0" sz="1800" u="none" cap="none" strike="noStrike">
                <a:solidFill>
                  <a:schemeClr val="dk1"/>
                </a:solidFill>
                <a:latin typeface="Calibri"/>
                <a:ea typeface="Calibri"/>
                <a:cs typeface="Calibri"/>
                <a:sym typeface="Calibri"/>
              </a:endParaRPr>
            </a:p>
          </p:txBody>
        </p:sp>
      </p:grpSp>
      <p:sp>
        <p:nvSpPr>
          <p:cNvPr id="1121" name="Google Shape;1121;p51"/>
          <p:cNvSpPr/>
          <p:nvPr/>
        </p:nvSpPr>
        <p:spPr>
          <a:xfrm>
            <a:off x="831210"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5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Font typeface="Calibri"/>
              <a:buNone/>
            </a:pPr>
            <a:r>
              <a:rPr lang="en-US"/>
              <a:t>IEEE Standards in Real Life</a:t>
            </a:r>
            <a:endParaRPr/>
          </a:p>
        </p:txBody>
      </p:sp>
      <p:sp>
        <p:nvSpPr>
          <p:cNvPr id="1128" name="Google Shape;1128;p52"/>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75787B"/>
              </a:buClr>
              <a:buSzPts val="2400"/>
              <a:buNone/>
            </a:pPr>
            <a:r>
              <a:rPr lang="en-US"/>
              <a:t>Enabling consumer connectivity through consensus building</a:t>
            </a:r>
            <a:endParaRPr/>
          </a:p>
        </p:txBody>
      </p:sp>
      <p:sp>
        <p:nvSpPr>
          <p:cNvPr id="1129" name="Google Shape;1129;p5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30" name="Google Shape;1130;p52"/>
          <p:cNvSpPr/>
          <p:nvPr/>
        </p:nvSpPr>
        <p:spPr>
          <a:xfrm>
            <a:off x="310414" y="5150056"/>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31" name="Google Shape;1131;p52"/>
          <p:cNvSpPr/>
          <p:nvPr/>
        </p:nvSpPr>
        <p:spPr>
          <a:xfrm rot="10800000">
            <a:off x="11425452" y="1366497"/>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id="1132" name="Google Shape;1132;p52"/>
          <p:cNvPicPr preferRelativeResize="0"/>
          <p:nvPr/>
        </p:nvPicPr>
        <p:blipFill rotWithShape="1">
          <a:blip r:embed="rId3">
            <a:alphaModFix/>
          </a:blip>
          <a:srcRect b="0" l="0" r="0" t="0"/>
          <a:stretch/>
        </p:blipFill>
        <p:spPr>
          <a:xfrm>
            <a:off x="10442566" y="516594"/>
            <a:ext cx="1307750" cy="1029058"/>
          </a:xfrm>
          <a:prstGeom prst="rect">
            <a:avLst/>
          </a:prstGeom>
          <a:noFill/>
          <a:ln>
            <a:noFill/>
          </a:ln>
        </p:spPr>
      </p:pic>
      <p:sp>
        <p:nvSpPr>
          <p:cNvPr id="1133" name="Google Shape;1133;p52"/>
          <p:cNvSpPr/>
          <p:nvPr/>
        </p:nvSpPr>
        <p:spPr>
          <a:xfrm rot="10800000">
            <a:off x="11298221" y="415567"/>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4" name="Google Shape;1134;p52"/>
          <p:cNvSpPr txBox="1"/>
          <p:nvPr/>
        </p:nvSpPr>
        <p:spPr>
          <a:xfrm>
            <a:off x="647272" y="1644156"/>
            <a:ext cx="319526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ELECTRIC VEHICLE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1609™ Series (Vehicular Communications)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2030.5™</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P2040™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P2408.11™</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52"/>
          <p:cNvSpPr txBox="1"/>
          <p:nvPr/>
        </p:nvSpPr>
        <p:spPr>
          <a:xfrm>
            <a:off x="647272" y="3679960"/>
            <a:ext cx="378089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HOME NETWORKING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P1901™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1905.1™ (Communication inside the home)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6" name="Google Shape;1136;p52"/>
          <p:cNvSpPr txBox="1"/>
          <p:nvPr/>
        </p:nvSpPr>
        <p:spPr>
          <a:xfrm>
            <a:off x="647272" y="4861488"/>
            <a:ext cx="378089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HOME NETWORKING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P1901™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1815™</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7" name="Google Shape;1137;p52"/>
          <p:cNvSpPr txBox="1"/>
          <p:nvPr/>
        </p:nvSpPr>
        <p:spPr>
          <a:xfrm>
            <a:off x="4695290" y="1631154"/>
            <a:ext cx="603093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GRID INTO HOME DEVICES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1547™ Series (Distributed Energy Interconnection Solar, Wind, Storage, etc.)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a:t>
            </a:r>
            <a:endParaRPr sz="1800">
              <a:solidFill>
                <a:schemeClr val="dk1"/>
              </a:solidFill>
              <a:latin typeface="Calibri"/>
              <a:ea typeface="Calibri"/>
              <a:cs typeface="Calibri"/>
              <a:sym typeface="Calibri"/>
            </a:endParaRPr>
          </a:p>
        </p:txBody>
      </p:sp>
      <p:sp>
        <p:nvSpPr>
          <p:cNvPr id="1138" name="Google Shape;1138;p52"/>
          <p:cNvSpPr txBox="1"/>
          <p:nvPr/>
        </p:nvSpPr>
        <p:spPr>
          <a:xfrm>
            <a:off x="4695290" y="4306634"/>
            <a:ext cx="2476072"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3D VIDEO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1857.9™</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P2048.3™</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P3141™</a:t>
            </a:r>
            <a:endParaRPr/>
          </a:p>
        </p:txBody>
      </p:sp>
      <p:sp>
        <p:nvSpPr>
          <p:cNvPr id="1139" name="Google Shape;1139;p52"/>
          <p:cNvSpPr txBox="1"/>
          <p:nvPr/>
        </p:nvSpPr>
        <p:spPr>
          <a:xfrm>
            <a:off x="4695290" y="2473635"/>
            <a:ext cx="3195263" cy="1821011"/>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SMART GRID INTO HOME DEVICES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1675™</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1775™</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1901.2™</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40" name="Google Shape;1140;p52"/>
          <p:cNvSpPr txBox="1"/>
          <p:nvPr/>
        </p:nvSpPr>
        <p:spPr>
          <a:xfrm>
            <a:off x="8219325" y="2475068"/>
            <a:ext cx="4099389"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METERING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1377™</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1701™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1702™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1703™</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P1704™</a:t>
            </a:r>
            <a:endParaRPr/>
          </a:p>
        </p:txBody>
      </p:sp>
      <p:sp>
        <p:nvSpPr>
          <p:cNvPr id="1141" name="Google Shape;1141;p52"/>
          <p:cNvSpPr txBox="1"/>
          <p:nvPr/>
        </p:nvSpPr>
        <p:spPr>
          <a:xfrm>
            <a:off x="8219325" y="3918450"/>
            <a:ext cx="409938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MOBILE VIDEO STANDARDS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2200™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 (Intelligently Cached Mobile Content)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1858™ (Camera Quality)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P2048.3™</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PW048.12™</a:t>
            </a:r>
            <a:endParaRPr/>
          </a:p>
        </p:txBody>
      </p:sp>
      <p:pic>
        <p:nvPicPr>
          <p:cNvPr descr="Graphical user interface&#10;&#10;Description automatically generated" id="1142" name="Google Shape;1142;p52"/>
          <p:cNvPicPr preferRelativeResize="0"/>
          <p:nvPr/>
        </p:nvPicPr>
        <p:blipFill rotWithShape="1">
          <a:blip r:embed="rId4">
            <a:alphaModFix/>
          </a:blip>
          <a:srcRect b="0" l="0" r="0" t="0"/>
          <a:stretch/>
        </p:blipFill>
        <p:spPr>
          <a:xfrm>
            <a:off x="8496728" y="516594"/>
            <a:ext cx="1945736" cy="1029058"/>
          </a:xfrm>
          <a:prstGeom prst="rect">
            <a:avLst/>
          </a:prstGeom>
          <a:noFill/>
          <a:ln>
            <a:noFill/>
          </a:ln>
        </p:spPr>
      </p:pic>
      <p:sp>
        <p:nvSpPr>
          <p:cNvPr id="1143" name="Google Shape;1143;p52"/>
          <p:cNvSpPr/>
          <p:nvPr/>
        </p:nvSpPr>
        <p:spPr>
          <a:xfrm>
            <a:off x="8496626" y="1140449"/>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4" name="Google Shape;1144;p52"/>
          <p:cNvSpPr/>
          <p:nvPr/>
        </p:nvSpPr>
        <p:spPr>
          <a:xfrm>
            <a:off x="762354"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5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Font typeface="Calibri"/>
              <a:buNone/>
            </a:pPr>
            <a:r>
              <a:rPr lang="en-US"/>
              <a:t>IEEE Standards in Real Life</a:t>
            </a:r>
            <a:endParaRPr/>
          </a:p>
        </p:txBody>
      </p:sp>
      <p:sp>
        <p:nvSpPr>
          <p:cNvPr id="1151" name="Google Shape;1151;p53"/>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137160" rtl="0" algn="l">
              <a:lnSpc>
                <a:spcPct val="90000"/>
              </a:lnSpc>
              <a:spcBef>
                <a:spcPts val="1000"/>
              </a:spcBef>
              <a:spcAft>
                <a:spcPts val="0"/>
              </a:spcAft>
              <a:buSzPts val="2400"/>
              <a:buNone/>
            </a:pPr>
            <a:r>
              <a:rPr lang="en-US"/>
              <a:t>Expanding the adoption of wearable devices through IoT and consensus building</a:t>
            </a:r>
            <a:endParaRPr/>
          </a:p>
        </p:txBody>
      </p:sp>
      <p:sp>
        <p:nvSpPr>
          <p:cNvPr id="1152" name="Google Shape;1152;p5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53" name="Google Shape;1153;p53"/>
          <p:cNvSpPr/>
          <p:nvPr/>
        </p:nvSpPr>
        <p:spPr>
          <a:xfrm>
            <a:off x="310414" y="5150056"/>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54" name="Google Shape;1154;p53"/>
          <p:cNvSpPr/>
          <p:nvPr/>
        </p:nvSpPr>
        <p:spPr>
          <a:xfrm rot="10800000">
            <a:off x="11425452" y="1366497"/>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id="1155" name="Google Shape;1155;p53"/>
          <p:cNvPicPr preferRelativeResize="0"/>
          <p:nvPr/>
        </p:nvPicPr>
        <p:blipFill rotWithShape="1">
          <a:blip r:embed="rId3">
            <a:alphaModFix/>
          </a:blip>
          <a:srcRect b="0" l="0" r="0" t="0"/>
          <a:stretch/>
        </p:blipFill>
        <p:spPr>
          <a:xfrm>
            <a:off x="10442566" y="516594"/>
            <a:ext cx="1307750" cy="1029058"/>
          </a:xfrm>
          <a:prstGeom prst="rect">
            <a:avLst/>
          </a:prstGeom>
          <a:noFill/>
          <a:ln>
            <a:noFill/>
          </a:ln>
        </p:spPr>
      </p:pic>
      <p:sp>
        <p:nvSpPr>
          <p:cNvPr id="1156" name="Google Shape;1156;p53"/>
          <p:cNvSpPr/>
          <p:nvPr/>
        </p:nvSpPr>
        <p:spPr>
          <a:xfrm rot="10800000">
            <a:off x="11298221" y="415567"/>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7" name="Google Shape;1157;p53"/>
          <p:cNvSpPr txBox="1"/>
          <p:nvPr/>
        </p:nvSpPr>
        <p:spPr>
          <a:xfrm>
            <a:off x="647272" y="1765198"/>
            <a:ext cx="31952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EYEWEAR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8" name="Google Shape;1158;p53"/>
          <p:cNvSpPr txBox="1"/>
          <p:nvPr/>
        </p:nvSpPr>
        <p:spPr>
          <a:xfrm>
            <a:off x="647272" y="2684863"/>
            <a:ext cx="3780890" cy="2467342"/>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NETWORK, WEARABLE DEVICES AND IoT INFRASTRUCTURE</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1451™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1588™</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P360™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P1912™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2413™</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2050™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P2144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PS786™</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9" name="Google Shape;1159;p53"/>
          <p:cNvSpPr txBox="1"/>
          <p:nvPr/>
        </p:nvSpPr>
        <p:spPr>
          <a:xfrm>
            <a:off x="4695289" y="1764385"/>
            <a:ext cx="288078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MOBILE DEVICES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802.15.6™</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2200™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11073-20601™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P2721™</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53"/>
          <p:cNvSpPr txBox="1"/>
          <p:nvPr/>
        </p:nvSpPr>
        <p:spPr>
          <a:xfrm>
            <a:off x="4695290" y="3249683"/>
            <a:ext cx="6030930"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WIRELESS CONNECTIVITY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p:txBody>
      </p:sp>
      <p:sp>
        <p:nvSpPr>
          <p:cNvPr id="1161" name="Google Shape;1161;p53"/>
          <p:cNvSpPr txBox="1"/>
          <p:nvPr/>
        </p:nvSpPr>
        <p:spPr>
          <a:xfrm>
            <a:off x="647272" y="4931863"/>
            <a:ext cx="2476072"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FABRIC</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1451™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2700™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P2786™</a:t>
            </a:r>
            <a:endParaRPr/>
          </a:p>
        </p:txBody>
      </p:sp>
      <p:sp>
        <p:nvSpPr>
          <p:cNvPr id="1162" name="Google Shape;1162;p53"/>
          <p:cNvSpPr txBox="1"/>
          <p:nvPr/>
        </p:nvSpPr>
        <p:spPr>
          <a:xfrm>
            <a:off x="4695290" y="3988347"/>
            <a:ext cx="6030930"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CLOUD COMPUTING</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P2301™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PS302™</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63" name="Google Shape;1163;p53"/>
          <p:cNvSpPr txBox="1"/>
          <p:nvPr/>
        </p:nvSpPr>
        <p:spPr>
          <a:xfrm>
            <a:off x="4695289" y="4782705"/>
            <a:ext cx="3174715" cy="1082348"/>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VIRTUAL REALITY &amp; AUGMENTED REALITY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P1589™</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P3141™</a:t>
            </a:r>
            <a:endParaRPr/>
          </a:p>
        </p:txBody>
      </p:sp>
      <p:sp>
        <p:nvSpPr>
          <p:cNvPr id="1164" name="Google Shape;1164;p53"/>
          <p:cNvSpPr txBox="1"/>
          <p:nvPr/>
        </p:nvSpPr>
        <p:spPr>
          <a:xfrm>
            <a:off x="8435081" y="1741909"/>
            <a:ext cx="2013736"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WATCH</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802.15.6™</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2700™</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11073-20601™</a:t>
            </a:r>
            <a:endParaRPr/>
          </a:p>
        </p:txBody>
      </p:sp>
      <p:sp>
        <p:nvSpPr>
          <p:cNvPr id="1165" name="Google Shape;1165;p53"/>
          <p:cNvSpPr txBox="1"/>
          <p:nvPr/>
        </p:nvSpPr>
        <p:spPr>
          <a:xfrm>
            <a:off x="8435081" y="3138388"/>
            <a:ext cx="2013736" cy="12926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SMART INSOLES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802.15.6™</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1451™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2700™</a:t>
            </a:r>
            <a:endParaRPr/>
          </a:p>
        </p:txBody>
      </p:sp>
      <p:sp>
        <p:nvSpPr>
          <p:cNvPr id="1166" name="Google Shape;1166;p53"/>
          <p:cNvSpPr txBox="1"/>
          <p:nvPr/>
        </p:nvSpPr>
        <p:spPr>
          <a:xfrm>
            <a:off x="8435081" y="4556222"/>
            <a:ext cx="344856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HUMAN AUGMENTATION</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P2049™</a:t>
            </a:r>
            <a:endParaRPr/>
          </a:p>
        </p:txBody>
      </p:sp>
      <p:sp>
        <p:nvSpPr>
          <p:cNvPr id="1167" name="Google Shape;1167;p53"/>
          <p:cNvSpPr txBox="1"/>
          <p:nvPr/>
        </p:nvSpPr>
        <p:spPr>
          <a:xfrm>
            <a:off x="8435081" y="5316509"/>
            <a:ext cx="344856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ACCESSIBILITY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PS049™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P2843™</a:t>
            </a:r>
            <a:endParaRPr/>
          </a:p>
        </p:txBody>
      </p:sp>
      <p:pic>
        <p:nvPicPr>
          <p:cNvPr descr="Website&#10;&#10;Description automatically generated" id="1168" name="Google Shape;1168;p53"/>
          <p:cNvPicPr preferRelativeResize="0"/>
          <p:nvPr/>
        </p:nvPicPr>
        <p:blipFill rotWithShape="1">
          <a:blip r:embed="rId4">
            <a:alphaModFix/>
          </a:blip>
          <a:srcRect b="0" l="0" r="0" t="0"/>
          <a:stretch/>
        </p:blipFill>
        <p:spPr>
          <a:xfrm>
            <a:off x="8496626" y="521731"/>
            <a:ext cx="1223536" cy="1023921"/>
          </a:xfrm>
          <a:prstGeom prst="rect">
            <a:avLst/>
          </a:prstGeom>
          <a:noFill/>
          <a:ln>
            <a:noFill/>
          </a:ln>
        </p:spPr>
      </p:pic>
      <p:sp>
        <p:nvSpPr>
          <p:cNvPr id="1169" name="Google Shape;1169;p53"/>
          <p:cNvSpPr/>
          <p:nvPr/>
        </p:nvSpPr>
        <p:spPr>
          <a:xfrm>
            <a:off x="8496626" y="1140449"/>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Website&#10;&#10;Description automatically generated" id="1170" name="Google Shape;1170;p53"/>
          <p:cNvPicPr preferRelativeResize="0"/>
          <p:nvPr/>
        </p:nvPicPr>
        <p:blipFill rotWithShape="1">
          <a:blip r:embed="rId5">
            <a:alphaModFix/>
          </a:blip>
          <a:srcRect b="0" l="0" r="0" t="0"/>
          <a:stretch/>
        </p:blipFill>
        <p:spPr>
          <a:xfrm>
            <a:off x="9671124" y="516594"/>
            <a:ext cx="771441" cy="522979"/>
          </a:xfrm>
          <a:prstGeom prst="rect">
            <a:avLst/>
          </a:prstGeom>
          <a:noFill/>
          <a:ln>
            <a:noFill/>
          </a:ln>
        </p:spPr>
      </p:pic>
      <p:pic>
        <p:nvPicPr>
          <p:cNvPr descr="Website&#10;&#10;Description automatically generated" id="1171" name="Google Shape;1171;p53"/>
          <p:cNvPicPr preferRelativeResize="0"/>
          <p:nvPr/>
        </p:nvPicPr>
        <p:blipFill rotWithShape="1">
          <a:blip r:embed="rId6">
            <a:alphaModFix/>
          </a:blip>
          <a:srcRect b="0" l="0" r="0" t="0"/>
          <a:stretch/>
        </p:blipFill>
        <p:spPr>
          <a:xfrm>
            <a:off x="9671124" y="1015358"/>
            <a:ext cx="771441" cy="522979"/>
          </a:xfrm>
          <a:prstGeom prst="rect">
            <a:avLst/>
          </a:prstGeom>
          <a:noFill/>
          <a:ln>
            <a:noFill/>
          </a:ln>
        </p:spPr>
      </p:pic>
      <p:sp>
        <p:nvSpPr>
          <p:cNvPr id="1172" name="Google Shape;1172;p53"/>
          <p:cNvSpPr/>
          <p:nvPr/>
        </p:nvSpPr>
        <p:spPr>
          <a:xfrm>
            <a:off x="762354"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5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Font typeface="Calibri"/>
              <a:buNone/>
            </a:pPr>
            <a:r>
              <a:rPr lang="en-US"/>
              <a:t>IEEE Standards in Real Life</a:t>
            </a:r>
            <a:endParaRPr/>
          </a:p>
        </p:txBody>
      </p:sp>
      <p:sp>
        <p:nvSpPr>
          <p:cNvPr id="1179" name="Google Shape;1179;p54"/>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137160" rtl="0" algn="l">
              <a:lnSpc>
                <a:spcPct val="90000"/>
              </a:lnSpc>
              <a:spcBef>
                <a:spcPts val="1000"/>
              </a:spcBef>
              <a:spcAft>
                <a:spcPts val="0"/>
              </a:spcAft>
              <a:buSzPts val="2400"/>
              <a:buNone/>
            </a:pPr>
            <a:r>
              <a:rPr lang="en-US"/>
              <a:t>Advancing the technologies for connected vehicles through consensus building</a:t>
            </a:r>
            <a:endParaRPr/>
          </a:p>
        </p:txBody>
      </p:sp>
      <p:sp>
        <p:nvSpPr>
          <p:cNvPr id="1180" name="Google Shape;1180;p5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81" name="Google Shape;1181;p54"/>
          <p:cNvSpPr/>
          <p:nvPr/>
        </p:nvSpPr>
        <p:spPr>
          <a:xfrm>
            <a:off x="310414" y="5150056"/>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182" name="Google Shape;1182;p54"/>
          <p:cNvSpPr/>
          <p:nvPr/>
        </p:nvSpPr>
        <p:spPr>
          <a:xfrm rot="10800000">
            <a:off x="11425452" y="1366497"/>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id="1183" name="Google Shape;1183;p54"/>
          <p:cNvPicPr preferRelativeResize="0"/>
          <p:nvPr/>
        </p:nvPicPr>
        <p:blipFill rotWithShape="1">
          <a:blip r:embed="rId3">
            <a:alphaModFix/>
          </a:blip>
          <a:srcRect b="0" l="0" r="0" t="0"/>
          <a:stretch/>
        </p:blipFill>
        <p:spPr>
          <a:xfrm>
            <a:off x="10442566" y="516594"/>
            <a:ext cx="1307750" cy="1029058"/>
          </a:xfrm>
          <a:prstGeom prst="rect">
            <a:avLst/>
          </a:prstGeom>
          <a:noFill/>
          <a:ln>
            <a:noFill/>
          </a:ln>
        </p:spPr>
      </p:pic>
      <p:sp>
        <p:nvSpPr>
          <p:cNvPr id="1184" name="Google Shape;1184;p54"/>
          <p:cNvSpPr/>
          <p:nvPr/>
        </p:nvSpPr>
        <p:spPr>
          <a:xfrm rot="10800000">
            <a:off x="11298221" y="415567"/>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5" name="Google Shape;1185;p54"/>
          <p:cNvSpPr txBox="1"/>
          <p:nvPr/>
        </p:nvSpPr>
        <p:spPr>
          <a:xfrm>
            <a:off x="647273" y="1836025"/>
            <a:ext cx="3342836" cy="3606115"/>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INTELLIGENT TRANSPORTATION SYSTEMS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1609™</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A family of standards defining the architecture, services and standard interfaces for secure vehicle-to-vehicle (V2V) and vehicle-to-infrastructure (V2I) wireless communications.</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1616™</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Standards for motor vehicle event data recorders. </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802.11™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WLAN to support communication between vehicles and the roadside and between vehicles while operating at speeds up to a maximum of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200 km/h for communication ranges up to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1000 meters.</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P2020™</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P2040™Series</a:t>
            </a:r>
            <a:endParaRPr sz="1800">
              <a:solidFill>
                <a:schemeClr val="dk1"/>
              </a:solidFill>
              <a:latin typeface="Calibri"/>
              <a:ea typeface="Calibri"/>
              <a:cs typeface="Calibri"/>
              <a:sym typeface="Calibri"/>
            </a:endParaRPr>
          </a:p>
        </p:txBody>
      </p:sp>
      <p:sp>
        <p:nvSpPr>
          <p:cNvPr id="1186" name="Google Shape;1186;p54"/>
          <p:cNvSpPr txBox="1"/>
          <p:nvPr/>
        </p:nvSpPr>
        <p:spPr>
          <a:xfrm>
            <a:off x="4067046" y="1766064"/>
            <a:ext cx="3382772"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CONNECTIVITY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802.3™</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Defining the physical layer and data link layer’s media access control of wired Ethernet, in local area networks and wide area network applications.</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802.1 TSN™</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2030.5™</a:t>
            </a:r>
            <a:endParaRPr sz="1800">
              <a:solidFill>
                <a:schemeClr val="dk1"/>
              </a:solidFill>
              <a:latin typeface="Calibri"/>
              <a:ea typeface="Calibri"/>
              <a:cs typeface="Calibri"/>
              <a:sym typeface="Calibri"/>
            </a:endParaRPr>
          </a:p>
        </p:txBody>
      </p:sp>
      <p:sp>
        <p:nvSpPr>
          <p:cNvPr id="1187" name="Google Shape;1187;p54"/>
          <p:cNvSpPr txBox="1"/>
          <p:nvPr/>
        </p:nvSpPr>
        <p:spPr>
          <a:xfrm>
            <a:off x="4059453" y="3989411"/>
            <a:ext cx="247607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CYBERSECURITY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203.5™</a:t>
            </a:r>
            <a:endParaRPr/>
          </a:p>
        </p:txBody>
      </p:sp>
      <p:sp>
        <p:nvSpPr>
          <p:cNvPr id="1188" name="Google Shape;1188;p54"/>
          <p:cNvSpPr txBox="1"/>
          <p:nvPr/>
        </p:nvSpPr>
        <p:spPr>
          <a:xfrm>
            <a:off x="4067046" y="3435413"/>
            <a:ext cx="247607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VISION SYSTEMS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2020™</a:t>
            </a:r>
            <a:endParaRPr/>
          </a:p>
        </p:txBody>
      </p:sp>
      <p:sp>
        <p:nvSpPr>
          <p:cNvPr id="1189" name="Google Shape;1189;p54"/>
          <p:cNvSpPr txBox="1"/>
          <p:nvPr/>
        </p:nvSpPr>
        <p:spPr>
          <a:xfrm>
            <a:off x="7457413" y="1801596"/>
            <a:ext cx="4742180" cy="1851789"/>
          </a:xfrm>
          <a:prstGeom prst="rect">
            <a:avLst/>
          </a:prstGeom>
          <a:noFill/>
          <a:ln>
            <a:noFill/>
          </a:ln>
        </p:spPr>
        <p:txBody>
          <a:bodyPr anchorCtr="0" anchor="t" bIns="45700" lIns="91425" spcFirstLastPara="1" rIns="91425" wrap="square" tIns="45700">
            <a:spAutoFit/>
          </a:bodyPr>
          <a:lstStyle/>
          <a:p>
            <a:pPr indent="0" lvl="0" marL="0" marR="0" rtl="0" algn="l">
              <a:lnSpc>
                <a:spcPct val="103333"/>
              </a:lnSpc>
              <a:spcBef>
                <a:spcPts val="0"/>
              </a:spcBef>
              <a:spcAft>
                <a:spcPts val="0"/>
              </a:spcAft>
              <a:buNone/>
            </a:pPr>
            <a:r>
              <a:rPr b="1" lang="en-US" sz="1800">
                <a:solidFill>
                  <a:srgbClr val="00629B"/>
                </a:solidFill>
                <a:latin typeface="Calibri"/>
                <a:ea typeface="Calibri"/>
                <a:cs typeface="Calibri"/>
                <a:sym typeface="Calibri"/>
              </a:rPr>
              <a:t>TRANSPORTATION ELECTRIFICATION </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2030™ and its related standards are the first all-encompassing standards series providing alternative approaches and best practices for achieving smart grid interoperability.</a:t>
            </a:r>
            <a:endParaRPr/>
          </a:p>
          <a:p>
            <a:pPr indent="0" lvl="0" marL="0" marR="0" rtl="0" algn="l">
              <a:spcBef>
                <a:spcPts val="300"/>
              </a:spcBef>
              <a:spcAft>
                <a:spcPts val="0"/>
              </a:spcAft>
              <a:buNone/>
            </a:pPr>
            <a:r>
              <a:rPr lang="en-US" sz="1200">
                <a:solidFill>
                  <a:schemeClr val="dk1"/>
                </a:solidFill>
                <a:latin typeface="Calibri"/>
                <a:ea typeface="Calibri"/>
                <a:cs typeface="Calibri"/>
                <a:sym typeface="Calibri"/>
              </a:rPr>
              <a:t>IEEE 1547™ SERIES:  A series of standards for distributed power to maximize the benefits of interconnection. </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P1562™: Standard for array and battery sizing.</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1901™ SERIES : Standards relating to broadband connectivity over electric power lines. </a:t>
            </a:r>
            <a:endParaRPr/>
          </a:p>
        </p:txBody>
      </p:sp>
      <p:sp>
        <p:nvSpPr>
          <p:cNvPr id="1190" name="Google Shape;1190;p54"/>
          <p:cNvSpPr txBox="1"/>
          <p:nvPr/>
        </p:nvSpPr>
        <p:spPr>
          <a:xfrm>
            <a:off x="647273" y="5376026"/>
            <a:ext cx="247607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DESIGN AUTOMATION</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2846™</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2851™</a:t>
            </a:r>
            <a:endParaRPr/>
          </a:p>
        </p:txBody>
      </p:sp>
      <p:sp>
        <p:nvSpPr>
          <p:cNvPr id="1191" name="Google Shape;1191;p54"/>
          <p:cNvSpPr txBox="1"/>
          <p:nvPr/>
        </p:nvSpPr>
        <p:spPr>
          <a:xfrm>
            <a:off x="7449819" y="3653385"/>
            <a:ext cx="4405216" cy="1297791"/>
          </a:xfrm>
          <a:prstGeom prst="rect">
            <a:avLst/>
          </a:prstGeom>
          <a:noFill/>
          <a:ln>
            <a:noFill/>
          </a:ln>
        </p:spPr>
        <p:txBody>
          <a:bodyPr anchorCtr="0" anchor="t" bIns="45700" lIns="91425" spcFirstLastPara="1" rIns="91425" wrap="square" tIns="45700">
            <a:spAutoFit/>
          </a:bodyPr>
          <a:lstStyle/>
          <a:p>
            <a:pPr indent="0" lvl="0" marL="0" marR="0" rtl="0" algn="l">
              <a:lnSpc>
                <a:spcPct val="103333"/>
              </a:lnSpc>
              <a:spcBef>
                <a:spcPts val="0"/>
              </a:spcBef>
              <a:spcAft>
                <a:spcPts val="0"/>
              </a:spcAft>
              <a:buNone/>
            </a:pPr>
            <a:r>
              <a:rPr b="1" lang="en-US" sz="1800">
                <a:solidFill>
                  <a:srgbClr val="00629B"/>
                </a:solidFill>
                <a:latin typeface="Calibri"/>
                <a:ea typeface="Calibri"/>
                <a:cs typeface="Calibri"/>
                <a:sym typeface="Calibri"/>
              </a:rPr>
              <a:t>TRAFFIC SAFETY</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1512™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Multiple standards for traffic safety, hazardous materials and public safety incident communications. </a:t>
            </a:r>
            <a:endParaRPr/>
          </a:p>
          <a:p>
            <a:pPr indent="0" lvl="0" marL="0" marR="0" rtl="0" algn="l">
              <a:spcBef>
                <a:spcPts val="300"/>
              </a:spcBef>
              <a:spcAft>
                <a:spcPts val="0"/>
              </a:spcAft>
              <a:buNone/>
            </a:pPr>
            <a:r>
              <a:rPr lang="en-US" sz="1200">
                <a:solidFill>
                  <a:schemeClr val="dk1"/>
                </a:solidFill>
                <a:latin typeface="Calibri"/>
                <a:ea typeface="Calibri"/>
                <a:cs typeface="Calibri"/>
                <a:sym typeface="Calibri"/>
              </a:rPr>
              <a:t>IEEE P2040™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P2048.11™</a:t>
            </a:r>
            <a:endParaRPr/>
          </a:p>
        </p:txBody>
      </p:sp>
      <p:sp>
        <p:nvSpPr>
          <p:cNvPr id="1192" name="Google Shape;1192;p54"/>
          <p:cNvSpPr txBox="1"/>
          <p:nvPr/>
        </p:nvSpPr>
        <p:spPr>
          <a:xfrm>
            <a:off x="4059453" y="4543409"/>
            <a:ext cx="3342836" cy="1949252"/>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COOPERATIVE, AUTONOMOUS AND AUTOMATED DRIVING</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P2040™ SERIES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A series of standards for connected, automated and intelligent vehicles. </a:t>
            </a:r>
            <a:endParaRPr/>
          </a:p>
          <a:p>
            <a:pPr indent="0" lvl="0" marL="0" marR="0" rtl="0" algn="l">
              <a:spcBef>
                <a:spcPts val="600"/>
              </a:spcBef>
              <a:spcAft>
                <a:spcPts val="0"/>
              </a:spcAft>
              <a:buNone/>
            </a:pPr>
            <a:r>
              <a:rPr lang="en-US" sz="1200">
                <a:solidFill>
                  <a:schemeClr val="dk1"/>
                </a:solidFill>
                <a:latin typeface="Calibri"/>
                <a:ea typeface="Calibri"/>
                <a:cs typeface="Calibri"/>
                <a:sym typeface="Calibri"/>
              </a:rPr>
              <a:t>IEEE P7002™</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P7009™</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P2048.11™</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93" name="Google Shape;1193;p54"/>
          <p:cNvSpPr txBox="1"/>
          <p:nvPr/>
        </p:nvSpPr>
        <p:spPr>
          <a:xfrm>
            <a:off x="7449818" y="4951176"/>
            <a:ext cx="4522091" cy="1628651"/>
          </a:xfrm>
          <a:prstGeom prst="rect">
            <a:avLst/>
          </a:prstGeom>
          <a:noFill/>
          <a:ln>
            <a:noFill/>
          </a:ln>
        </p:spPr>
        <p:txBody>
          <a:bodyPr anchorCtr="0" anchor="t" bIns="45700" lIns="91425" spcFirstLastPara="1" rIns="91425" wrap="square" tIns="45700">
            <a:spAutoFit/>
          </a:bodyPr>
          <a:lstStyle/>
          <a:p>
            <a:pPr indent="0" lvl="0" marL="0" marR="0" rtl="0" algn="l">
              <a:lnSpc>
                <a:spcPct val="103333"/>
              </a:lnSpc>
              <a:spcBef>
                <a:spcPts val="0"/>
              </a:spcBef>
              <a:spcAft>
                <a:spcPts val="0"/>
              </a:spcAft>
              <a:buNone/>
            </a:pPr>
            <a:r>
              <a:rPr b="1" lang="en-US" sz="1800">
                <a:solidFill>
                  <a:srgbClr val="00629B"/>
                </a:solidFill>
                <a:latin typeface="Calibri"/>
                <a:ea typeface="Calibri"/>
                <a:cs typeface="Calibri"/>
                <a:sym typeface="Calibri"/>
              </a:rPr>
              <a:t>SMART RAIL</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A wide range of standards relating to electric rail operation including IEEE 11-2000, IEEE 16-2004, IEEE 1653.1, IEEE 1791, P1883, P1884, P1887, IEEE 1896, P2046, 1536, 1558, 1568, 1570, 1628, 1629, 1630, 1653 SERIES, AND 1698.  As well as a series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of standards relating to communication for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rail transit systems, including IEEE 1473,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1474, 1475, 1476, 1477, 1482.1, AND 1483.</a:t>
            </a:r>
            <a:endParaRPr/>
          </a:p>
        </p:txBody>
      </p:sp>
      <p:pic>
        <p:nvPicPr>
          <p:cNvPr descr="Graphical user interface&#10;&#10;Description automatically generated" id="1194" name="Google Shape;1194;p54"/>
          <p:cNvPicPr preferRelativeResize="0"/>
          <p:nvPr/>
        </p:nvPicPr>
        <p:blipFill rotWithShape="1">
          <a:blip r:embed="rId4">
            <a:alphaModFix/>
          </a:blip>
          <a:srcRect b="0" l="0" r="0" t="0"/>
          <a:stretch/>
        </p:blipFill>
        <p:spPr>
          <a:xfrm>
            <a:off x="8506797" y="516595"/>
            <a:ext cx="1935768" cy="1029058"/>
          </a:xfrm>
          <a:prstGeom prst="rect">
            <a:avLst/>
          </a:prstGeom>
          <a:noFill/>
          <a:ln>
            <a:noFill/>
          </a:ln>
        </p:spPr>
      </p:pic>
      <p:sp>
        <p:nvSpPr>
          <p:cNvPr id="1195" name="Google Shape;1195;p54"/>
          <p:cNvSpPr/>
          <p:nvPr/>
        </p:nvSpPr>
        <p:spPr>
          <a:xfrm>
            <a:off x="8496626" y="1140449"/>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6" name="Google Shape;1196;p54"/>
          <p:cNvSpPr/>
          <p:nvPr/>
        </p:nvSpPr>
        <p:spPr>
          <a:xfrm>
            <a:off x="835607"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descr="Graphical user interface, text, website&#10;&#10;Description automatically generated" id="1202" name="Google Shape;1202;p55"/>
          <p:cNvPicPr preferRelativeResize="0"/>
          <p:nvPr/>
        </p:nvPicPr>
        <p:blipFill rotWithShape="1">
          <a:blip r:embed="rId3">
            <a:alphaModFix/>
          </a:blip>
          <a:srcRect b="0" l="0" r="0" t="0"/>
          <a:stretch/>
        </p:blipFill>
        <p:spPr>
          <a:xfrm>
            <a:off x="8496627" y="516593"/>
            <a:ext cx="1265691" cy="1029057"/>
          </a:xfrm>
          <a:prstGeom prst="rect">
            <a:avLst/>
          </a:prstGeom>
          <a:noFill/>
          <a:ln>
            <a:noFill/>
          </a:ln>
        </p:spPr>
      </p:pic>
      <p:sp>
        <p:nvSpPr>
          <p:cNvPr id="1203" name="Google Shape;1203;p5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Font typeface="Calibri"/>
              <a:buNone/>
            </a:pPr>
            <a:r>
              <a:rPr lang="en-US"/>
              <a:t>IEEE Standards in Real Life</a:t>
            </a:r>
            <a:endParaRPr/>
          </a:p>
        </p:txBody>
      </p:sp>
      <p:sp>
        <p:nvSpPr>
          <p:cNvPr id="1204" name="Google Shape;1204;p55"/>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137160" rtl="0" algn="l">
              <a:lnSpc>
                <a:spcPct val="90000"/>
              </a:lnSpc>
              <a:spcBef>
                <a:spcPts val="1000"/>
              </a:spcBef>
              <a:spcAft>
                <a:spcPts val="0"/>
              </a:spcAft>
              <a:buSzPts val="2400"/>
              <a:buNone/>
            </a:pPr>
            <a:r>
              <a:rPr lang="en-US"/>
              <a:t>Improving personal health device communications through consensus building</a:t>
            </a:r>
            <a:endParaRPr/>
          </a:p>
        </p:txBody>
      </p:sp>
      <p:sp>
        <p:nvSpPr>
          <p:cNvPr id="1205" name="Google Shape;1205;p5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206" name="Google Shape;1206;p55"/>
          <p:cNvSpPr/>
          <p:nvPr/>
        </p:nvSpPr>
        <p:spPr>
          <a:xfrm>
            <a:off x="310414" y="5150056"/>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207" name="Google Shape;1207;p55"/>
          <p:cNvSpPr/>
          <p:nvPr/>
        </p:nvSpPr>
        <p:spPr>
          <a:xfrm rot="10800000">
            <a:off x="11425452" y="1366497"/>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id="1208" name="Google Shape;1208;p55"/>
          <p:cNvPicPr preferRelativeResize="0"/>
          <p:nvPr/>
        </p:nvPicPr>
        <p:blipFill rotWithShape="1">
          <a:blip r:embed="rId4">
            <a:alphaModFix/>
          </a:blip>
          <a:srcRect b="0" l="0" r="0" t="0"/>
          <a:stretch/>
        </p:blipFill>
        <p:spPr>
          <a:xfrm>
            <a:off x="10442566" y="516594"/>
            <a:ext cx="1307750" cy="1029058"/>
          </a:xfrm>
          <a:prstGeom prst="rect">
            <a:avLst/>
          </a:prstGeom>
          <a:noFill/>
          <a:ln>
            <a:noFill/>
          </a:ln>
        </p:spPr>
      </p:pic>
      <p:sp>
        <p:nvSpPr>
          <p:cNvPr id="1209" name="Google Shape;1209;p55"/>
          <p:cNvSpPr/>
          <p:nvPr/>
        </p:nvSpPr>
        <p:spPr>
          <a:xfrm rot="10800000">
            <a:off x="11298221" y="415567"/>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0" name="Google Shape;1210;p55"/>
          <p:cNvSpPr txBox="1"/>
          <p:nvPr/>
        </p:nvSpPr>
        <p:spPr>
          <a:xfrm>
            <a:off x="647272" y="1765198"/>
            <a:ext cx="3195263"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GLUCOSE METER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P11073-10417™</a:t>
            </a:r>
            <a:endParaRPr/>
          </a:p>
        </p:txBody>
      </p:sp>
      <p:sp>
        <p:nvSpPr>
          <p:cNvPr id="1211" name="Google Shape;1211;p55"/>
          <p:cNvSpPr txBox="1"/>
          <p:nvPr/>
        </p:nvSpPr>
        <p:spPr>
          <a:xfrm>
            <a:off x="647272" y="2336318"/>
            <a:ext cx="378089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INSULIN PUMP</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11073-10419™</a:t>
            </a:r>
            <a:endParaRPr/>
          </a:p>
        </p:txBody>
      </p:sp>
      <p:sp>
        <p:nvSpPr>
          <p:cNvPr id="1212" name="Google Shape;1212;p55"/>
          <p:cNvSpPr txBox="1"/>
          <p:nvPr/>
        </p:nvSpPr>
        <p:spPr>
          <a:xfrm>
            <a:off x="4565158" y="1795777"/>
            <a:ext cx="2880786" cy="713016"/>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CARDIOVASCULAR FITNESS &amp; ACTIVITY MONITOR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11073-10441™</a:t>
            </a:r>
            <a:endParaRPr/>
          </a:p>
        </p:txBody>
      </p:sp>
      <p:sp>
        <p:nvSpPr>
          <p:cNvPr id="1213" name="Google Shape;1213;p55"/>
          <p:cNvSpPr txBox="1"/>
          <p:nvPr/>
        </p:nvSpPr>
        <p:spPr>
          <a:xfrm>
            <a:off x="4565159" y="2553587"/>
            <a:ext cx="3174714"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WEIGH SCALE</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11073-10415™</a:t>
            </a:r>
            <a:endParaRPr/>
          </a:p>
        </p:txBody>
      </p:sp>
      <p:sp>
        <p:nvSpPr>
          <p:cNvPr id="1214" name="Google Shape;1214;p55"/>
          <p:cNvSpPr txBox="1"/>
          <p:nvPr/>
        </p:nvSpPr>
        <p:spPr>
          <a:xfrm>
            <a:off x="4565159" y="3185867"/>
            <a:ext cx="4777483" cy="16619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CONNECTIVITY TRANSPORTS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802.11™ (Often referred to as WiFi®)</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802.15.4™ (Often referred to as Zigbee®)</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11073-30300™ (Often referred to as Infrared Communications)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11073-30400™ Near Field Communications</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802.3™ (Often referred to as Ethernet) </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P271™ Wireless Diabetes Device Security Assurance</a:t>
            </a:r>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15" name="Google Shape;1215;p55"/>
          <p:cNvSpPr txBox="1"/>
          <p:nvPr/>
        </p:nvSpPr>
        <p:spPr>
          <a:xfrm>
            <a:off x="4565158" y="4814097"/>
            <a:ext cx="3174715"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CLOUD</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2301™</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P2302™</a:t>
            </a:r>
            <a:endParaRPr/>
          </a:p>
        </p:txBody>
      </p:sp>
      <p:sp>
        <p:nvSpPr>
          <p:cNvPr id="1216" name="Google Shape;1216;p55"/>
          <p:cNvSpPr txBox="1"/>
          <p:nvPr/>
        </p:nvSpPr>
        <p:spPr>
          <a:xfrm>
            <a:off x="8496626" y="1731662"/>
            <a:ext cx="2013736"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PULSE OXIMETER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P11073-10404™</a:t>
            </a:r>
            <a:endParaRPr/>
          </a:p>
        </p:txBody>
      </p:sp>
      <p:sp>
        <p:nvSpPr>
          <p:cNvPr id="1217" name="Google Shape;1217;p55"/>
          <p:cNvSpPr txBox="1"/>
          <p:nvPr/>
        </p:nvSpPr>
        <p:spPr>
          <a:xfrm>
            <a:off x="8496626" y="2332292"/>
            <a:ext cx="299662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ELECTROCARIOGRAPH (ECG)</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11073-10406™</a:t>
            </a:r>
            <a:endParaRPr/>
          </a:p>
        </p:txBody>
      </p:sp>
      <p:sp>
        <p:nvSpPr>
          <p:cNvPr id="1218" name="Google Shape;1218;p55"/>
          <p:cNvSpPr txBox="1"/>
          <p:nvPr/>
        </p:nvSpPr>
        <p:spPr>
          <a:xfrm>
            <a:off x="647272" y="2990907"/>
            <a:ext cx="3780890" cy="713016"/>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CONTINUOUS GLUCOSE MONITORING</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P11073-10425™</a:t>
            </a:r>
            <a:endParaRPr/>
          </a:p>
        </p:txBody>
      </p:sp>
      <p:sp>
        <p:nvSpPr>
          <p:cNvPr id="1219" name="Google Shape;1219;p55"/>
          <p:cNvSpPr txBox="1"/>
          <p:nvPr/>
        </p:nvSpPr>
        <p:spPr>
          <a:xfrm>
            <a:off x="647272" y="3743878"/>
            <a:ext cx="3780890" cy="713016"/>
          </a:xfrm>
          <a:prstGeom prst="rect">
            <a:avLst/>
          </a:prstGeom>
          <a:noFill/>
          <a:ln>
            <a:noFill/>
          </a:ln>
        </p:spPr>
        <p:txBody>
          <a:bodyPr anchorCtr="0" anchor="t" bIns="45700" lIns="91425" spcFirstLastPara="1" rIns="91425" wrap="square" tIns="45700">
            <a:spAutoFit/>
          </a:bodyPr>
          <a:lstStyle/>
          <a:p>
            <a:pPr indent="0" lvl="0" marL="0" marR="0" rtl="0" algn="l">
              <a:lnSpc>
                <a:spcPct val="92222"/>
              </a:lnSpc>
              <a:spcBef>
                <a:spcPts val="0"/>
              </a:spcBef>
              <a:spcAft>
                <a:spcPts val="0"/>
              </a:spcAft>
              <a:buNone/>
            </a:pPr>
            <a:r>
              <a:rPr b="1" lang="en-US" sz="1800">
                <a:solidFill>
                  <a:srgbClr val="00629B"/>
                </a:solidFill>
                <a:latin typeface="Calibri"/>
                <a:ea typeface="Calibri"/>
                <a:cs typeface="Calibri"/>
                <a:sym typeface="Calibri"/>
              </a:rPr>
              <a:t>SLEEP APNEA BREATHING THERAPY EQUIPMENT</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11073-10424™</a:t>
            </a:r>
            <a:endParaRPr/>
          </a:p>
        </p:txBody>
      </p:sp>
      <p:sp>
        <p:nvSpPr>
          <p:cNvPr id="1220" name="Google Shape;1220;p55"/>
          <p:cNvSpPr txBox="1"/>
          <p:nvPr/>
        </p:nvSpPr>
        <p:spPr>
          <a:xfrm>
            <a:off x="647272" y="4586359"/>
            <a:ext cx="378089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BLOOD PRESSURE MONITOR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11073-10407™</a:t>
            </a:r>
            <a:endParaRPr/>
          </a:p>
        </p:txBody>
      </p:sp>
      <p:sp>
        <p:nvSpPr>
          <p:cNvPr id="1221" name="Google Shape;1221;p55"/>
          <p:cNvSpPr txBox="1"/>
          <p:nvPr/>
        </p:nvSpPr>
        <p:spPr>
          <a:xfrm>
            <a:off x="647272" y="5223357"/>
            <a:ext cx="378089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629B"/>
                </a:solidFill>
                <a:latin typeface="Calibri"/>
                <a:ea typeface="Calibri"/>
                <a:cs typeface="Calibri"/>
                <a:sym typeface="Calibri"/>
              </a:rPr>
              <a:t>BODY COMPOSITION ANALYZER</a:t>
            </a:r>
            <a:endParaRPr/>
          </a:p>
          <a:p>
            <a:pPr indent="0" lvl="0" marL="0" marR="0" rtl="0" algn="l">
              <a:spcBef>
                <a:spcPts val="0"/>
              </a:spcBef>
              <a:spcAft>
                <a:spcPts val="0"/>
              </a:spcAft>
              <a:buNone/>
            </a:pPr>
            <a:r>
              <a:rPr lang="en-US" sz="1200">
                <a:solidFill>
                  <a:schemeClr val="dk1"/>
                </a:solidFill>
                <a:latin typeface="Calibri"/>
                <a:ea typeface="Calibri"/>
                <a:cs typeface="Calibri"/>
                <a:sym typeface="Calibri"/>
              </a:rPr>
              <a:t>IEEE 11073-10420™</a:t>
            </a:r>
            <a:endParaRPr/>
          </a:p>
        </p:txBody>
      </p:sp>
      <p:pic>
        <p:nvPicPr>
          <p:cNvPr descr="Graphical user interface, text, website&#10;&#10;Description automatically generated" id="1222" name="Google Shape;1222;p55"/>
          <p:cNvPicPr preferRelativeResize="0"/>
          <p:nvPr/>
        </p:nvPicPr>
        <p:blipFill rotWithShape="1">
          <a:blip r:embed="rId5">
            <a:alphaModFix/>
          </a:blip>
          <a:srcRect b="0" l="0" r="0" t="0"/>
          <a:stretch/>
        </p:blipFill>
        <p:spPr>
          <a:xfrm>
            <a:off x="9762318" y="516594"/>
            <a:ext cx="680248" cy="553999"/>
          </a:xfrm>
          <a:prstGeom prst="rect">
            <a:avLst/>
          </a:prstGeom>
          <a:noFill/>
          <a:ln>
            <a:noFill/>
          </a:ln>
        </p:spPr>
      </p:pic>
      <p:sp>
        <p:nvSpPr>
          <p:cNvPr id="1223" name="Google Shape;1223;p55"/>
          <p:cNvSpPr/>
          <p:nvPr/>
        </p:nvSpPr>
        <p:spPr>
          <a:xfrm>
            <a:off x="8496626" y="1140449"/>
            <a:ext cx="452095" cy="452095"/>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aphical user interface, text, website&#10;&#10;Description automatically generated" id="1224" name="Google Shape;1224;p55"/>
          <p:cNvPicPr preferRelativeResize="0"/>
          <p:nvPr/>
        </p:nvPicPr>
        <p:blipFill rotWithShape="1">
          <a:blip r:embed="rId6">
            <a:alphaModFix/>
          </a:blip>
          <a:srcRect b="0" l="0" r="0" t="0"/>
          <a:stretch/>
        </p:blipFill>
        <p:spPr>
          <a:xfrm>
            <a:off x="9762317" y="991651"/>
            <a:ext cx="680248" cy="571872"/>
          </a:xfrm>
          <a:prstGeom prst="rect">
            <a:avLst/>
          </a:prstGeom>
          <a:noFill/>
          <a:ln>
            <a:noFill/>
          </a:ln>
        </p:spPr>
      </p:pic>
      <p:sp>
        <p:nvSpPr>
          <p:cNvPr id="1225" name="Google Shape;1225;p55"/>
          <p:cNvSpPr/>
          <p:nvPr/>
        </p:nvSpPr>
        <p:spPr>
          <a:xfrm>
            <a:off x="837183"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56"/>
          <p:cNvSpPr/>
          <p:nvPr/>
        </p:nvSpPr>
        <p:spPr>
          <a:xfrm>
            <a:off x="6388925" y="1650670"/>
            <a:ext cx="4987636" cy="3550722"/>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1232" name="Google Shape;1232;p5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Participate in Standards Development</a:t>
            </a:r>
            <a:endParaRPr/>
          </a:p>
        </p:txBody>
      </p:sp>
      <p:sp>
        <p:nvSpPr>
          <p:cNvPr id="1233" name="Google Shape;1233;p56"/>
          <p:cNvSpPr txBox="1"/>
          <p:nvPr>
            <p:ph idx="1" type="body"/>
          </p:nvPr>
        </p:nvSpPr>
        <p:spPr>
          <a:xfrm>
            <a:off x="452282" y="1650670"/>
            <a:ext cx="5643718" cy="451353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000"/>
              <a:buFont typeface="Arial"/>
              <a:buChar char="•"/>
            </a:pPr>
            <a:r>
              <a:rPr lang="en-US"/>
              <a:t>Opportunities to network with industry peers</a:t>
            </a:r>
            <a:endParaRPr/>
          </a:p>
          <a:p>
            <a:pPr indent="-342900" lvl="0" marL="342900" rtl="0" algn="l">
              <a:lnSpc>
                <a:spcPct val="90000"/>
              </a:lnSpc>
              <a:spcBef>
                <a:spcPts val="1000"/>
              </a:spcBef>
              <a:spcAft>
                <a:spcPts val="0"/>
              </a:spcAft>
              <a:buClr>
                <a:schemeClr val="dk1"/>
              </a:buClr>
              <a:buSzPts val="2000"/>
              <a:buFont typeface="Arial"/>
              <a:buChar char="•"/>
            </a:pPr>
            <a:r>
              <a:rPr lang="en-US"/>
              <a:t>Broaden your understanding of your industry and technology</a:t>
            </a:r>
            <a:endParaRPr/>
          </a:p>
          <a:p>
            <a:pPr indent="-342900" lvl="0" marL="342900" rtl="0" algn="l">
              <a:lnSpc>
                <a:spcPct val="90000"/>
              </a:lnSpc>
              <a:spcBef>
                <a:spcPts val="1000"/>
              </a:spcBef>
              <a:spcAft>
                <a:spcPts val="0"/>
              </a:spcAft>
              <a:buClr>
                <a:schemeClr val="dk1"/>
              </a:buClr>
              <a:buSzPts val="2000"/>
              <a:buFont typeface="Arial"/>
              <a:buChar char="•"/>
            </a:pPr>
            <a:r>
              <a:rPr lang="en-US"/>
              <a:t>Gain familiarity with the content of standards in which you are involved</a:t>
            </a:r>
            <a:endParaRPr/>
          </a:p>
          <a:p>
            <a:pPr indent="-342900" lvl="0" marL="342900" rtl="0" algn="l">
              <a:lnSpc>
                <a:spcPct val="90000"/>
              </a:lnSpc>
              <a:spcBef>
                <a:spcPts val="1000"/>
              </a:spcBef>
              <a:spcAft>
                <a:spcPts val="0"/>
              </a:spcAft>
              <a:buClr>
                <a:schemeClr val="dk1"/>
              </a:buClr>
              <a:buSzPts val="2000"/>
              <a:buFont typeface="Arial"/>
              <a:buChar char="•"/>
            </a:pPr>
            <a:r>
              <a:rPr lang="en-US"/>
              <a:t>Facilitate early compliance and anticipating market requirements</a:t>
            </a:r>
            <a:endParaRPr/>
          </a:p>
        </p:txBody>
      </p:sp>
      <p:sp>
        <p:nvSpPr>
          <p:cNvPr id="1234" name="Google Shape;1234;p56"/>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Getting involved in IEEE standards provides many benefits:</a:t>
            </a:r>
            <a:endParaRPr/>
          </a:p>
        </p:txBody>
      </p:sp>
      <p:sp>
        <p:nvSpPr>
          <p:cNvPr id="1235" name="Google Shape;1235;p56"/>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629B"/>
              </a:buClr>
              <a:buSzPts val="1400"/>
              <a:buFont typeface="Calibri"/>
              <a:buNone/>
            </a:pPr>
            <a:fld id="{00000000-1234-1234-1234-123412341234}" type="slidenum">
              <a:rPr lang="en-US"/>
              <a:t>‹#›</a:t>
            </a:fld>
            <a:endParaRPr/>
          </a:p>
        </p:txBody>
      </p:sp>
      <p:sp>
        <p:nvSpPr>
          <p:cNvPr id="1236" name="Google Shape;1236;p56"/>
          <p:cNvSpPr txBox="1"/>
          <p:nvPr/>
        </p:nvSpPr>
        <p:spPr>
          <a:xfrm>
            <a:off x="6864350" y="2016064"/>
            <a:ext cx="3865171" cy="2769692"/>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None/>
            </a:pPr>
            <a:r>
              <a:rPr b="1" lang="en-US" sz="1600">
                <a:solidFill>
                  <a:schemeClr val="lt1"/>
                </a:solidFill>
                <a:latin typeface="Calibri"/>
                <a:ea typeface="Calibri"/>
                <a:cs typeface="Calibri"/>
                <a:sym typeface="Calibri"/>
              </a:rPr>
              <a:t>WAYS TO GET INVOLVED</a:t>
            </a:r>
            <a:endParaRPr sz="1600">
              <a:solidFill>
                <a:schemeClr val="lt1"/>
              </a:solidFill>
              <a:latin typeface="Calibri"/>
              <a:ea typeface="Calibri"/>
              <a:cs typeface="Calibri"/>
              <a:sym typeface="Calibri"/>
            </a:endParaRPr>
          </a:p>
          <a:p>
            <a:pPr indent="-171450" lvl="0" marL="171450" marR="0" rtl="0" algn="l">
              <a:lnSpc>
                <a:spcPct val="90000"/>
              </a:lnSpc>
              <a:spcBef>
                <a:spcPts val="750"/>
              </a:spcBef>
              <a:spcAft>
                <a:spcPts val="0"/>
              </a:spcAft>
              <a:buClr>
                <a:schemeClr val="lt1"/>
              </a:buClr>
              <a:buSzPts val="1800"/>
              <a:buFont typeface="Arial"/>
              <a:buChar char="•"/>
            </a:pPr>
            <a:r>
              <a:rPr lang="en-US" sz="1600">
                <a:solidFill>
                  <a:schemeClr val="lt1"/>
                </a:solidFill>
                <a:latin typeface="Calibri"/>
                <a:ea typeface="Calibri"/>
                <a:cs typeface="Calibri"/>
                <a:sym typeface="Calibri"/>
              </a:rPr>
              <a:t>Standards Development </a:t>
            </a:r>
            <a:endParaRPr/>
          </a:p>
          <a:p>
            <a:pPr indent="-171450" lvl="0" marL="171450" marR="0" rtl="0" algn="l">
              <a:lnSpc>
                <a:spcPct val="90000"/>
              </a:lnSpc>
              <a:spcBef>
                <a:spcPts val="750"/>
              </a:spcBef>
              <a:spcAft>
                <a:spcPts val="0"/>
              </a:spcAft>
              <a:buClr>
                <a:schemeClr val="lt1"/>
              </a:buClr>
              <a:buSzPts val="1800"/>
              <a:buFont typeface="Arial"/>
              <a:buChar char="•"/>
            </a:pPr>
            <a:r>
              <a:rPr lang="en-US" sz="1600">
                <a:solidFill>
                  <a:schemeClr val="lt1"/>
                </a:solidFill>
                <a:latin typeface="Calibri"/>
                <a:ea typeface="Calibri"/>
                <a:cs typeface="Calibri"/>
                <a:sym typeface="Calibri"/>
              </a:rPr>
              <a:t>Industry Connections Program activities</a:t>
            </a:r>
            <a:endParaRPr/>
          </a:p>
          <a:p>
            <a:pPr indent="0" lvl="0" marL="0" marR="0" rtl="0" algn="l">
              <a:lnSpc>
                <a:spcPct val="90000"/>
              </a:lnSpc>
              <a:spcBef>
                <a:spcPts val="1350"/>
              </a:spcBef>
              <a:spcAft>
                <a:spcPts val="0"/>
              </a:spcAft>
              <a:buNone/>
            </a:pPr>
            <a:r>
              <a:rPr b="1" lang="en-US" sz="1600">
                <a:solidFill>
                  <a:schemeClr val="lt1"/>
                </a:solidFill>
                <a:latin typeface="Calibri"/>
                <a:ea typeface="Calibri"/>
                <a:cs typeface="Calibri"/>
                <a:sym typeface="Calibri"/>
              </a:rPr>
              <a:t>LEARN ABOUT:</a:t>
            </a:r>
            <a:endParaRPr/>
          </a:p>
          <a:p>
            <a:pPr indent="-171450" lvl="1" marL="514350" marR="0" rtl="0" algn="l">
              <a:lnSpc>
                <a:spcPct val="90000"/>
              </a:lnSpc>
              <a:spcBef>
                <a:spcPts val="375"/>
              </a:spcBef>
              <a:spcAft>
                <a:spcPts val="0"/>
              </a:spcAft>
              <a:buClr>
                <a:schemeClr val="lt1"/>
              </a:buClr>
              <a:buSzPts val="1800"/>
              <a:buFont typeface="Arial"/>
              <a:buChar char="•"/>
            </a:pPr>
            <a:r>
              <a:rPr b="0" i="0" lang="en-US" sz="1600" u="none" cap="none" strike="noStrike">
                <a:solidFill>
                  <a:schemeClr val="lt1"/>
                </a:solidFill>
                <a:latin typeface="Calibri"/>
                <a:ea typeface="Calibri"/>
                <a:cs typeface="Calibri"/>
                <a:sym typeface="Calibri"/>
              </a:rPr>
              <a:t>IEEE SA PRACTICES</a:t>
            </a:r>
            <a:endParaRPr/>
          </a:p>
          <a:p>
            <a:pPr indent="-171450" lvl="1" marL="514350" marR="0" rtl="0" algn="l">
              <a:lnSpc>
                <a:spcPct val="90000"/>
              </a:lnSpc>
              <a:spcBef>
                <a:spcPts val="375"/>
              </a:spcBef>
              <a:spcAft>
                <a:spcPts val="0"/>
              </a:spcAft>
              <a:buClr>
                <a:schemeClr val="lt1"/>
              </a:buClr>
              <a:buSzPts val="1800"/>
              <a:buFont typeface="Arial"/>
              <a:buChar char="•"/>
            </a:pPr>
            <a:r>
              <a:rPr b="0" i="0" lang="en-US" sz="1600" u="none" cap="none" strike="noStrike">
                <a:solidFill>
                  <a:schemeClr val="lt1"/>
                </a:solidFill>
                <a:latin typeface="Calibri"/>
                <a:ea typeface="Calibri"/>
                <a:cs typeface="Calibri"/>
                <a:sym typeface="Calibri"/>
              </a:rPr>
              <a:t>IEEE SA OPEN -  Open Source </a:t>
            </a:r>
            <a:endParaRPr/>
          </a:p>
          <a:p>
            <a:pPr indent="-171450" lvl="1" marL="514350" marR="0" rtl="0" algn="l">
              <a:lnSpc>
                <a:spcPct val="90000"/>
              </a:lnSpc>
              <a:spcBef>
                <a:spcPts val="375"/>
              </a:spcBef>
              <a:spcAft>
                <a:spcPts val="0"/>
              </a:spcAft>
              <a:buClr>
                <a:schemeClr val="lt1"/>
              </a:buClr>
              <a:buSzPts val="1800"/>
              <a:buFont typeface="Arial"/>
              <a:buChar char="•"/>
            </a:pPr>
            <a:r>
              <a:rPr b="0" i="0" lang="en-US" sz="1600" u="none" cap="none" strike="noStrike">
                <a:solidFill>
                  <a:schemeClr val="lt1"/>
                </a:solidFill>
                <a:latin typeface="Calibri"/>
                <a:ea typeface="Calibri"/>
                <a:cs typeface="Calibri"/>
                <a:sym typeface="Calibri"/>
              </a:rPr>
              <a:t>IEEE Conformity Assessment Program</a:t>
            </a:r>
            <a:endParaRPr/>
          </a:p>
          <a:p>
            <a:pPr indent="-171450" lvl="1" marL="514350" marR="0" rtl="0" algn="l">
              <a:lnSpc>
                <a:spcPct val="90000"/>
              </a:lnSpc>
              <a:spcBef>
                <a:spcPts val="375"/>
              </a:spcBef>
              <a:spcAft>
                <a:spcPts val="0"/>
              </a:spcAft>
              <a:buClr>
                <a:schemeClr val="lt1"/>
              </a:buClr>
              <a:buSzPts val="1800"/>
              <a:buFont typeface="Arial"/>
              <a:buChar char="•"/>
            </a:pPr>
            <a:r>
              <a:rPr b="0" i="0" lang="en-US" sz="1600" u="none" cap="none" strike="noStrike">
                <a:solidFill>
                  <a:schemeClr val="lt1"/>
                </a:solidFill>
                <a:latin typeface="Calibri"/>
                <a:ea typeface="Calibri"/>
                <a:cs typeface="Calibri"/>
                <a:sym typeface="Calibri"/>
              </a:rPr>
              <a:t>IEEE Alliance Management Services</a:t>
            </a:r>
            <a:endParaRPr/>
          </a:p>
          <a:p>
            <a:pPr indent="-171450" lvl="1" marL="514350" marR="0" rtl="0" algn="l">
              <a:lnSpc>
                <a:spcPct val="90000"/>
              </a:lnSpc>
              <a:spcBef>
                <a:spcPts val="375"/>
              </a:spcBef>
              <a:spcAft>
                <a:spcPts val="0"/>
              </a:spcAft>
              <a:buClr>
                <a:schemeClr val="lt1"/>
              </a:buClr>
              <a:buSzPts val="1800"/>
              <a:buFont typeface="Arial"/>
              <a:buChar char="•"/>
            </a:pPr>
            <a:r>
              <a:rPr b="0" i="0" lang="en-US" sz="1600" u="none" cap="none" strike="noStrike">
                <a:solidFill>
                  <a:schemeClr val="lt1"/>
                </a:solidFill>
                <a:latin typeface="Calibri"/>
                <a:ea typeface="Calibri"/>
                <a:cs typeface="Calibri"/>
                <a:sym typeface="Calibri"/>
              </a:rPr>
              <a:t>IEEE SA Global Engagement activities</a:t>
            </a:r>
            <a:endParaRPr/>
          </a:p>
        </p:txBody>
      </p:sp>
      <p:sp>
        <p:nvSpPr>
          <p:cNvPr id="1237" name="Google Shape;1237;p56"/>
          <p:cNvSpPr/>
          <p:nvPr/>
        </p:nvSpPr>
        <p:spPr>
          <a:xfrm>
            <a:off x="837183" y="6242671"/>
            <a:ext cx="2840521"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629B"/>
              </a:buClr>
              <a:buSzPts val="1600"/>
              <a:buFont typeface="Calibri"/>
              <a:buNone/>
            </a:pPr>
            <a:r>
              <a:rPr b="1" lang="en-US" sz="1600">
                <a:solidFill>
                  <a:srgbClr val="00629B"/>
                </a:solidFill>
                <a:latin typeface="Calibri"/>
                <a:ea typeface="Calibri"/>
                <a:cs typeface="Calibri"/>
                <a:sym typeface="Calibri"/>
              </a:rPr>
              <a:t>Learn more: standards.ieee.org</a:t>
            </a:r>
            <a:endParaRPr b="1" sz="1600">
              <a:solidFill>
                <a:srgbClr val="00629B"/>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cxnSp>
        <p:nvCxnSpPr>
          <p:cNvPr id="1243" name="Google Shape;1243;p57"/>
          <p:cNvCxnSpPr/>
          <p:nvPr/>
        </p:nvCxnSpPr>
        <p:spPr>
          <a:xfrm rot="10800000">
            <a:off x="6403896" y="4493091"/>
            <a:ext cx="601342" cy="459685"/>
          </a:xfrm>
          <a:prstGeom prst="straightConnector1">
            <a:avLst/>
          </a:prstGeom>
          <a:noFill/>
          <a:ln cap="flat" cmpd="sng" w="19050">
            <a:solidFill>
              <a:srgbClr val="A6B3B5"/>
            </a:solidFill>
            <a:prstDash val="solid"/>
            <a:round/>
            <a:headEnd len="sm" w="sm" type="none"/>
            <a:tailEnd len="sm" w="sm" type="none"/>
          </a:ln>
        </p:spPr>
      </p:cxnSp>
      <p:sp>
        <p:nvSpPr>
          <p:cNvPr id="1244" name="Google Shape;1244;p57"/>
          <p:cNvSpPr/>
          <p:nvPr/>
        </p:nvSpPr>
        <p:spPr>
          <a:xfrm>
            <a:off x="4287848" y="2308275"/>
            <a:ext cx="2559669" cy="2559671"/>
          </a:xfrm>
          <a:prstGeom prst="ellipse">
            <a:avLst/>
          </a:prstGeom>
          <a:gradFill>
            <a:gsLst>
              <a:gs pos="0">
                <a:srgbClr val="FFFFFF"/>
              </a:gs>
              <a:gs pos="35000">
                <a:srgbClr val="FFFFFF"/>
              </a:gs>
              <a:gs pos="100000">
                <a:srgbClr val="59C7D7"/>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chemeClr val="lt1"/>
              </a:solidFill>
              <a:latin typeface="Calibri"/>
              <a:ea typeface="Calibri"/>
              <a:cs typeface="Calibri"/>
              <a:sym typeface="Calibri"/>
            </a:endParaRPr>
          </a:p>
        </p:txBody>
      </p:sp>
      <p:sp>
        <p:nvSpPr>
          <p:cNvPr id="1245" name="Google Shape;1245;p57"/>
          <p:cNvSpPr txBox="1"/>
          <p:nvPr/>
        </p:nvSpPr>
        <p:spPr>
          <a:xfrm>
            <a:off x="166319" y="6450339"/>
            <a:ext cx="450900" cy="27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11</a:t>
            </a:r>
            <a:endParaRPr sz="1500">
              <a:solidFill>
                <a:schemeClr val="dk1"/>
              </a:solidFill>
              <a:latin typeface="Calibri"/>
              <a:ea typeface="Calibri"/>
              <a:cs typeface="Calibri"/>
              <a:sym typeface="Calibri"/>
            </a:endParaRPr>
          </a:p>
        </p:txBody>
      </p:sp>
      <p:sp>
        <p:nvSpPr>
          <p:cNvPr id="1246" name="Google Shape;1246;p57"/>
          <p:cNvSpPr txBox="1"/>
          <p:nvPr/>
        </p:nvSpPr>
        <p:spPr>
          <a:xfrm>
            <a:off x="181386" y="6361817"/>
            <a:ext cx="1542900" cy="273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fld id="{00000000-1234-1234-1234-123412341234}" type="slidenum">
              <a:rPr lang="en-US" sz="900">
                <a:solidFill>
                  <a:schemeClr val="lt1"/>
                </a:solidFill>
                <a:latin typeface="Calibri"/>
                <a:ea typeface="Calibri"/>
                <a:cs typeface="Calibri"/>
                <a:sym typeface="Calibri"/>
              </a:rPr>
              <a:t>‹#›</a:t>
            </a:fld>
            <a:endParaRPr sz="900">
              <a:solidFill>
                <a:schemeClr val="lt1"/>
              </a:solidFill>
              <a:latin typeface="Calibri"/>
              <a:ea typeface="Calibri"/>
              <a:cs typeface="Calibri"/>
              <a:sym typeface="Calibri"/>
            </a:endParaRPr>
          </a:p>
        </p:txBody>
      </p:sp>
      <p:sp>
        <p:nvSpPr>
          <p:cNvPr id="1247" name="Google Shape;1247;p57"/>
          <p:cNvSpPr txBox="1"/>
          <p:nvPr/>
        </p:nvSpPr>
        <p:spPr>
          <a:xfrm>
            <a:off x="418615" y="794550"/>
            <a:ext cx="7905503" cy="463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1" lang="en-US" sz="2400">
                <a:solidFill>
                  <a:srgbClr val="75787B"/>
                </a:solidFill>
                <a:latin typeface="Calibri"/>
                <a:ea typeface="Calibri"/>
                <a:cs typeface="Calibri"/>
                <a:sym typeface="Calibri"/>
              </a:rPr>
              <a:t>Addressing global problems through community and consensus</a:t>
            </a:r>
            <a:r>
              <a:rPr i="1" lang="en-US" sz="2000">
                <a:solidFill>
                  <a:schemeClr val="dk1"/>
                </a:solidFill>
                <a:latin typeface="Calibri"/>
                <a:ea typeface="Calibri"/>
                <a:cs typeface="Calibri"/>
                <a:sym typeface="Calibri"/>
              </a:rPr>
              <a:t>.</a:t>
            </a:r>
            <a:endParaRPr/>
          </a:p>
        </p:txBody>
      </p:sp>
      <p:pic>
        <p:nvPicPr>
          <p:cNvPr id="1248" name="Google Shape;1248;p57"/>
          <p:cNvPicPr preferRelativeResize="0"/>
          <p:nvPr/>
        </p:nvPicPr>
        <p:blipFill rotWithShape="1">
          <a:blip r:embed="rId3">
            <a:alphaModFix/>
          </a:blip>
          <a:srcRect b="0" l="0" r="0" t="0"/>
          <a:stretch/>
        </p:blipFill>
        <p:spPr>
          <a:xfrm>
            <a:off x="4781892" y="3130098"/>
            <a:ext cx="1595141" cy="916023"/>
          </a:xfrm>
          <a:prstGeom prst="rect">
            <a:avLst/>
          </a:prstGeom>
          <a:noFill/>
          <a:ln>
            <a:noFill/>
          </a:ln>
        </p:spPr>
      </p:pic>
      <p:cxnSp>
        <p:nvCxnSpPr>
          <p:cNvPr id="1249" name="Google Shape;1249;p57"/>
          <p:cNvCxnSpPr>
            <a:endCxn id="1244" idx="1"/>
          </p:cNvCxnSpPr>
          <p:nvPr/>
        </p:nvCxnSpPr>
        <p:spPr>
          <a:xfrm>
            <a:off x="4061503" y="2393030"/>
            <a:ext cx="601200" cy="290100"/>
          </a:xfrm>
          <a:prstGeom prst="straightConnector1">
            <a:avLst/>
          </a:prstGeom>
          <a:noFill/>
          <a:ln cap="flat" cmpd="sng" w="19050">
            <a:solidFill>
              <a:srgbClr val="A6B3B5"/>
            </a:solidFill>
            <a:prstDash val="solid"/>
            <a:round/>
            <a:headEnd len="sm" w="sm" type="none"/>
            <a:tailEnd len="sm" w="sm" type="none"/>
          </a:ln>
        </p:spPr>
      </p:cxnSp>
      <p:cxnSp>
        <p:nvCxnSpPr>
          <p:cNvPr id="1250" name="Google Shape;1250;p57"/>
          <p:cNvCxnSpPr>
            <a:stCxn id="1244" idx="6"/>
          </p:cNvCxnSpPr>
          <p:nvPr/>
        </p:nvCxnSpPr>
        <p:spPr>
          <a:xfrm>
            <a:off x="6847517" y="3588111"/>
            <a:ext cx="752700" cy="0"/>
          </a:xfrm>
          <a:prstGeom prst="straightConnector1">
            <a:avLst/>
          </a:prstGeom>
          <a:noFill/>
          <a:ln cap="flat" cmpd="sng" w="19050">
            <a:solidFill>
              <a:srgbClr val="A6B3B5"/>
            </a:solidFill>
            <a:prstDash val="solid"/>
            <a:round/>
            <a:headEnd len="sm" w="sm" type="none"/>
            <a:tailEnd len="sm" w="sm" type="none"/>
          </a:ln>
        </p:spPr>
      </p:cxnSp>
      <p:cxnSp>
        <p:nvCxnSpPr>
          <p:cNvPr id="1251" name="Google Shape;1251;p57"/>
          <p:cNvCxnSpPr>
            <a:endCxn id="1244" idx="2"/>
          </p:cNvCxnSpPr>
          <p:nvPr/>
        </p:nvCxnSpPr>
        <p:spPr>
          <a:xfrm>
            <a:off x="3621848" y="3588111"/>
            <a:ext cx="666000" cy="0"/>
          </a:xfrm>
          <a:prstGeom prst="straightConnector1">
            <a:avLst/>
          </a:prstGeom>
          <a:noFill/>
          <a:ln cap="flat" cmpd="sng" w="19050">
            <a:solidFill>
              <a:srgbClr val="A6B3B5"/>
            </a:solidFill>
            <a:prstDash val="solid"/>
            <a:round/>
            <a:headEnd len="sm" w="sm" type="none"/>
            <a:tailEnd len="sm" w="sm" type="none"/>
          </a:ln>
        </p:spPr>
      </p:cxnSp>
      <p:cxnSp>
        <p:nvCxnSpPr>
          <p:cNvPr id="1252" name="Google Shape;1252;p57"/>
          <p:cNvCxnSpPr>
            <a:endCxn id="1244" idx="3"/>
          </p:cNvCxnSpPr>
          <p:nvPr/>
        </p:nvCxnSpPr>
        <p:spPr>
          <a:xfrm flipH="1" rot="10800000">
            <a:off x="4061503" y="4493091"/>
            <a:ext cx="601200" cy="459600"/>
          </a:xfrm>
          <a:prstGeom prst="straightConnector1">
            <a:avLst/>
          </a:prstGeom>
          <a:noFill/>
          <a:ln cap="flat" cmpd="sng" w="19050">
            <a:solidFill>
              <a:srgbClr val="A6B3B5"/>
            </a:solidFill>
            <a:prstDash val="solid"/>
            <a:round/>
            <a:headEnd len="sm" w="sm" type="none"/>
            <a:tailEnd len="sm" w="sm" type="none"/>
          </a:ln>
        </p:spPr>
      </p:cxnSp>
      <p:sp>
        <p:nvSpPr>
          <p:cNvPr id="1253" name="Google Shape;1253;p57"/>
          <p:cNvSpPr txBox="1"/>
          <p:nvPr>
            <p:ph type="ctrTitle"/>
          </p:nvPr>
        </p:nvSpPr>
        <p:spPr>
          <a:xfrm>
            <a:off x="391769" y="416680"/>
            <a:ext cx="9144000" cy="51756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6A1"/>
              </a:buClr>
              <a:buSzPts val="3067"/>
              <a:buFont typeface="Calibri"/>
              <a:buNone/>
            </a:pPr>
            <a:r>
              <a:rPr lang="en-US" sz="3067">
                <a:solidFill>
                  <a:srgbClr val="0066A1"/>
                </a:solidFill>
              </a:rPr>
              <a:t>IEEE SA Practices</a:t>
            </a:r>
            <a:endParaRPr sz="3067">
              <a:solidFill>
                <a:srgbClr val="0066A1"/>
              </a:solidFill>
            </a:endParaRPr>
          </a:p>
        </p:txBody>
      </p:sp>
      <p:sp>
        <p:nvSpPr>
          <p:cNvPr id="1254" name="Google Shape;1254;p5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629B"/>
              </a:buClr>
              <a:buSzPts val="1400"/>
              <a:buFont typeface="Calibri"/>
              <a:buNone/>
            </a:pPr>
            <a:fld id="{00000000-1234-1234-1234-123412341234}" type="slidenum">
              <a:rPr lang="en-US"/>
              <a:t>‹#›</a:t>
            </a:fld>
            <a:endParaRPr/>
          </a:p>
        </p:txBody>
      </p:sp>
      <p:cxnSp>
        <p:nvCxnSpPr>
          <p:cNvPr id="1255" name="Google Shape;1255;p57"/>
          <p:cNvCxnSpPr>
            <a:stCxn id="1244" idx="7"/>
          </p:cNvCxnSpPr>
          <p:nvPr/>
        </p:nvCxnSpPr>
        <p:spPr>
          <a:xfrm flipH="1" rot="10800000">
            <a:off x="6472662" y="2393030"/>
            <a:ext cx="751200" cy="290100"/>
          </a:xfrm>
          <a:prstGeom prst="straightConnector1">
            <a:avLst/>
          </a:prstGeom>
          <a:noFill/>
          <a:ln cap="flat" cmpd="sng" w="19050">
            <a:solidFill>
              <a:srgbClr val="A6B3B5"/>
            </a:solidFill>
            <a:prstDash val="solid"/>
            <a:round/>
            <a:headEnd len="sm" w="sm" type="none"/>
            <a:tailEnd len="sm" w="sm" type="none"/>
          </a:ln>
        </p:spPr>
      </p:cxnSp>
      <p:sp>
        <p:nvSpPr>
          <p:cNvPr id="1256" name="Google Shape;1256;p57"/>
          <p:cNvSpPr/>
          <p:nvPr/>
        </p:nvSpPr>
        <p:spPr>
          <a:xfrm>
            <a:off x="1053201" y="1730033"/>
            <a:ext cx="2303461" cy="1648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dk1"/>
                </a:solidFill>
                <a:latin typeface="Calibri"/>
                <a:ea typeface="Calibri"/>
                <a:cs typeface="Calibri"/>
                <a:sym typeface="Calibri"/>
              </a:rPr>
              <a:t>Health &amp; Life Sciences </a:t>
            </a:r>
            <a:br>
              <a:rPr b="1" lang="en-US" sz="1600">
                <a:solidFill>
                  <a:schemeClr val="dk1"/>
                </a:solidFill>
                <a:latin typeface="Calibri"/>
                <a:ea typeface="Calibri"/>
                <a:cs typeface="Calibri"/>
                <a:sym typeface="Calibri"/>
              </a:rPr>
            </a:br>
            <a:r>
              <a:rPr lang="en-US" sz="1500">
                <a:solidFill>
                  <a:srgbClr val="0479A7"/>
                </a:solidFill>
                <a:latin typeface="Calibri"/>
                <a:ea typeface="Calibri"/>
                <a:cs typeface="Calibri"/>
                <a:sym typeface="Calibri"/>
              </a:rPr>
              <a:t>•</a:t>
            </a:r>
            <a:r>
              <a:rPr lang="en-US" sz="15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Pharma</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Clinical health</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Wellness</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t/>
            </a:r>
            <a:endParaRPr sz="1500">
              <a:solidFill>
                <a:schemeClr val="dk1"/>
              </a:solidFill>
              <a:latin typeface="Calibri"/>
              <a:ea typeface="Calibri"/>
              <a:cs typeface="Calibri"/>
              <a:sym typeface="Calibri"/>
            </a:endParaRPr>
          </a:p>
        </p:txBody>
      </p:sp>
      <p:sp>
        <p:nvSpPr>
          <p:cNvPr id="1257" name="Google Shape;1257;p57"/>
          <p:cNvSpPr/>
          <p:nvPr/>
        </p:nvSpPr>
        <p:spPr>
          <a:xfrm>
            <a:off x="-442876" y="3134042"/>
            <a:ext cx="3255900" cy="1115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600">
                <a:solidFill>
                  <a:schemeClr val="dk1"/>
                </a:solidFill>
                <a:latin typeface="Calibri"/>
                <a:ea typeface="Calibri"/>
                <a:cs typeface="Calibri"/>
                <a:sym typeface="Calibri"/>
              </a:rPr>
              <a:t>Mobility</a:t>
            </a:r>
            <a:r>
              <a:rPr lang="en-US" sz="1600">
                <a:solidFill>
                  <a:schemeClr val="dk1"/>
                </a:solidFill>
                <a:latin typeface="Calibri"/>
                <a:ea typeface="Calibri"/>
                <a:cs typeface="Calibri"/>
                <a:sym typeface="Calibri"/>
              </a:rPr>
              <a:t> </a:t>
            </a:r>
            <a:br>
              <a:rPr lang="en-US" sz="1600">
                <a:solidFill>
                  <a:schemeClr val="dk1"/>
                </a:solidFill>
                <a:latin typeface="Calibri"/>
                <a:ea typeface="Calibri"/>
                <a:cs typeface="Calibri"/>
                <a:sym typeface="Calibri"/>
              </a:rPr>
            </a:br>
            <a:r>
              <a:rPr lang="en-US" sz="1500">
                <a:solidFill>
                  <a:srgbClr val="0479A7"/>
                </a:solidFill>
                <a:latin typeface="Calibri"/>
                <a:ea typeface="Calibri"/>
                <a:cs typeface="Calibri"/>
                <a:sym typeface="Calibri"/>
              </a:rPr>
              <a:t>•</a:t>
            </a:r>
            <a:r>
              <a:rPr lang="en-US" sz="15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Safe autonomous driving</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Zero emissions</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MaaS</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t/>
            </a:r>
            <a:endParaRPr sz="1500">
              <a:solidFill>
                <a:schemeClr val="dk1"/>
              </a:solidFill>
              <a:latin typeface="Calibri"/>
              <a:ea typeface="Calibri"/>
              <a:cs typeface="Calibri"/>
              <a:sym typeface="Calibri"/>
            </a:endParaRPr>
          </a:p>
        </p:txBody>
      </p:sp>
      <p:sp>
        <p:nvSpPr>
          <p:cNvPr id="1258" name="Google Shape;1258;p57"/>
          <p:cNvSpPr/>
          <p:nvPr/>
        </p:nvSpPr>
        <p:spPr>
          <a:xfrm>
            <a:off x="898566" y="4738394"/>
            <a:ext cx="2436900" cy="1016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en-US" sz="1600">
                <a:solidFill>
                  <a:schemeClr val="dk1"/>
                </a:solidFill>
                <a:latin typeface="Calibri"/>
                <a:ea typeface="Calibri"/>
                <a:cs typeface="Calibri"/>
                <a:sym typeface="Calibri"/>
              </a:rPr>
              <a:t>Energy</a:t>
            </a:r>
            <a:br>
              <a:rPr b="1" lang="en-US" sz="1600">
                <a:solidFill>
                  <a:schemeClr val="dk1"/>
                </a:solidFill>
                <a:latin typeface="Calibri"/>
                <a:ea typeface="Calibri"/>
                <a:cs typeface="Calibri"/>
                <a:sym typeface="Calibri"/>
              </a:rPr>
            </a:br>
            <a:r>
              <a:rPr lang="en-US" sz="1500">
                <a:solidFill>
                  <a:srgbClr val="0479A7"/>
                </a:solidFill>
                <a:latin typeface="Calibri"/>
                <a:ea typeface="Calibri"/>
                <a:cs typeface="Calibri"/>
                <a:sym typeface="Calibri"/>
              </a:rPr>
              <a:t>•</a:t>
            </a:r>
            <a:r>
              <a:rPr lang="en-US" sz="15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Smart energy</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Energy efficiency</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Energy infrastructure</a:t>
            </a:r>
            <a:endParaRPr sz="1333">
              <a:solidFill>
                <a:schemeClr val="dk1"/>
              </a:solidFill>
              <a:latin typeface="Calibri"/>
              <a:ea typeface="Calibri"/>
              <a:cs typeface="Calibri"/>
              <a:sym typeface="Calibri"/>
            </a:endParaRPr>
          </a:p>
          <a:p>
            <a:pPr indent="0" lvl="0" marL="0" marR="0" rtl="0" algn="r">
              <a:spcBef>
                <a:spcPts val="0"/>
              </a:spcBef>
              <a:spcAft>
                <a:spcPts val="0"/>
              </a:spcAft>
              <a:buNone/>
            </a:pPr>
            <a:r>
              <a:t/>
            </a:r>
            <a:endParaRPr sz="1500">
              <a:solidFill>
                <a:schemeClr val="dk1"/>
              </a:solidFill>
              <a:latin typeface="Calibri"/>
              <a:ea typeface="Calibri"/>
              <a:cs typeface="Calibri"/>
              <a:sym typeface="Calibri"/>
            </a:endParaRPr>
          </a:p>
        </p:txBody>
      </p:sp>
      <p:sp>
        <p:nvSpPr>
          <p:cNvPr id="1259" name="Google Shape;1259;p57"/>
          <p:cNvSpPr/>
          <p:nvPr/>
        </p:nvSpPr>
        <p:spPr>
          <a:xfrm>
            <a:off x="7978984" y="1730033"/>
            <a:ext cx="2559668" cy="1262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New Frontiers </a:t>
            </a:r>
            <a:br>
              <a:rPr b="1" lang="en-US" sz="1600">
                <a:solidFill>
                  <a:schemeClr val="dk1"/>
                </a:solidFill>
                <a:latin typeface="Calibri"/>
                <a:ea typeface="Calibri"/>
                <a:cs typeface="Calibri"/>
                <a:sym typeface="Calibri"/>
              </a:rPr>
            </a:br>
            <a:r>
              <a:rPr lang="en-US" sz="1500">
                <a:solidFill>
                  <a:srgbClr val="0479A7"/>
                </a:solidFill>
                <a:latin typeface="Calibri"/>
                <a:ea typeface="Calibri"/>
                <a:cs typeface="Calibri"/>
                <a:sym typeface="Calibri"/>
              </a:rPr>
              <a:t>•</a:t>
            </a:r>
            <a:r>
              <a:rPr lang="en-US" sz="15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Sustainability</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Cybersecurity</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Emerging technology areas</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260" name="Google Shape;1260;p57"/>
          <p:cNvSpPr/>
          <p:nvPr/>
        </p:nvSpPr>
        <p:spPr>
          <a:xfrm>
            <a:off x="8422273" y="3115254"/>
            <a:ext cx="3434057" cy="111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Foundational Technologies</a:t>
            </a:r>
            <a:br>
              <a:rPr lang="en-US" sz="1600">
                <a:solidFill>
                  <a:schemeClr val="dk1"/>
                </a:solidFill>
                <a:latin typeface="Calibri"/>
                <a:ea typeface="Calibri"/>
                <a:cs typeface="Calibri"/>
                <a:sym typeface="Calibri"/>
              </a:rPr>
            </a:br>
            <a:r>
              <a:rPr lang="en-US" sz="1600">
                <a:solidFill>
                  <a:srgbClr val="0479A7"/>
                </a:solidFill>
                <a:latin typeface="Calibri"/>
                <a:ea typeface="Calibri"/>
                <a:cs typeface="Calibri"/>
                <a:sym typeface="Calibri"/>
              </a:rPr>
              <a:t>•</a:t>
            </a:r>
            <a:r>
              <a:rPr lang="en-US" sz="16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Industrial IoT</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Consumer technology</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Infrastructure </a:t>
            </a:r>
            <a:br>
              <a:rPr lang="en-US" sz="1333">
                <a:solidFill>
                  <a:schemeClr val="dk1"/>
                </a:solidFill>
                <a:latin typeface="Calibri"/>
                <a:ea typeface="Calibri"/>
                <a:cs typeface="Calibri"/>
                <a:sym typeface="Calibri"/>
              </a:rPr>
            </a:br>
            <a:r>
              <a:rPr lang="en-US" sz="1333">
                <a:solidFill>
                  <a:schemeClr val="dk1"/>
                </a:solidFill>
                <a:latin typeface="Calibri"/>
                <a:ea typeface="Calibri"/>
                <a:cs typeface="Calibri"/>
                <a:sym typeface="Calibri"/>
              </a:rPr>
              <a:t>  Application Technologies</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261" name="Google Shape;1261;p57"/>
          <p:cNvSpPr/>
          <p:nvPr/>
        </p:nvSpPr>
        <p:spPr>
          <a:xfrm>
            <a:off x="7846755" y="4744109"/>
            <a:ext cx="3708255" cy="13029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Telecommunications &amp; Connectivity</a:t>
            </a:r>
            <a:r>
              <a:rPr lang="en-US" sz="1600">
                <a:solidFill>
                  <a:schemeClr val="dk1"/>
                </a:solidFill>
                <a:latin typeface="Calibri"/>
                <a:ea typeface="Calibri"/>
                <a:cs typeface="Calibri"/>
                <a:sym typeface="Calibri"/>
              </a:rPr>
              <a:t> </a:t>
            </a:r>
            <a:br>
              <a:rPr lang="en-US" sz="1600">
                <a:solidFill>
                  <a:schemeClr val="dk1"/>
                </a:solidFill>
                <a:latin typeface="Calibri"/>
                <a:ea typeface="Calibri"/>
                <a:cs typeface="Calibri"/>
                <a:sym typeface="Calibri"/>
              </a:rPr>
            </a:br>
            <a:r>
              <a:rPr lang="en-US" sz="1500">
                <a:solidFill>
                  <a:srgbClr val="0479A7"/>
                </a:solidFill>
                <a:latin typeface="Calibri"/>
                <a:ea typeface="Calibri"/>
                <a:cs typeface="Calibri"/>
                <a:sym typeface="Calibri"/>
              </a:rPr>
              <a:t>•</a:t>
            </a:r>
            <a:r>
              <a:rPr lang="en-US" sz="1500">
                <a:solidFill>
                  <a:schemeClr val="dk1"/>
                </a:solidFill>
                <a:latin typeface="Calibri"/>
                <a:ea typeface="Calibri"/>
                <a:cs typeface="Calibri"/>
                <a:sym typeface="Calibri"/>
              </a:rPr>
              <a:t> </a:t>
            </a:r>
            <a:r>
              <a:rPr lang="en-US" sz="1333">
                <a:solidFill>
                  <a:schemeClr val="dk1"/>
                </a:solidFill>
                <a:latin typeface="Calibri"/>
                <a:ea typeface="Calibri"/>
                <a:cs typeface="Calibri"/>
                <a:sym typeface="Calibri"/>
              </a:rPr>
              <a:t>Rural</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Next generation telecom</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rPr lang="en-US" sz="1333">
                <a:solidFill>
                  <a:srgbClr val="0479A7"/>
                </a:solidFill>
                <a:latin typeface="Calibri"/>
                <a:ea typeface="Calibri"/>
                <a:cs typeface="Calibri"/>
                <a:sym typeface="Calibri"/>
              </a:rPr>
              <a:t>•</a:t>
            </a:r>
            <a:r>
              <a:rPr lang="en-US" sz="1333">
                <a:solidFill>
                  <a:schemeClr val="dk1"/>
                </a:solidFill>
                <a:latin typeface="Calibri"/>
                <a:ea typeface="Calibri"/>
                <a:cs typeface="Calibri"/>
                <a:sym typeface="Calibri"/>
              </a:rPr>
              <a:t> Wired and hybrid </a:t>
            </a:r>
            <a:endParaRPr/>
          </a:p>
          <a:p>
            <a:pPr indent="0" lvl="0" marL="0" marR="0" rtl="0" algn="l">
              <a:spcBef>
                <a:spcPts val="0"/>
              </a:spcBef>
              <a:spcAft>
                <a:spcPts val="0"/>
              </a:spcAft>
              <a:buNone/>
            </a:pPr>
            <a:r>
              <a:rPr lang="en-US" sz="1333">
                <a:solidFill>
                  <a:schemeClr val="dk1"/>
                </a:solidFill>
                <a:latin typeface="Calibri"/>
                <a:ea typeface="Calibri"/>
                <a:cs typeface="Calibri"/>
                <a:sym typeface="Calibri"/>
              </a:rPr>
              <a:t>  communications</a:t>
            </a:r>
            <a:endParaRPr sz="1333">
              <a:solidFill>
                <a:schemeClr val="dk1"/>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262" name="Google Shape;1262;p57"/>
          <p:cNvSpPr/>
          <p:nvPr/>
        </p:nvSpPr>
        <p:spPr>
          <a:xfrm>
            <a:off x="3410775" y="1819635"/>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63" name="Google Shape;1263;p57"/>
          <p:cNvSpPr/>
          <p:nvPr/>
        </p:nvSpPr>
        <p:spPr>
          <a:xfrm>
            <a:off x="2912011" y="3161546"/>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64" name="Google Shape;1264;p57"/>
          <p:cNvSpPr/>
          <p:nvPr/>
        </p:nvSpPr>
        <p:spPr>
          <a:xfrm>
            <a:off x="3410774" y="4705338"/>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65" name="Google Shape;1265;p57"/>
          <p:cNvSpPr/>
          <p:nvPr/>
        </p:nvSpPr>
        <p:spPr>
          <a:xfrm>
            <a:off x="7104001" y="1819635"/>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66" name="Google Shape;1266;p57"/>
          <p:cNvSpPr/>
          <p:nvPr/>
        </p:nvSpPr>
        <p:spPr>
          <a:xfrm>
            <a:off x="7503714" y="3161546"/>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67" name="Google Shape;1267;p57"/>
          <p:cNvSpPr/>
          <p:nvPr/>
        </p:nvSpPr>
        <p:spPr>
          <a:xfrm>
            <a:off x="6929536" y="4705338"/>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pic>
        <p:nvPicPr>
          <p:cNvPr id="1268" name="Google Shape;1268;p57"/>
          <p:cNvPicPr preferRelativeResize="0"/>
          <p:nvPr/>
        </p:nvPicPr>
        <p:blipFill rotWithShape="1">
          <a:blip r:embed="rId4">
            <a:alphaModFix/>
          </a:blip>
          <a:srcRect b="0" l="0" r="0" t="0"/>
          <a:stretch/>
        </p:blipFill>
        <p:spPr>
          <a:xfrm>
            <a:off x="7235436" y="1966746"/>
            <a:ext cx="560089" cy="587748"/>
          </a:xfrm>
          <a:prstGeom prst="rect">
            <a:avLst/>
          </a:prstGeom>
          <a:noFill/>
          <a:ln>
            <a:noFill/>
          </a:ln>
        </p:spPr>
      </p:pic>
      <p:pic>
        <p:nvPicPr>
          <p:cNvPr descr="Shape&#10;&#10;Description automatically generated" id="1269" name="Google Shape;1269;p57"/>
          <p:cNvPicPr preferRelativeResize="0"/>
          <p:nvPr/>
        </p:nvPicPr>
        <p:blipFill rotWithShape="1">
          <a:blip r:embed="rId5">
            <a:alphaModFix/>
          </a:blip>
          <a:srcRect b="0" l="0" r="0" t="0"/>
          <a:stretch/>
        </p:blipFill>
        <p:spPr>
          <a:xfrm>
            <a:off x="3408685" y="1928455"/>
            <a:ext cx="709706" cy="632393"/>
          </a:xfrm>
          <a:prstGeom prst="rect">
            <a:avLst/>
          </a:prstGeom>
          <a:noFill/>
          <a:ln>
            <a:noFill/>
          </a:ln>
        </p:spPr>
      </p:pic>
      <p:pic>
        <p:nvPicPr>
          <p:cNvPr descr="Shape&#10;&#10;Description automatically generated" id="1270" name="Google Shape;1270;p57"/>
          <p:cNvPicPr preferRelativeResize="0"/>
          <p:nvPr/>
        </p:nvPicPr>
        <p:blipFill rotWithShape="1">
          <a:blip r:embed="rId6">
            <a:alphaModFix/>
          </a:blip>
          <a:srcRect b="-6406" l="-17345" r="0" t="0"/>
          <a:stretch/>
        </p:blipFill>
        <p:spPr>
          <a:xfrm>
            <a:off x="2921796" y="3173421"/>
            <a:ext cx="709706" cy="753089"/>
          </a:xfrm>
          <a:prstGeom prst="rect">
            <a:avLst/>
          </a:prstGeom>
          <a:noFill/>
          <a:ln>
            <a:noFill/>
          </a:ln>
        </p:spPr>
      </p:pic>
      <p:pic>
        <p:nvPicPr>
          <p:cNvPr descr="Shape&#10;&#10;Description automatically generated" id="1271" name="Google Shape;1271;p57"/>
          <p:cNvPicPr preferRelativeResize="0"/>
          <p:nvPr/>
        </p:nvPicPr>
        <p:blipFill rotWithShape="1">
          <a:blip r:embed="rId7">
            <a:alphaModFix/>
          </a:blip>
          <a:srcRect b="0" l="-35713" r="0" t="0"/>
          <a:stretch/>
        </p:blipFill>
        <p:spPr>
          <a:xfrm>
            <a:off x="3396809" y="4814159"/>
            <a:ext cx="709706" cy="632393"/>
          </a:xfrm>
          <a:prstGeom prst="rect">
            <a:avLst/>
          </a:prstGeom>
          <a:noFill/>
          <a:ln>
            <a:noFill/>
          </a:ln>
        </p:spPr>
      </p:pic>
      <p:pic>
        <p:nvPicPr>
          <p:cNvPr descr="Shape&#10;&#10;Description automatically generated" id="1272" name="Google Shape;1272;p57"/>
          <p:cNvPicPr preferRelativeResize="0"/>
          <p:nvPr/>
        </p:nvPicPr>
        <p:blipFill rotWithShape="1">
          <a:blip r:embed="rId8">
            <a:alphaModFix/>
          </a:blip>
          <a:srcRect b="0" l="-30808" r="0" t="-13471"/>
          <a:stretch/>
        </p:blipFill>
        <p:spPr>
          <a:xfrm>
            <a:off x="6898571" y="4766426"/>
            <a:ext cx="816841" cy="727857"/>
          </a:xfrm>
          <a:prstGeom prst="rect">
            <a:avLst/>
          </a:prstGeom>
          <a:noFill/>
          <a:ln>
            <a:noFill/>
          </a:ln>
        </p:spPr>
      </p:pic>
      <p:pic>
        <p:nvPicPr>
          <p:cNvPr descr="Shape&#10;&#10;Description automatically generated" id="1273" name="Google Shape;1273;p57"/>
          <p:cNvPicPr preferRelativeResize="0"/>
          <p:nvPr/>
        </p:nvPicPr>
        <p:blipFill rotWithShape="1">
          <a:blip r:embed="rId9">
            <a:alphaModFix/>
          </a:blip>
          <a:srcRect b="0" l="0" r="-11697" t="0"/>
          <a:stretch/>
        </p:blipFill>
        <p:spPr>
          <a:xfrm>
            <a:off x="7369760" y="3041999"/>
            <a:ext cx="1052513" cy="937856"/>
          </a:xfrm>
          <a:prstGeom prst="rect">
            <a:avLst/>
          </a:prstGeom>
          <a:noFill/>
          <a:ln>
            <a:noFill/>
          </a:ln>
        </p:spPr>
      </p:pic>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id="1278" name="Google Shape;1278;p58"/>
          <p:cNvPicPr preferRelativeResize="0"/>
          <p:nvPr/>
        </p:nvPicPr>
        <p:blipFill rotWithShape="1">
          <a:blip r:embed="rId3">
            <a:alphaModFix/>
          </a:blip>
          <a:srcRect b="6922" l="9832" r="8655" t="45228"/>
          <a:stretch/>
        </p:blipFill>
        <p:spPr>
          <a:xfrm>
            <a:off x="493867" y="1116239"/>
            <a:ext cx="11374883" cy="4853449"/>
          </a:xfrm>
          <a:prstGeom prst="rect">
            <a:avLst/>
          </a:prstGeom>
          <a:noFill/>
          <a:ln>
            <a:noFill/>
          </a:ln>
        </p:spPr>
      </p:pic>
      <p:sp>
        <p:nvSpPr>
          <p:cNvPr id="1279" name="Google Shape;1279;p58"/>
          <p:cNvSpPr/>
          <p:nvPr/>
        </p:nvSpPr>
        <p:spPr>
          <a:xfrm>
            <a:off x="6214270" y="1379501"/>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0" name="Google Shape;1280;p58"/>
          <p:cNvSpPr/>
          <p:nvPr/>
        </p:nvSpPr>
        <p:spPr>
          <a:xfrm>
            <a:off x="6214270" y="2531407"/>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1" name="Google Shape;1281;p58"/>
          <p:cNvSpPr/>
          <p:nvPr/>
        </p:nvSpPr>
        <p:spPr>
          <a:xfrm>
            <a:off x="6214270" y="3635813"/>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2" name="Google Shape;1282;p58"/>
          <p:cNvSpPr/>
          <p:nvPr/>
        </p:nvSpPr>
        <p:spPr>
          <a:xfrm>
            <a:off x="6214270" y="4787719"/>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3" name="Google Shape;1283;p58"/>
          <p:cNvSpPr/>
          <p:nvPr/>
        </p:nvSpPr>
        <p:spPr>
          <a:xfrm>
            <a:off x="1034915" y="1379501"/>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4" name="Google Shape;1284;p58"/>
          <p:cNvSpPr/>
          <p:nvPr/>
        </p:nvSpPr>
        <p:spPr>
          <a:xfrm>
            <a:off x="1034915" y="2531407"/>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5" name="Google Shape;1285;p58"/>
          <p:cNvSpPr/>
          <p:nvPr/>
        </p:nvSpPr>
        <p:spPr>
          <a:xfrm>
            <a:off x="1034915" y="3635813"/>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6" name="Google Shape;1286;p58"/>
          <p:cNvSpPr/>
          <p:nvPr/>
        </p:nvSpPr>
        <p:spPr>
          <a:xfrm>
            <a:off x="1034915" y="4787719"/>
            <a:ext cx="822960" cy="814469"/>
          </a:xfrm>
          <a:prstGeom prst="ellipse">
            <a:avLst/>
          </a:prstGeom>
          <a:solidFill>
            <a:srgbClr val="F8A4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200">
              <a:solidFill>
                <a:srgbClr val="21A5BB"/>
              </a:solidFill>
              <a:latin typeface="Calibri"/>
              <a:ea typeface="Calibri"/>
              <a:cs typeface="Calibri"/>
              <a:sym typeface="Calibri"/>
            </a:endParaRPr>
          </a:p>
        </p:txBody>
      </p:sp>
      <p:sp>
        <p:nvSpPr>
          <p:cNvPr id="1287" name="Google Shape;1287;p58"/>
          <p:cNvSpPr txBox="1"/>
          <p:nvPr>
            <p:ph type="ctrTitle"/>
          </p:nvPr>
        </p:nvSpPr>
        <p:spPr>
          <a:xfrm>
            <a:off x="396815" y="565421"/>
            <a:ext cx="11374883" cy="52150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067"/>
              <a:buNone/>
            </a:pPr>
            <a:r>
              <a:rPr lang="en-US" sz="3067"/>
              <a:t>IEEE SA Program Portfolio</a:t>
            </a:r>
            <a:endParaRPr/>
          </a:p>
        </p:txBody>
      </p:sp>
      <p:sp>
        <p:nvSpPr>
          <p:cNvPr id="1288" name="Google Shape;1288;p58"/>
          <p:cNvSpPr/>
          <p:nvPr/>
        </p:nvSpPr>
        <p:spPr>
          <a:xfrm>
            <a:off x="1964399" y="1367531"/>
            <a:ext cx="3813549" cy="832259"/>
          </a:xfrm>
          <a:prstGeom prst="rect">
            <a:avLst/>
          </a:prstGeom>
          <a:noFill/>
          <a:ln>
            <a:noFill/>
          </a:ln>
        </p:spPr>
        <p:txBody>
          <a:bodyPr anchorCtr="0" anchor="ctr" bIns="0" lIns="121900" spcFirstLastPara="1" rIns="121900" wrap="square" tIns="0">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Industry Connections</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Exploring &amp; incubating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new tech &amp; its use</a:t>
            </a:r>
            <a:endParaRPr sz="1600">
              <a:solidFill>
                <a:schemeClr val="dk1"/>
              </a:solidFill>
              <a:latin typeface="Calibri"/>
              <a:ea typeface="Calibri"/>
              <a:cs typeface="Calibri"/>
              <a:sym typeface="Calibri"/>
            </a:endParaRPr>
          </a:p>
        </p:txBody>
      </p:sp>
      <p:sp>
        <p:nvSpPr>
          <p:cNvPr id="1289" name="Google Shape;1289;p58"/>
          <p:cNvSpPr/>
          <p:nvPr/>
        </p:nvSpPr>
        <p:spPr>
          <a:xfrm>
            <a:off x="1964399" y="2324511"/>
            <a:ext cx="4350056" cy="1053451"/>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Standardization</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Creating markets &amp; protecting public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safety through standards development</a:t>
            </a:r>
            <a:endParaRPr sz="1600">
              <a:solidFill>
                <a:schemeClr val="dk1"/>
              </a:solidFill>
              <a:latin typeface="Calibri"/>
              <a:ea typeface="Calibri"/>
              <a:cs typeface="Calibri"/>
              <a:sym typeface="Calibri"/>
            </a:endParaRPr>
          </a:p>
        </p:txBody>
      </p:sp>
      <p:sp>
        <p:nvSpPr>
          <p:cNvPr id="1290" name="Google Shape;1290;p58"/>
          <p:cNvSpPr/>
          <p:nvPr/>
        </p:nvSpPr>
        <p:spPr>
          <a:xfrm>
            <a:off x="1976144" y="3376821"/>
            <a:ext cx="4119857" cy="1354475"/>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Membership</a:t>
            </a:r>
            <a:r>
              <a:rPr lang="en-US" sz="2133">
                <a:solidFill>
                  <a:schemeClr val="dk1"/>
                </a:solidFill>
                <a:latin typeface="Calibri"/>
                <a:ea typeface="Calibri"/>
                <a:cs typeface="Calibri"/>
                <a:sym typeface="Calibri"/>
              </a:rPr>
              <a:t> </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Getting connected to experts &amp; resources &amp; enabling advanced participation options </a:t>
            </a:r>
            <a:endParaRPr sz="1600">
              <a:solidFill>
                <a:schemeClr val="dk1"/>
              </a:solidFill>
              <a:latin typeface="Calibri"/>
              <a:ea typeface="Calibri"/>
              <a:cs typeface="Calibri"/>
              <a:sym typeface="Calibri"/>
            </a:endParaRPr>
          </a:p>
        </p:txBody>
      </p:sp>
      <p:sp>
        <p:nvSpPr>
          <p:cNvPr id="1291" name="Google Shape;1291;p58"/>
          <p:cNvSpPr txBox="1"/>
          <p:nvPr/>
        </p:nvSpPr>
        <p:spPr>
          <a:xfrm>
            <a:off x="1964400" y="4774605"/>
            <a:ext cx="3950529" cy="9771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Conformity Assessment</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Providing confidence &amp; assurance</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&amp; accelerating market adoption</a:t>
            </a:r>
            <a:endParaRPr sz="1600">
              <a:solidFill>
                <a:schemeClr val="dk1"/>
              </a:solidFill>
              <a:latin typeface="Calibri"/>
              <a:ea typeface="Calibri"/>
              <a:cs typeface="Calibri"/>
              <a:sym typeface="Calibri"/>
            </a:endParaRPr>
          </a:p>
        </p:txBody>
      </p:sp>
      <p:sp>
        <p:nvSpPr>
          <p:cNvPr id="1292" name="Google Shape;1292;p58"/>
          <p:cNvSpPr/>
          <p:nvPr/>
        </p:nvSpPr>
        <p:spPr>
          <a:xfrm>
            <a:off x="7207898" y="1236880"/>
            <a:ext cx="4493997" cy="1152493"/>
          </a:xfrm>
          <a:prstGeom prst="rect">
            <a:avLst/>
          </a:prstGeom>
          <a:noFill/>
          <a:ln>
            <a:noFill/>
          </a:ln>
        </p:spPr>
        <p:txBody>
          <a:bodyPr anchorCtr="0" anchor="ctr" bIns="0" lIns="121900" spcFirstLastPara="1" rIns="121900" wrap="square" tIns="0">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Open Source</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Providing a community-powered platform to support open source projects</a:t>
            </a:r>
            <a:endParaRPr sz="1600">
              <a:solidFill>
                <a:schemeClr val="dk1"/>
              </a:solidFill>
              <a:latin typeface="Calibri"/>
              <a:ea typeface="Calibri"/>
              <a:cs typeface="Calibri"/>
              <a:sym typeface="Calibri"/>
            </a:endParaRPr>
          </a:p>
        </p:txBody>
      </p:sp>
      <p:sp>
        <p:nvSpPr>
          <p:cNvPr id="1293" name="Google Shape;1293;p58"/>
          <p:cNvSpPr/>
          <p:nvPr/>
        </p:nvSpPr>
        <p:spPr>
          <a:xfrm>
            <a:off x="7223731" y="2327035"/>
            <a:ext cx="3507537" cy="1487044"/>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Alliance Management</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Providing program support to alliances &amp; trade associations</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1294" name="Google Shape;1294;p58"/>
          <p:cNvSpPr/>
          <p:nvPr/>
        </p:nvSpPr>
        <p:spPr>
          <a:xfrm>
            <a:off x="7223731" y="3293372"/>
            <a:ext cx="4812799" cy="1737313"/>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Registries</a:t>
            </a:r>
            <a:endParaRPr sz="1867">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Providing unique identifiers to support global compatibility &amp; interoperability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956">
              <a:solidFill>
                <a:schemeClr val="dk1"/>
              </a:solidFill>
              <a:latin typeface="Calibri"/>
              <a:ea typeface="Calibri"/>
              <a:cs typeface="Calibri"/>
              <a:sym typeface="Calibri"/>
            </a:endParaRPr>
          </a:p>
        </p:txBody>
      </p:sp>
      <p:sp>
        <p:nvSpPr>
          <p:cNvPr id="1295" name="Google Shape;1295;p58"/>
          <p:cNvSpPr/>
          <p:nvPr/>
        </p:nvSpPr>
        <p:spPr>
          <a:xfrm>
            <a:off x="7207898" y="4468629"/>
            <a:ext cx="4193421" cy="1737313"/>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2133">
                <a:solidFill>
                  <a:schemeClr val="dk1"/>
                </a:solidFill>
                <a:latin typeface="Calibri"/>
                <a:ea typeface="Calibri"/>
                <a:cs typeface="Calibri"/>
                <a:sym typeface="Calibri"/>
              </a:rPr>
              <a:t>Industry Affiliate Network</a:t>
            </a:r>
            <a:endParaRPr sz="2133">
              <a:solidFill>
                <a:schemeClr val="dk1"/>
              </a:solidFill>
              <a:latin typeface="Calibri"/>
              <a:ea typeface="Calibri"/>
              <a:cs typeface="Calibri"/>
              <a:sym typeface="Calibri"/>
            </a:endParaRPr>
          </a:p>
          <a:p>
            <a:pPr indent="0" lvl="0" marL="0" marR="0" rtl="0" algn="l">
              <a:spcBef>
                <a:spcPts val="533"/>
              </a:spcBef>
              <a:spcAft>
                <a:spcPts val="0"/>
              </a:spcAft>
              <a:buNone/>
            </a:pPr>
            <a:r>
              <a:rPr lang="en-US" sz="1600">
                <a:solidFill>
                  <a:schemeClr val="dk1"/>
                </a:solidFill>
                <a:latin typeface="Calibri"/>
                <a:ea typeface="Calibri"/>
                <a:cs typeface="Calibri"/>
                <a:sym typeface="Calibri"/>
              </a:rPr>
              <a:t>Assisting industry organizations in accelerating development and adoption of global standards</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956">
              <a:solidFill>
                <a:schemeClr val="dk1"/>
              </a:solidFill>
              <a:latin typeface="Calibri"/>
              <a:ea typeface="Calibri"/>
              <a:cs typeface="Calibri"/>
              <a:sym typeface="Calibri"/>
            </a:endParaRPr>
          </a:p>
        </p:txBody>
      </p:sp>
      <p:pic>
        <p:nvPicPr>
          <p:cNvPr id="1296" name="Google Shape;1296;p58"/>
          <p:cNvPicPr preferRelativeResize="0"/>
          <p:nvPr/>
        </p:nvPicPr>
        <p:blipFill rotWithShape="1">
          <a:blip r:embed="rId4">
            <a:alphaModFix/>
          </a:blip>
          <a:srcRect b="0" l="0" r="0" t="0"/>
          <a:stretch/>
        </p:blipFill>
        <p:spPr>
          <a:xfrm>
            <a:off x="1173531" y="1476403"/>
            <a:ext cx="548622" cy="635604"/>
          </a:xfrm>
          <a:prstGeom prst="rect">
            <a:avLst/>
          </a:prstGeom>
          <a:noFill/>
          <a:ln>
            <a:noFill/>
          </a:ln>
        </p:spPr>
      </p:pic>
      <p:pic>
        <p:nvPicPr>
          <p:cNvPr id="1297" name="Google Shape;1297;p58"/>
          <p:cNvPicPr preferRelativeResize="0"/>
          <p:nvPr/>
        </p:nvPicPr>
        <p:blipFill rotWithShape="1">
          <a:blip r:embed="rId5">
            <a:alphaModFix/>
          </a:blip>
          <a:srcRect b="0" l="0" r="0" t="0"/>
          <a:stretch/>
        </p:blipFill>
        <p:spPr>
          <a:xfrm>
            <a:off x="1126858" y="2603121"/>
            <a:ext cx="630429" cy="667227"/>
          </a:xfrm>
          <a:prstGeom prst="rect">
            <a:avLst/>
          </a:prstGeom>
          <a:noFill/>
          <a:ln>
            <a:noFill/>
          </a:ln>
        </p:spPr>
      </p:pic>
      <p:pic>
        <p:nvPicPr>
          <p:cNvPr id="1298" name="Google Shape;1298;p58"/>
          <p:cNvPicPr preferRelativeResize="0"/>
          <p:nvPr/>
        </p:nvPicPr>
        <p:blipFill rotWithShape="1">
          <a:blip r:embed="rId6">
            <a:alphaModFix/>
          </a:blip>
          <a:srcRect b="0" l="0" r="0" t="0"/>
          <a:stretch/>
        </p:blipFill>
        <p:spPr>
          <a:xfrm>
            <a:off x="1187211" y="3737988"/>
            <a:ext cx="506584" cy="585120"/>
          </a:xfrm>
          <a:prstGeom prst="rect">
            <a:avLst/>
          </a:prstGeom>
          <a:noFill/>
          <a:ln>
            <a:noFill/>
          </a:ln>
        </p:spPr>
      </p:pic>
      <p:pic>
        <p:nvPicPr>
          <p:cNvPr id="1299" name="Google Shape;1299;p58"/>
          <p:cNvPicPr preferRelativeResize="0"/>
          <p:nvPr/>
        </p:nvPicPr>
        <p:blipFill rotWithShape="1">
          <a:blip r:embed="rId7">
            <a:alphaModFix/>
          </a:blip>
          <a:srcRect b="0" l="0" r="0" t="0"/>
          <a:stretch/>
        </p:blipFill>
        <p:spPr>
          <a:xfrm>
            <a:off x="1139886" y="4965067"/>
            <a:ext cx="601234" cy="459771"/>
          </a:xfrm>
          <a:prstGeom prst="rect">
            <a:avLst/>
          </a:prstGeom>
          <a:noFill/>
          <a:ln>
            <a:noFill/>
          </a:ln>
        </p:spPr>
      </p:pic>
      <p:pic>
        <p:nvPicPr>
          <p:cNvPr id="1300" name="Google Shape;1300;p58"/>
          <p:cNvPicPr preferRelativeResize="0"/>
          <p:nvPr/>
        </p:nvPicPr>
        <p:blipFill rotWithShape="1">
          <a:blip r:embed="rId8">
            <a:alphaModFix/>
          </a:blip>
          <a:srcRect b="0" l="0" r="0" t="0"/>
          <a:stretch/>
        </p:blipFill>
        <p:spPr>
          <a:xfrm>
            <a:off x="6337572" y="1541911"/>
            <a:ext cx="554330" cy="522596"/>
          </a:xfrm>
          <a:prstGeom prst="rect">
            <a:avLst/>
          </a:prstGeom>
          <a:noFill/>
          <a:ln>
            <a:noFill/>
          </a:ln>
        </p:spPr>
      </p:pic>
      <p:pic>
        <p:nvPicPr>
          <p:cNvPr id="1301" name="Google Shape;1301;p58"/>
          <p:cNvPicPr preferRelativeResize="0"/>
          <p:nvPr/>
        </p:nvPicPr>
        <p:blipFill rotWithShape="1">
          <a:blip r:embed="rId9">
            <a:alphaModFix/>
          </a:blip>
          <a:srcRect b="0" l="0" r="0" t="0"/>
          <a:stretch/>
        </p:blipFill>
        <p:spPr>
          <a:xfrm>
            <a:off x="6268891" y="2614996"/>
            <a:ext cx="672569" cy="517261"/>
          </a:xfrm>
          <a:prstGeom prst="rect">
            <a:avLst/>
          </a:prstGeom>
          <a:noFill/>
          <a:ln>
            <a:noFill/>
          </a:ln>
        </p:spPr>
      </p:pic>
      <p:pic>
        <p:nvPicPr>
          <p:cNvPr id="1302" name="Google Shape;1302;p58"/>
          <p:cNvPicPr preferRelativeResize="0"/>
          <p:nvPr/>
        </p:nvPicPr>
        <p:blipFill rotWithShape="1">
          <a:blip r:embed="rId10">
            <a:alphaModFix/>
          </a:blip>
          <a:srcRect b="0" l="0" r="0" t="0"/>
          <a:stretch/>
        </p:blipFill>
        <p:spPr>
          <a:xfrm>
            <a:off x="6375207" y="3772171"/>
            <a:ext cx="492945" cy="574687"/>
          </a:xfrm>
          <a:prstGeom prst="rect">
            <a:avLst/>
          </a:prstGeom>
          <a:noFill/>
          <a:ln>
            <a:noFill/>
          </a:ln>
        </p:spPr>
      </p:pic>
      <p:pic>
        <p:nvPicPr>
          <p:cNvPr id="1303" name="Google Shape;1303;p58"/>
          <p:cNvPicPr preferRelativeResize="0"/>
          <p:nvPr/>
        </p:nvPicPr>
        <p:blipFill rotWithShape="1">
          <a:blip r:embed="rId11">
            <a:alphaModFix/>
          </a:blip>
          <a:srcRect b="0" l="0" r="0" t="0"/>
          <a:stretch/>
        </p:blipFill>
        <p:spPr>
          <a:xfrm>
            <a:off x="6313822" y="4913768"/>
            <a:ext cx="580462" cy="543493"/>
          </a:xfrm>
          <a:prstGeom prst="rect">
            <a:avLst/>
          </a:prstGeom>
          <a:noFill/>
          <a:ln>
            <a:noFill/>
          </a:ln>
        </p:spPr>
      </p:pic>
      <p:sp>
        <p:nvSpPr>
          <p:cNvPr id="1304" name="Google Shape;1304;p58"/>
          <p:cNvSpPr/>
          <p:nvPr/>
        </p:nvSpPr>
        <p:spPr>
          <a:xfrm rot="10800000">
            <a:off x="11234287" y="1116240"/>
            <a:ext cx="645928" cy="645928"/>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5" name="Google Shape;1305;p58"/>
          <p:cNvSpPr/>
          <p:nvPr/>
        </p:nvSpPr>
        <p:spPr>
          <a:xfrm>
            <a:off x="541283" y="5287032"/>
            <a:ext cx="645928" cy="645928"/>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6" name="Google Shape;1306;p58"/>
          <p:cNvSpPr txBox="1"/>
          <p:nvPr/>
        </p:nvSpPr>
        <p:spPr>
          <a:xfrm>
            <a:off x="396815" y="6337190"/>
            <a:ext cx="790088" cy="182563"/>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800">
              <a:solidFill>
                <a:srgbClr val="00629B"/>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59"/>
          <p:cNvSpPr txBox="1"/>
          <p:nvPr>
            <p:ph type="title"/>
          </p:nvPr>
        </p:nvSpPr>
        <p:spPr>
          <a:xfrm>
            <a:off x="3116263" y="1844675"/>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Education</a:t>
            </a:r>
            <a:endParaRPr/>
          </a:p>
        </p:txBody>
      </p:sp>
      <p:sp>
        <p:nvSpPr>
          <p:cNvPr id="1313" name="Google Shape;1313;p59"/>
          <p:cNvSpPr txBox="1"/>
          <p:nvPr>
            <p:ph idx="1" type="body"/>
          </p:nvPr>
        </p:nvSpPr>
        <p:spPr>
          <a:xfrm>
            <a:off x="3116263" y="2940050"/>
            <a:ext cx="8810625"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inspires young minds, enables futures, and discovers solutions to tomorrow’s challenges.</a:t>
            </a:r>
            <a:endParaRPr/>
          </a:p>
        </p:txBody>
      </p:sp>
      <p:sp>
        <p:nvSpPr>
          <p:cNvPr id="1314" name="Google Shape;1314;p59"/>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Education</a:t>
            </a:r>
            <a:r>
              <a:rPr lang="en-US">
                <a:solidFill>
                  <a:srgbClr val="FFA400"/>
                </a:solidFill>
              </a:rPr>
              <a:t>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1315" name="Google Shape;1315;p59"/>
          <p:cNvSpPr/>
          <p:nvPr/>
        </p:nvSpPr>
        <p:spPr>
          <a:xfrm>
            <a:off x="223520" y="2547209"/>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16" name="Google Shape;1316;p59"/>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6"/>
          <p:cNvPicPr preferRelativeResize="0"/>
          <p:nvPr/>
        </p:nvPicPr>
        <p:blipFill rotWithShape="1">
          <a:blip r:embed="rId3">
            <a:alphaModFix/>
          </a:blip>
          <a:srcRect b="0" l="0" r="0" t="0"/>
          <a:stretch/>
        </p:blipFill>
        <p:spPr>
          <a:xfrm>
            <a:off x="5520482" y="2974220"/>
            <a:ext cx="1791329" cy="1218104"/>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68" name="Google Shape;268;p6"/>
          <p:cNvPicPr preferRelativeResize="0"/>
          <p:nvPr/>
        </p:nvPicPr>
        <p:blipFill rotWithShape="1">
          <a:blip r:embed="rId4">
            <a:alphaModFix/>
          </a:blip>
          <a:srcRect b="0" l="0" r="19832" t="0"/>
          <a:stretch/>
        </p:blipFill>
        <p:spPr>
          <a:xfrm rot="-3289">
            <a:off x="8593409" y="931870"/>
            <a:ext cx="3193459" cy="2450592"/>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sp>
        <p:nvSpPr>
          <p:cNvPr id="269" name="Google Shape;269;p6"/>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70" name="Google Shape;270;p6"/>
          <p:cNvSpPr txBox="1"/>
          <p:nvPr>
            <p:ph idx="4294967295" type="title"/>
          </p:nvPr>
        </p:nvSpPr>
        <p:spPr>
          <a:xfrm>
            <a:off x="487912" y="412750"/>
            <a:ext cx="10409238" cy="7270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629B"/>
              </a:buClr>
              <a:buSzPts val="3300"/>
              <a:buFont typeface="Calibri"/>
              <a:buNone/>
            </a:pPr>
            <a:r>
              <a:rPr lang="en-US"/>
              <a:t>The History of IEEE</a:t>
            </a:r>
            <a:endParaRPr/>
          </a:p>
        </p:txBody>
      </p:sp>
      <p:pic>
        <p:nvPicPr>
          <p:cNvPr id="271" name="Google Shape;271;p6"/>
          <p:cNvPicPr preferRelativeResize="0"/>
          <p:nvPr/>
        </p:nvPicPr>
        <p:blipFill rotWithShape="1">
          <a:blip r:embed="rId5">
            <a:alphaModFix/>
          </a:blip>
          <a:srcRect b="0" l="0" r="0" t="0"/>
          <a:stretch/>
        </p:blipFill>
        <p:spPr>
          <a:xfrm>
            <a:off x="7291077" y="3099331"/>
            <a:ext cx="2748346" cy="1942018"/>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2" name="Google Shape;272;p6"/>
          <p:cNvPicPr preferRelativeResize="0"/>
          <p:nvPr/>
        </p:nvPicPr>
        <p:blipFill rotWithShape="1">
          <a:blip r:embed="rId6">
            <a:alphaModFix/>
          </a:blip>
          <a:srcRect b="0" l="0" r="0" t="0"/>
          <a:stretch/>
        </p:blipFill>
        <p:spPr>
          <a:xfrm>
            <a:off x="4344501" y="4007462"/>
            <a:ext cx="1835856" cy="1141936"/>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3" name="Google Shape;273;p6"/>
          <p:cNvPicPr preferRelativeResize="0"/>
          <p:nvPr/>
        </p:nvPicPr>
        <p:blipFill rotWithShape="1">
          <a:blip r:embed="rId7">
            <a:alphaModFix/>
          </a:blip>
          <a:srcRect b="-3020" l="0" r="-500" t="0"/>
          <a:stretch/>
        </p:blipFill>
        <p:spPr>
          <a:xfrm>
            <a:off x="10118310" y="4466007"/>
            <a:ext cx="753188" cy="1015208"/>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4" name="Google Shape;274;p6"/>
          <p:cNvPicPr preferRelativeResize="0"/>
          <p:nvPr/>
        </p:nvPicPr>
        <p:blipFill rotWithShape="1">
          <a:blip r:embed="rId8">
            <a:alphaModFix/>
          </a:blip>
          <a:srcRect b="0" l="0" r="0" t="0"/>
          <a:stretch/>
        </p:blipFill>
        <p:spPr>
          <a:xfrm>
            <a:off x="263116" y="2240587"/>
            <a:ext cx="3644033" cy="2453648"/>
          </a:xfrm>
          <a:prstGeom prst="rect">
            <a:avLst/>
          </a:prstGeom>
          <a:noFill/>
          <a:ln>
            <a:noFill/>
          </a:ln>
        </p:spPr>
      </p:pic>
      <p:pic>
        <p:nvPicPr>
          <p:cNvPr id="275" name="Google Shape;275;p6"/>
          <p:cNvPicPr preferRelativeResize="0"/>
          <p:nvPr/>
        </p:nvPicPr>
        <p:blipFill rotWithShape="1">
          <a:blip r:embed="rId9">
            <a:alphaModFix/>
          </a:blip>
          <a:srcRect b="0" l="0" r="0" t="0"/>
          <a:stretch/>
        </p:blipFill>
        <p:spPr>
          <a:xfrm>
            <a:off x="7199234" y="2148501"/>
            <a:ext cx="1333699" cy="895295"/>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6" name="Google Shape;276;p6"/>
          <p:cNvPicPr preferRelativeResize="0"/>
          <p:nvPr/>
        </p:nvPicPr>
        <p:blipFill rotWithShape="1">
          <a:blip r:embed="rId10">
            <a:alphaModFix/>
          </a:blip>
          <a:srcRect b="0" l="0" r="0" t="0"/>
          <a:stretch/>
        </p:blipFill>
        <p:spPr>
          <a:xfrm>
            <a:off x="6279922" y="4218627"/>
            <a:ext cx="1561190" cy="1948589"/>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7" name="Google Shape;277;p6"/>
          <p:cNvPicPr preferRelativeResize="0"/>
          <p:nvPr/>
        </p:nvPicPr>
        <p:blipFill rotWithShape="1">
          <a:blip r:embed="rId11">
            <a:alphaModFix/>
          </a:blip>
          <a:srcRect b="4928" l="0" r="0" t="0"/>
          <a:stretch/>
        </p:blipFill>
        <p:spPr>
          <a:xfrm>
            <a:off x="4051206" y="2874257"/>
            <a:ext cx="1455421" cy="1045573"/>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78" name="Google Shape;278;p6"/>
          <p:cNvPicPr preferRelativeResize="0"/>
          <p:nvPr/>
        </p:nvPicPr>
        <p:blipFill rotWithShape="1">
          <a:blip r:embed="rId12">
            <a:alphaModFix/>
          </a:blip>
          <a:srcRect b="0" l="0" r="0" t="0"/>
          <a:stretch/>
        </p:blipFill>
        <p:spPr>
          <a:xfrm>
            <a:off x="3736290" y="4440423"/>
            <a:ext cx="637676" cy="1782659"/>
          </a:xfrm>
          <a:prstGeom prst="rect">
            <a:avLst/>
          </a:prstGeom>
          <a:noFill/>
          <a:ln>
            <a:noFill/>
          </a:ln>
        </p:spPr>
      </p:pic>
      <p:sp>
        <p:nvSpPr>
          <p:cNvPr id="279" name="Google Shape;279;p6"/>
          <p:cNvSpPr txBox="1"/>
          <p:nvPr/>
        </p:nvSpPr>
        <p:spPr>
          <a:xfrm>
            <a:off x="468371" y="903208"/>
            <a:ext cx="7909532" cy="176246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5787B"/>
              </a:buClr>
              <a:buSzPts val="2400"/>
              <a:buFont typeface="Arial"/>
              <a:buNone/>
            </a:pPr>
            <a:r>
              <a:rPr b="0" i="1" lang="en-US" sz="2400">
                <a:solidFill>
                  <a:srgbClr val="75787B"/>
                </a:solidFill>
                <a:latin typeface="Calibri"/>
                <a:ea typeface="Calibri"/>
                <a:cs typeface="Calibri"/>
                <a:sym typeface="Calibri"/>
              </a:rPr>
              <a:t>Our story begins with the spirit of collaboration </a:t>
            </a:r>
            <a:br>
              <a:rPr b="0" i="1" lang="en-US" sz="2400">
                <a:solidFill>
                  <a:srgbClr val="75787B"/>
                </a:solidFill>
                <a:latin typeface="Calibri"/>
                <a:ea typeface="Calibri"/>
                <a:cs typeface="Calibri"/>
                <a:sym typeface="Calibri"/>
              </a:rPr>
            </a:br>
            <a:r>
              <a:rPr b="0" i="1" lang="en-US" sz="2400">
                <a:solidFill>
                  <a:srgbClr val="75787B"/>
                </a:solidFill>
                <a:latin typeface="Calibri"/>
                <a:ea typeface="Calibri"/>
                <a:cs typeface="Calibri"/>
                <a:sym typeface="Calibri"/>
              </a:rPr>
              <a:t>to light up and connect the world…and continues today, </a:t>
            </a:r>
            <a:br>
              <a:rPr b="0" i="1" lang="en-US" sz="2400">
                <a:solidFill>
                  <a:srgbClr val="75787B"/>
                </a:solidFill>
                <a:latin typeface="Calibri"/>
                <a:ea typeface="Calibri"/>
                <a:cs typeface="Calibri"/>
                <a:sym typeface="Calibri"/>
              </a:rPr>
            </a:br>
            <a:r>
              <a:rPr b="0" i="1" lang="en-US" sz="2400">
                <a:solidFill>
                  <a:srgbClr val="75787B"/>
                </a:solidFill>
                <a:latin typeface="Calibri"/>
                <a:ea typeface="Calibri"/>
                <a:cs typeface="Calibri"/>
                <a:sym typeface="Calibri"/>
              </a:rPr>
              <a:t>as we find innovative solutions to global challenges.</a:t>
            </a:r>
            <a:endParaRPr/>
          </a:p>
          <a:p>
            <a:pPr indent="0" lvl="0" marL="0" marR="0" rtl="0" algn="l">
              <a:lnSpc>
                <a:spcPct val="90000"/>
              </a:lnSpc>
              <a:spcBef>
                <a:spcPts val="1000"/>
              </a:spcBef>
              <a:spcAft>
                <a:spcPts val="0"/>
              </a:spcAft>
              <a:buClr>
                <a:srgbClr val="0066A1"/>
              </a:buClr>
              <a:buSzPts val="2400"/>
              <a:buFont typeface="Arial"/>
              <a:buNone/>
            </a:pPr>
            <a:r>
              <a:t/>
            </a:r>
            <a:endParaRPr b="0" i="0" sz="2400">
              <a:solidFill>
                <a:srgbClr val="75787B"/>
              </a:solidFill>
              <a:latin typeface="Calibri"/>
              <a:ea typeface="Calibri"/>
              <a:cs typeface="Calibri"/>
              <a:sym typeface="Calibri"/>
            </a:endParaRPr>
          </a:p>
        </p:txBody>
      </p:sp>
      <p:sp>
        <p:nvSpPr>
          <p:cNvPr id="280" name="Google Shape;280;p6"/>
          <p:cNvSpPr/>
          <p:nvPr/>
        </p:nvSpPr>
        <p:spPr>
          <a:xfrm>
            <a:off x="837183" y="6244813"/>
            <a:ext cx="4080861"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13">
                  <a:extLst>
                    <a:ext uri="{A12FA001-AC4F-418D-AE19-62706E023703}">
                      <ahyp:hlinkClr val="tx"/>
                    </a:ext>
                  </a:extLst>
                </a:hlinkClick>
              </a:rPr>
              <a:t>ieee.org/about/ieee-history.html</a:t>
            </a:r>
            <a:endParaRPr b="1" sz="1600">
              <a:solidFill>
                <a:srgbClr val="00629B"/>
              </a:solidFill>
              <a:latin typeface="Calibri"/>
              <a:ea typeface="Calibri"/>
              <a:cs typeface="Calibri"/>
              <a:sym typeface="Calibri"/>
            </a:endParaRPr>
          </a:p>
        </p:txBody>
      </p:sp>
      <p:sp>
        <p:nvSpPr>
          <p:cNvPr id="281" name="Google Shape;281;p6"/>
          <p:cNvSpPr/>
          <p:nvPr/>
        </p:nvSpPr>
        <p:spPr>
          <a:xfrm rot="10800000">
            <a:off x="11328848" y="908998"/>
            <a:ext cx="498434" cy="498434"/>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6"/>
          <p:cNvPicPr preferRelativeResize="0"/>
          <p:nvPr/>
        </p:nvPicPr>
        <p:blipFill rotWithShape="1">
          <a:blip r:embed="rId14">
            <a:alphaModFix/>
          </a:blip>
          <a:srcRect b="0" l="0" r="0" t="0"/>
          <a:stretch/>
        </p:blipFill>
        <p:spPr>
          <a:xfrm>
            <a:off x="7928799" y="4493023"/>
            <a:ext cx="2110624" cy="1677458"/>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83" name="Google Shape;283;p6"/>
          <p:cNvPicPr preferRelativeResize="0"/>
          <p:nvPr/>
        </p:nvPicPr>
        <p:blipFill rotWithShape="1">
          <a:blip r:embed="rId15">
            <a:alphaModFix/>
          </a:blip>
          <a:srcRect b="0" l="0" r="0" t="0"/>
          <a:stretch/>
        </p:blipFill>
        <p:spPr>
          <a:xfrm>
            <a:off x="10112078" y="3435167"/>
            <a:ext cx="1619573" cy="954444"/>
          </a:xfrm>
          <a:prstGeom prst="snip2DiagRect">
            <a:avLst>
              <a:gd fmla="val 0" name="adj1"/>
              <a:gd fmla="val 16667" name="adj2"/>
            </a:avLst>
          </a:prstGeom>
          <a:solidFill>
            <a:srgbClr val="ECECEC"/>
          </a:solidFill>
          <a:ln cap="sq" cmpd="sng" w="47625">
            <a:solidFill>
              <a:srgbClr val="FFFFFF"/>
            </a:solidFill>
            <a:prstDash val="solid"/>
            <a:miter lim="800000"/>
            <a:headEnd len="sm" w="sm" type="none"/>
            <a:tailEnd len="sm" w="sm" type="none"/>
          </a:ln>
        </p:spPr>
      </p:pic>
      <p:pic>
        <p:nvPicPr>
          <p:cNvPr id="284" name="Google Shape;284;p6"/>
          <p:cNvPicPr preferRelativeResize="0"/>
          <p:nvPr/>
        </p:nvPicPr>
        <p:blipFill rotWithShape="1">
          <a:blip r:embed="rId16">
            <a:alphaModFix/>
          </a:blip>
          <a:srcRect b="0" l="0" r="0" t="0"/>
          <a:stretch/>
        </p:blipFill>
        <p:spPr>
          <a:xfrm>
            <a:off x="11081010" y="3031865"/>
            <a:ext cx="1132295" cy="3010395"/>
          </a:xfrm>
          <a:prstGeom prst="rect">
            <a:avLst/>
          </a:prstGeom>
          <a:noFill/>
          <a:ln>
            <a:noFill/>
          </a:ln>
        </p:spPr>
      </p:pic>
      <p:pic>
        <p:nvPicPr>
          <p:cNvPr id="285" name="Google Shape;285;p6"/>
          <p:cNvPicPr preferRelativeResize="0"/>
          <p:nvPr/>
        </p:nvPicPr>
        <p:blipFill rotWithShape="1">
          <a:blip r:embed="rId17">
            <a:alphaModFix/>
          </a:blip>
          <a:srcRect b="0" l="0" r="0" t="0"/>
          <a:stretch/>
        </p:blipFill>
        <p:spPr>
          <a:xfrm>
            <a:off x="381501" y="4622532"/>
            <a:ext cx="1548398" cy="1197428"/>
          </a:xfrm>
          <a:prstGeom prst="rect">
            <a:avLst/>
          </a:prstGeom>
          <a:noFill/>
          <a:ln>
            <a:noFill/>
          </a:ln>
        </p:spPr>
      </p:pic>
      <p:pic>
        <p:nvPicPr>
          <p:cNvPr id="286" name="Google Shape;286;p6"/>
          <p:cNvPicPr preferRelativeResize="0"/>
          <p:nvPr/>
        </p:nvPicPr>
        <p:blipFill rotWithShape="1">
          <a:blip r:embed="rId18">
            <a:alphaModFix/>
          </a:blip>
          <a:srcRect b="0" l="0" r="0" t="0"/>
          <a:stretch/>
        </p:blipFill>
        <p:spPr>
          <a:xfrm rot="472245">
            <a:off x="2328336" y="4903606"/>
            <a:ext cx="1045029" cy="1061455"/>
          </a:xfrm>
          <a:prstGeom prst="rect">
            <a:avLst/>
          </a:prstGeom>
          <a:noFill/>
          <a:ln>
            <a:noFill/>
          </a:ln>
        </p:spPr>
      </p:pic>
      <p:pic>
        <p:nvPicPr>
          <p:cNvPr id="287" name="Google Shape;287;p6"/>
          <p:cNvPicPr preferRelativeResize="0"/>
          <p:nvPr/>
        </p:nvPicPr>
        <p:blipFill rotWithShape="1">
          <a:blip r:embed="rId19">
            <a:alphaModFix/>
          </a:blip>
          <a:srcRect b="0" l="0" r="0" t="0"/>
          <a:stretch/>
        </p:blipFill>
        <p:spPr>
          <a:xfrm>
            <a:off x="5444347" y="5200601"/>
            <a:ext cx="736010" cy="1022481"/>
          </a:xfrm>
          <a:prstGeom prst="snip2DiagRect">
            <a:avLst>
              <a:gd fmla="val 0" name="adj1"/>
              <a:gd fmla="val 16667" name="adj2"/>
            </a:avLst>
          </a:prstGeom>
          <a:solidFill>
            <a:srgbClr val="ECECEC"/>
          </a:solidFill>
          <a:ln>
            <a:noFill/>
          </a:ln>
          <a:effectLst>
            <a:outerShdw blurRad="88900" rotWithShape="0" algn="tl">
              <a:srgbClr val="000000">
                <a:alpha val="4470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6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Educational Programs and Resources</a:t>
            </a:r>
            <a:endParaRPr/>
          </a:p>
        </p:txBody>
      </p:sp>
      <p:sp>
        <p:nvSpPr>
          <p:cNvPr id="1323" name="Google Shape;1323;p60"/>
          <p:cNvSpPr txBox="1"/>
          <p:nvPr>
            <p:ph idx="1" type="body"/>
          </p:nvPr>
        </p:nvSpPr>
        <p:spPr>
          <a:xfrm>
            <a:off x="452282" y="2359742"/>
            <a:ext cx="5820696"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000"/>
              <a:buChar char="•"/>
            </a:pPr>
            <a:r>
              <a:rPr lang="en-US" sz="2000"/>
              <a:t>Continuing Education </a:t>
            </a:r>
            <a:endParaRPr/>
          </a:p>
          <a:p>
            <a:pPr indent="-342900" lvl="0" marL="342900" rtl="0" algn="l">
              <a:lnSpc>
                <a:spcPct val="100000"/>
              </a:lnSpc>
              <a:spcBef>
                <a:spcPts val="1000"/>
              </a:spcBef>
              <a:spcAft>
                <a:spcPts val="0"/>
              </a:spcAft>
              <a:buClr>
                <a:schemeClr val="dk1"/>
              </a:buClr>
              <a:buSzPts val="2000"/>
              <a:buChar char="•"/>
            </a:pPr>
            <a:r>
              <a:rPr lang="en-US" sz="2000"/>
              <a:t>Pre-University STEM Programs</a:t>
            </a:r>
            <a:endParaRPr/>
          </a:p>
          <a:p>
            <a:pPr indent="-342900" lvl="0" marL="342900" rtl="0" algn="l">
              <a:lnSpc>
                <a:spcPct val="100000"/>
              </a:lnSpc>
              <a:spcBef>
                <a:spcPts val="1000"/>
              </a:spcBef>
              <a:spcAft>
                <a:spcPts val="0"/>
              </a:spcAft>
              <a:buClr>
                <a:schemeClr val="dk1"/>
              </a:buClr>
              <a:buSzPts val="2000"/>
              <a:buChar char="•"/>
            </a:pPr>
            <a:r>
              <a:rPr lang="en-US" sz="2000"/>
              <a:t>University Programs</a:t>
            </a:r>
            <a:endParaRPr/>
          </a:p>
          <a:p>
            <a:pPr indent="-342900" lvl="0" marL="342900" rtl="0" algn="l">
              <a:lnSpc>
                <a:spcPct val="100000"/>
              </a:lnSpc>
              <a:spcBef>
                <a:spcPts val="1000"/>
              </a:spcBef>
              <a:spcAft>
                <a:spcPts val="0"/>
              </a:spcAft>
              <a:buClr>
                <a:schemeClr val="dk1"/>
              </a:buClr>
              <a:buSzPts val="2000"/>
              <a:buChar char="•"/>
            </a:pPr>
            <a:r>
              <a:rPr lang="en-US" sz="2000"/>
              <a:t>Career Preparation</a:t>
            </a:r>
            <a:endParaRPr/>
          </a:p>
          <a:p>
            <a:pPr indent="-342900" lvl="0" marL="342900" rtl="0" algn="l">
              <a:lnSpc>
                <a:spcPct val="100000"/>
              </a:lnSpc>
              <a:spcBef>
                <a:spcPts val="1000"/>
              </a:spcBef>
              <a:spcAft>
                <a:spcPts val="0"/>
              </a:spcAft>
              <a:buClr>
                <a:schemeClr val="dk1"/>
              </a:buClr>
              <a:buSzPts val="2000"/>
              <a:buChar char="•"/>
            </a:pPr>
            <a:r>
              <a:rPr lang="en-US"/>
              <a:t>Volunteer Mentoring Opportunities</a:t>
            </a:r>
            <a:endParaRPr/>
          </a:p>
          <a:p>
            <a:pPr indent="-342900" lvl="0" marL="342900" rtl="0" algn="l">
              <a:lnSpc>
                <a:spcPct val="100000"/>
              </a:lnSpc>
              <a:spcBef>
                <a:spcPts val="1000"/>
              </a:spcBef>
              <a:spcAft>
                <a:spcPts val="0"/>
              </a:spcAft>
              <a:buClr>
                <a:schemeClr val="dk1"/>
              </a:buClr>
              <a:buSzPts val="2000"/>
              <a:buChar char="•"/>
            </a:pPr>
            <a:r>
              <a:rPr lang="en-US" sz="2000"/>
              <a:t>Awards and Scholarships</a:t>
            </a:r>
            <a:endParaRPr/>
          </a:p>
          <a:p>
            <a:pPr indent="0" lvl="0" marL="0" rtl="0" algn="l">
              <a:lnSpc>
                <a:spcPct val="100000"/>
              </a:lnSpc>
              <a:spcBef>
                <a:spcPts val="1000"/>
              </a:spcBef>
              <a:spcAft>
                <a:spcPts val="0"/>
              </a:spcAft>
              <a:buClr>
                <a:schemeClr val="dk1"/>
              </a:buClr>
              <a:buSzPts val="2000"/>
              <a:buNone/>
            </a:pPr>
            <a:r>
              <a:t/>
            </a:r>
            <a:endParaRPr sz="2000"/>
          </a:p>
        </p:txBody>
      </p:sp>
      <p:sp>
        <p:nvSpPr>
          <p:cNvPr id="1324" name="Google Shape;1324;p60"/>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programs open eyes to possibilities.</a:t>
            </a:r>
            <a:endParaRPr>
              <a:solidFill>
                <a:srgbClr val="FF0000"/>
              </a:solidFill>
            </a:endParaRPr>
          </a:p>
        </p:txBody>
      </p:sp>
      <p:sp>
        <p:nvSpPr>
          <p:cNvPr id="1325" name="Google Shape;1325;p60"/>
          <p:cNvSpPr txBox="1"/>
          <p:nvPr>
            <p:ph idx="4" type="body"/>
          </p:nvPr>
        </p:nvSpPr>
        <p:spPr>
          <a:xfrm>
            <a:off x="452385" y="1668463"/>
            <a:ext cx="5830888"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Enabling students and professionals to achieve </a:t>
            </a:r>
            <a:br>
              <a:rPr lang="en-US"/>
            </a:br>
            <a:r>
              <a:rPr lang="en-US"/>
              <a:t>their goals with:</a:t>
            </a:r>
            <a:endParaRPr/>
          </a:p>
        </p:txBody>
      </p:sp>
      <p:sp>
        <p:nvSpPr>
          <p:cNvPr id="1326" name="Google Shape;1326;p6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327" name="Google Shape;1327;p60"/>
          <p:cNvPicPr preferRelativeResize="0"/>
          <p:nvPr/>
        </p:nvPicPr>
        <p:blipFill rotWithShape="1">
          <a:blip r:embed="rId3">
            <a:alphaModFix/>
          </a:blip>
          <a:srcRect b="0" l="0" r="0" t="0"/>
          <a:stretch/>
        </p:blipFill>
        <p:spPr>
          <a:xfrm>
            <a:off x="6293213" y="1365024"/>
            <a:ext cx="2251738" cy="4601531"/>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pic>
        <p:nvPicPr>
          <p:cNvPr id="1328" name="Google Shape;1328;p60"/>
          <p:cNvPicPr preferRelativeResize="0"/>
          <p:nvPr/>
        </p:nvPicPr>
        <p:blipFill rotWithShape="1">
          <a:blip r:embed="rId4">
            <a:alphaModFix/>
          </a:blip>
          <a:srcRect b="0" l="0" r="0" t="0"/>
          <a:stretch/>
        </p:blipFill>
        <p:spPr>
          <a:xfrm>
            <a:off x="8597724" y="2318748"/>
            <a:ext cx="2621262" cy="2330756"/>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sp>
        <p:nvSpPr>
          <p:cNvPr id="1329" name="Google Shape;1329;p60"/>
          <p:cNvSpPr/>
          <p:nvPr/>
        </p:nvSpPr>
        <p:spPr>
          <a:xfrm>
            <a:off x="769961" y="6247297"/>
            <a:ext cx="2235164"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Visit </a:t>
            </a:r>
            <a:r>
              <a:rPr b="1" lang="en-US" sz="1600" u="sng">
                <a:solidFill>
                  <a:srgbClr val="00629B"/>
                </a:solidFill>
                <a:latin typeface="Calibri"/>
                <a:ea typeface="Calibri"/>
                <a:cs typeface="Calibri"/>
                <a:sym typeface="Calibri"/>
                <a:hlinkClick r:id="rId5">
                  <a:extLst>
                    <a:ext uri="{A12FA001-AC4F-418D-AE19-62706E023703}">
                      <ahyp:hlinkClr val="tx"/>
                    </a:ext>
                  </a:extLst>
                </a:hlinkClick>
              </a:rPr>
              <a:t>ieee.org/education</a:t>
            </a:r>
            <a:endParaRPr b="1" sz="1600">
              <a:solidFill>
                <a:srgbClr val="00629B"/>
              </a:solidFill>
              <a:latin typeface="Calibri"/>
              <a:ea typeface="Calibri"/>
              <a:cs typeface="Calibri"/>
              <a:sym typeface="Calibri"/>
            </a:endParaRPr>
          </a:p>
        </p:txBody>
      </p:sp>
      <p:pic>
        <p:nvPicPr>
          <p:cNvPr id="1330" name="Google Shape;1330;p60"/>
          <p:cNvPicPr preferRelativeResize="0"/>
          <p:nvPr/>
        </p:nvPicPr>
        <p:blipFill rotWithShape="1">
          <a:blip r:embed="rId6">
            <a:alphaModFix/>
          </a:blip>
          <a:srcRect b="0" l="0" r="0" t="0"/>
          <a:stretch/>
        </p:blipFill>
        <p:spPr>
          <a:xfrm>
            <a:off x="7287091" y="4281581"/>
            <a:ext cx="2621263" cy="2270775"/>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61"/>
          <p:cNvSpPr/>
          <p:nvPr/>
        </p:nvSpPr>
        <p:spPr>
          <a:xfrm>
            <a:off x="536216" y="2138191"/>
            <a:ext cx="10961653" cy="3387966"/>
          </a:xfrm>
          <a:prstGeom prst="snip2DiagRect">
            <a:avLst>
              <a:gd fmla="val 0" name="adj1"/>
              <a:gd fmla="val 11018" name="adj2"/>
            </a:avLst>
          </a:prstGeom>
          <a:solidFill>
            <a:schemeClr val="lt1"/>
          </a:solidFill>
          <a:ln cap="flat" cmpd="sng" w="12700">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7" name="Google Shape;1337;p6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Continuing Education: IEEE Learning Network</a:t>
            </a:r>
            <a:endParaRPr/>
          </a:p>
        </p:txBody>
      </p:sp>
      <p:sp>
        <p:nvSpPr>
          <p:cNvPr id="1338" name="Google Shape;1338;p61"/>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courses are taught by experts in technology–expand your skill set with the </a:t>
            </a:r>
            <a:r>
              <a:rPr b="1" lang="en-US"/>
              <a:t>latest education courses.</a:t>
            </a:r>
            <a:endParaRPr/>
          </a:p>
        </p:txBody>
      </p:sp>
      <p:sp>
        <p:nvSpPr>
          <p:cNvPr id="1339" name="Google Shape;1339;p61"/>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Icon: Advance Your Career" id="1340" name="Google Shape;1340;p61"/>
          <p:cNvPicPr preferRelativeResize="0"/>
          <p:nvPr/>
        </p:nvPicPr>
        <p:blipFill rotWithShape="1">
          <a:blip r:embed="rId3">
            <a:alphaModFix/>
          </a:blip>
          <a:srcRect b="0" l="0" r="0" t="0"/>
          <a:stretch/>
        </p:blipFill>
        <p:spPr>
          <a:xfrm>
            <a:off x="823129" y="2679896"/>
            <a:ext cx="883034" cy="762071"/>
          </a:xfrm>
          <a:prstGeom prst="rect">
            <a:avLst/>
          </a:prstGeom>
          <a:noFill/>
          <a:ln>
            <a:noFill/>
          </a:ln>
        </p:spPr>
      </p:pic>
      <p:pic>
        <p:nvPicPr>
          <p:cNvPr descr="Icon: Self-paced and Flexible" id="1341" name="Google Shape;1341;p61"/>
          <p:cNvPicPr preferRelativeResize="0"/>
          <p:nvPr/>
        </p:nvPicPr>
        <p:blipFill rotWithShape="1">
          <a:blip r:embed="rId4">
            <a:alphaModFix/>
          </a:blip>
          <a:srcRect b="0" l="0" r="0" t="0"/>
          <a:stretch/>
        </p:blipFill>
        <p:spPr>
          <a:xfrm>
            <a:off x="873199" y="3998364"/>
            <a:ext cx="927100" cy="774700"/>
          </a:xfrm>
          <a:prstGeom prst="rect">
            <a:avLst/>
          </a:prstGeom>
          <a:noFill/>
          <a:ln>
            <a:noFill/>
          </a:ln>
        </p:spPr>
      </p:pic>
      <p:pic>
        <p:nvPicPr>
          <p:cNvPr descr="Icon: High-Quality Education" id="1342" name="Google Shape;1342;p61"/>
          <p:cNvPicPr preferRelativeResize="0"/>
          <p:nvPr/>
        </p:nvPicPr>
        <p:blipFill rotWithShape="1">
          <a:blip r:embed="rId5">
            <a:alphaModFix/>
          </a:blip>
          <a:srcRect b="0" l="0" r="0" t="0"/>
          <a:stretch/>
        </p:blipFill>
        <p:spPr>
          <a:xfrm>
            <a:off x="6004093" y="2561681"/>
            <a:ext cx="704474" cy="871637"/>
          </a:xfrm>
          <a:prstGeom prst="rect">
            <a:avLst/>
          </a:prstGeom>
          <a:noFill/>
          <a:ln>
            <a:noFill/>
          </a:ln>
        </p:spPr>
      </p:pic>
      <p:pic>
        <p:nvPicPr>
          <p:cNvPr descr="Icon: Interactive Content" id="1343" name="Google Shape;1343;p61"/>
          <p:cNvPicPr preferRelativeResize="0"/>
          <p:nvPr/>
        </p:nvPicPr>
        <p:blipFill rotWithShape="1">
          <a:blip r:embed="rId6">
            <a:alphaModFix/>
          </a:blip>
          <a:srcRect b="0" l="0" r="0" t="0"/>
          <a:stretch/>
        </p:blipFill>
        <p:spPr>
          <a:xfrm>
            <a:off x="6056615" y="4035576"/>
            <a:ext cx="845002" cy="845002"/>
          </a:xfrm>
          <a:prstGeom prst="rect">
            <a:avLst/>
          </a:prstGeom>
          <a:noFill/>
          <a:ln>
            <a:noFill/>
          </a:ln>
        </p:spPr>
      </p:pic>
      <p:sp>
        <p:nvSpPr>
          <p:cNvPr id="1344" name="Google Shape;1344;p61"/>
          <p:cNvSpPr/>
          <p:nvPr/>
        </p:nvSpPr>
        <p:spPr>
          <a:xfrm>
            <a:off x="1873028" y="2599801"/>
            <a:ext cx="404093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Advance Your Career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Learners who pass the course assessments through the IEEE Learning Network can earn CEUs and PDHs.</a:t>
            </a:r>
            <a:endParaRPr b="0" i="0" sz="1800">
              <a:solidFill>
                <a:schemeClr val="dk1"/>
              </a:solidFill>
              <a:latin typeface="Calibri"/>
              <a:ea typeface="Calibri"/>
              <a:cs typeface="Calibri"/>
              <a:sym typeface="Calibri"/>
            </a:endParaRPr>
          </a:p>
        </p:txBody>
      </p:sp>
      <p:sp>
        <p:nvSpPr>
          <p:cNvPr id="1345" name="Google Shape;1345;p61"/>
          <p:cNvSpPr/>
          <p:nvPr/>
        </p:nvSpPr>
        <p:spPr>
          <a:xfrm>
            <a:off x="1873028" y="4123236"/>
            <a:ext cx="377256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Self-paced &amp; Flexible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Online learning modules ranging from one to three hours in length.</a:t>
            </a:r>
            <a:endParaRPr b="0" i="0" sz="1800">
              <a:solidFill>
                <a:schemeClr val="dk1"/>
              </a:solidFill>
              <a:latin typeface="Calibri"/>
              <a:ea typeface="Calibri"/>
              <a:cs typeface="Calibri"/>
              <a:sym typeface="Calibri"/>
            </a:endParaRPr>
          </a:p>
        </p:txBody>
      </p:sp>
      <p:sp>
        <p:nvSpPr>
          <p:cNvPr id="1346" name="Google Shape;1346;p61"/>
          <p:cNvSpPr/>
          <p:nvPr/>
        </p:nvSpPr>
        <p:spPr>
          <a:xfrm>
            <a:off x="6977768" y="2578614"/>
            <a:ext cx="422500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High-Quality Education</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Courses are developed and peer-reviewed by leading experts in the field.</a:t>
            </a:r>
            <a:endParaRPr b="0" i="0" sz="1800">
              <a:solidFill>
                <a:schemeClr val="dk1"/>
              </a:solidFill>
              <a:latin typeface="Calibri"/>
              <a:ea typeface="Calibri"/>
              <a:cs typeface="Calibri"/>
              <a:sym typeface="Calibri"/>
            </a:endParaRPr>
          </a:p>
        </p:txBody>
      </p:sp>
      <p:sp>
        <p:nvSpPr>
          <p:cNvPr id="1347" name="Google Shape;1347;p61"/>
          <p:cNvSpPr/>
          <p:nvPr/>
        </p:nvSpPr>
        <p:spPr>
          <a:xfrm>
            <a:off x="7044272" y="3715304"/>
            <a:ext cx="404093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b="1" lang="en-US" sz="1800">
                <a:solidFill>
                  <a:srgbClr val="333333"/>
                </a:solidFill>
                <a:latin typeface="Open Sans"/>
                <a:ea typeface="Open Sans"/>
                <a:cs typeface="Open Sans"/>
                <a:sym typeface="Open Sans"/>
              </a:rPr>
            </a:br>
            <a:r>
              <a:rPr b="1" lang="en-US" sz="1800">
                <a:solidFill>
                  <a:schemeClr val="dk1"/>
                </a:solidFill>
                <a:latin typeface="Calibri"/>
                <a:ea typeface="Calibri"/>
                <a:cs typeface="Calibri"/>
                <a:sym typeface="Calibri"/>
              </a:rPr>
              <a:t>Interactive Content</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With an easy-to-use player/viewer, audio and video files, diagrams, animations, and automatic place marking.</a:t>
            </a:r>
            <a:endParaRPr b="0" i="0" sz="1800">
              <a:solidFill>
                <a:schemeClr val="dk1"/>
              </a:solidFill>
              <a:latin typeface="Calibri"/>
              <a:ea typeface="Calibri"/>
              <a:cs typeface="Calibri"/>
              <a:sym typeface="Calibri"/>
            </a:endParaRPr>
          </a:p>
        </p:txBody>
      </p:sp>
      <p:sp>
        <p:nvSpPr>
          <p:cNvPr id="1348" name="Google Shape;1348;p61"/>
          <p:cNvSpPr/>
          <p:nvPr/>
        </p:nvSpPr>
        <p:spPr>
          <a:xfrm>
            <a:off x="4478472" y="1863174"/>
            <a:ext cx="2499296" cy="4676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9" name="Google Shape;1349;p61"/>
          <p:cNvSpPr/>
          <p:nvPr/>
        </p:nvSpPr>
        <p:spPr>
          <a:xfrm>
            <a:off x="802109" y="6273609"/>
            <a:ext cx="481535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See full list of courses and try free courses: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iln.ieee.org</a:t>
            </a:r>
            <a:endParaRPr b="1" sz="1600">
              <a:solidFill>
                <a:srgbClr val="00629B"/>
              </a:solidFill>
              <a:latin typeface="Calibri"/>
              <a:ea typeface="Calibri"/>
              <a:cs typeface="Calibri"/>
              <a:sym typeface="Calibri"/>
            </a:endParaRPr>
          </a:p>
        </p:txBody>
      </p:sp>
      <p:pic>
        <p:nvPicPr>
          <p:cNvPr descr="IEEE Learning Network logo" id="1350" name="Google Shape;1350;p61"/>
          <p:cNvPicPr preferRelativeResize="0"/>
          <p:nvPr/>
        </p:nvPicPr>
        <p:blipFill rotWithShape="1">
          <a:blip r:embed="rId8">
            <a:alphaModFix/>
          </a:blip>
          <a:srcRect b="0" l="0" r="0" t="0"/>
          <a:stretch/>
        </p:blipFill>
        <p:spPr>
          <a:xfrm>
            <a:off x="4478471" y="1510927"/>
            <a:ext cx="2565801" cy="87163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62"/>
          <p:cNvSpPr/>
          <p:nvPr/>
        </p:nvSpPr>
        <p:spPr>
          <a:xfrm>
            <a:off x="4619867" y="1344767"/>
            <a:ext cx="2499200" cy="693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357" name="Google Shape;1357;p62"/>
          <p:cNvSpPr txBox="1"/>
          <p:nvPr>
            <p:ph type="title"/>
          </p:nvPr>
        </p:nvSpPr>
        <p:spPr>
          <a:xfrm>
            <a:off x="452282" y="415567"/>
            <a:ext cx="11298033" cy="49883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500"/>
              <a:buFont typeface="Calibri"/>
              <a:buNone/>
            </a:pPr>
            <a:r>
              <a:rPr lang="en-US" sz="2933"/>
              <a:t>Continuing Education: IEEE Learning Network</a:t>
            </a:r>
            <a:endParaRPr sz="2933"/>
          </a:p>
        </p:txBody>
      </p:sp>
      <p:sp>
        <p:nvSpPr>
          <p:cNvPr id="1358" name="Google Shape;1358;p62"/>
          <p:cNvSpPr txBox="1"/>
          <p:nvPr>
            <p:ph idx="2" type="body"/>
          </p:nvPr>
        </p:nvSpPr>
        <p:spPr>
          <a:xfrm>
            <a:off x="452078" y="914401"/>
            <a:ext cx="11307764"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2133"/>
              <a:t>IEEE keeps up with the rapid pace of technology, continuously adding new courses.</a:t>
            </a:r>
            <a:endParaRPr sz="2133"/>
          </a:p>
        </p:txBody>
      </p:sp>
      <p:sp>
        <p:nvSpPr>
          <p:cNvPr id="1359" name="Google Shape;1359;p62"/>
          <p:cNvSpPr txBox="1"/>
          <p:nvPr>
            <p:ph idx="12" type="sldNum"/>
          </p:nvPr>
        </p:nvSpPr>
        <p:spPr>
          <a:xfrm>
            <a:off x="531695" y="6387880"/>
            <a:ext cx="592500" cy="1368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300"/>
              <a:buFont typeface="Arial"/>
              <a:buNone/>
            </a:pPr>
            <a:fld id="{00000000-1234-1234-1234-123412341234}" type="slidenum">
              <a:rPr b="1" i="0" lang="en-US" sz="1300" u="none" cap="none" strike="noStrike">
                <a:solidFill>
                  <a:srgbClr val="00629B"/>
                </a:solidFill>
                <a:latin typeface="Calibri"/>
                <a:ea typeface="Calibri"/>
                <a:cs typeface="Calibri"/>
                <a:sym typeface="Calibri"/>
              </a:rPr>
              <a:t>‹#›</a:t>
            </a:fld>
            <a:endParaRPr b="1" i="0" sz="1300" u="none" cap="none" strike="noStrike">
              <a:solidFill>
                <a:srgbClr val="00629B"/>
              </a:solidFill>
              <a:latin typeface="Calibri"/>
              <a:ea typeface="Calibri"/>
              <a:cs typeface="Calibri"/>
              <a:sym typeface="Calibri"/>
            </a:endParaRPr>
          </a:p>
        </p:txBody>
      </p:sp>
      <p:sp>
        <p:nvSpPr>
          <p:cNvPr id="1360" name="Google Shape;1360;p62"/>
          <p:cNvSpPr/>
          <p:nvPr/>
        </p:nvSpPr>
        <p:spPr>
          <a:xfrm>
            <a:off x="888905" y="6272885"/>
            <a:ext cx="4815200" cy="33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See full list of courses and try free courses: </a:t>
            </a:r>
            <a:r>
              <a:rPr b="1" lang="en-US" sz="1600" u="sng">
                <a:solidFill>
                  <a:schemeClr val="hlink"/>
                </a:solidFill>
                <a:latin typeface="Calibri"/>
                <a:ea typeface="Calibri"/>
                <a:cs typeface="Calibri"/>
                <a:sym typeface="Calibri"/>
                <a:hlinkClick r:id="rId3"/>
              </a:rPr>
              <a:t>iln.ieee.org</a:t>
            </a:r>
            <a:endParaRPr b="1" sz="1600">
              <a:solidFill>
                <a:srgbClr val="00629B"/>
              </a:solidFill>
              <a:latin typeface="Calibri"/>
              <a:ea typeface="Calibri"/>
              <a:cs typeface="Calibri"/>
              <a:sym typeface="Calibri"/>
            </a:endParaRPr>
          </a:p>
        </p:txBody>
      </p:sp>
      <p:sp>
        <p:nvSpPr>
          <p:cNvPr id="1361" name="Google Shape;1361;p62"/>
          <p:cNvSpPr/>
          <p:nvPr/>
        </p:nvSpPr>
        <p:spPr>
          <a:xfrm>
            <a:off x="4478472" y="1863175"/>
            <a:ext cx="2499296" cy="46767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lt1"/>
              </a:solidFill>
              <a:latin typeface="Calibri"/>
              <a:ea typeface="Calibri"/>
              <a:cs typeface="Calibri"/>
              <a:sym typeface="Calibri"/>
            </a:endParaRPr>
          </a:p>
        </p:txBody>
      </p:sp>
      <p:pic>
        <p:nvPicPr>
          <p:cNvPr descr="IEEE Learning Network logo" id="1362" name="Google Shape;1362;p62"/>
          <p:cNvPicPr preferRelativeResize="0"/>
          <p:nvPr/>
        </p:nvPicPr>
        <p:blipFill rotWithShape="1">
          <a:blip r:embed="rId4">
            <a:alphaModFix/>
          </a:blip>
          <a:srcRect b="0" l="0" r="0" t="0"/>
          <a:stretch/>
        </p:blipFill>
        <p:spPr>
          <a:xfrm>
            <a:off x="1043456" y="1179160"/>
            <a:ext cx="2565801" cy="871637"/>
          </a:xfrm>
          <a:prstGeom prst="rect">
            <a:avLst/>
          </a:prstGeom>
          <a:noFill/>
          <a:ln>
            <a:noFill/>
          </a:ln>
        </p:spPr>
      </p:pic>
      <p:sp>
        <p:nvSpPr>
          <p:cNvPr id="1363" name="Google Shape;1363;p62"/>
          <p:cNvSpPr txBox="1"/>
          <p:nvPr/>
        </p:nvSpPr>
        <p:spPr>
          <a:xfrm>
            <a:off x="3504917" y="1428301"/>
            <a:ext cx="4446400" cy="553957"/>
          </a:xfrm>
          <a:prstGeom prst="rect">
            <a:avLst/>
          </a:prstGeom>
          <a:noFill/>
          <a:ln>
            <a:noFill/>
          </a:ln>
        </p:spPr>
        <p:txBody>
          <a:bodyPr anchorCtr="0" anchor="t" bIns="121900" lIns="121900" spcFirstLastPara="1" rIns="121900" wrap="square" tIns="121900">
            <a:spAutoFit/>
          </a:bodyPr>
          <a:lstStyle/>
          <a:p>
            <a:pPr indent="0" lvl="0" marL="0" marR="0" rtl="0" algn="ctr">
              <a:spcBef>
                <a:spcPts val="0"/>
              </a:spcBef>
              <a:spcAft>
                <a:spcPts val="0"/>
              </a:spcAft>
              <a:buNone/>
            </a:pPr>
            <a:r>
              <a:rPr b="1" lang="en-US" sz="2000">
                <a:solidFill>
                  <a:srgbClr val="0066A1"/>
                </a:solidFill>
                <a:latin typeface="Calibri"/>
                <a:ea typeface="Calibri"/>
                <a:cs typeface="Calibri"/>
                <a:sym typeface="Calibri"/>
              </a:rPr>
              <a:t>Featuring over 1,300 Courses, including:</a:t>
            </a:r>
            <a:endParaRPr sz="2000">
              <a:solidFill>
                <a:schemeClr val="dk1"/>
              </a:solidFill>
              <a:latin typeface="Calibri"/>
              <a:ea typeface="Calibri"/>
              <a:cs typeface="Calibri"/>
              <a:sym typeface="Calibri"/>
            </a:endParaRPr>
          </a:p>
        </p:txBody>
      </p:sp>
      <p:graphicFrame>
        <p:nvGraphicFramePr>
          <p:cNvPr id="1364" name="Google Shape;1364;p62"/>
          <p:cNvGraphicFramePr/>
          <p:nvPr/>
        </p:nvGraphicFramePr>
        <p:xfrm>
          <a:off x="1043467" y="2028287"/>
          <a:ext cx="3000000" cy="3000000"/>
        </p:xfrm>
        <a:graphic>
          <a:graphicData uri="http://schemas.openxmlformats.org/drawingml/2006/table">
            <a:tbl>
              <a:tblPr>
                <a:noFill/>
                <a:tableStyleId>{DF032AB0-6F86-48FB-B5D3-02CE2C81BDC8}</a:tableStyleId>
              </a:tblPr>
              <a:tblGrid>
                <a:gridCol w="3024100"/>
                <a:gridCol w="3024100"/>
                <a:gridCol w="3024100"/>
              </a:tblGrid>
              <a:tr h="758275">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Aerospace - 135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Geoscience - 11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600">
                          <a:solidFill>
                            <a:srgbClr val="0066A1"/>
                          </a:solidFill>
                          <a:latin typeface="Calibri"/>
                          <a:ea typeface="Calibri"/>
                          <a:cs typeface="Calibri"/>
                          <a:sym typeface="Calibri"/>
                        </a:rPr>
                        <a:t>Signal Processing &amp; Analysis - </a:t>
                      </a:r>
                      <a:br>
                        <a:rPr b="1" lang="en-US" sz="1600">
                          <a:solidFill>
                            <a:srgbClr val="0066A1"/>
                          </a:solidFill>
                          <a:latin typeface="Calibri"/>
                          <a:ea typeface="Calibri"/>
                          <a:cs typeface="Calibri"/>
                          <a:sym typeface="Calibri"/>
                        </a:rPr>
                      </a:br>
                      <a:r>
                        <a:rPr b="1" lang="en-US" sz="1600">
                          <a:solidFill>
                            <a:srgbClr val="0066A1"/>
                          </a:solidFill>
                          <a:latin typeface="Calibri"/>
                          <a:ea typeface="Calibri"/>
                          <a:cs typeface="Calibri"/>
                          <a:sym typeface="Calibri"/>
                        </a:rPr>
                        <a:t>73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r h="758275">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Bioengineering - 50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IEEE English for Technical Professional - 1 course</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Telecommunications - 41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r h="731475">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Components, Circuits, </a:t>
                      </a:r>
                      <a:br>
                        <a:rPr b="1" lang="en-US" sz="1600">
                          <a:solidFill>
                            <a:srgbClr val="0066A1"/>
                          </a:solidFill>
                          <a:latin typeface="Calibri"/>
                          <a:ea typeface="Calibri"/>
                          <a:cs typeface="Calibri"/>
                          <a:sym typeface="Calibri"/>
                        </a:rPr>
                      </a:br>
                      <a:r>
                        <a:rPr b="1" lang="en-US" sz="1600">
                          <a:solidFill>
                            <a:srgbClr val="0066A1"/>
                          </a:solidFill>
                          <a:latin typeface="Calibri"/>
                          <a:ea typeface="Calibri"/>
                          <a:cs typeface="Calibri"/>
                          <a:sym typeface="Calibri"/>
                        </a:rPr>
                        <a:t>Devices &amp; Systems - 137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IEEE Standards</a:t>
                      </a:r>
                      <a:r>
                        <a:rPr lang="en-US" sz="1600">
                          <a:solidFill>
                            <a:srgbClr val="616161"/>
                          </a:solidFill>
                          <a:latin typeface="Calibri"/>
                          <a:ea typeface="Calibri"/>
                          <a:cs typeface="Calibri"/>
                          <a:sym typeface="Calibri"/>
                        </a:rPr>
                        <a:t> - </a:t>
                      </a:r>
                      <a:r>
                        <a:rPr b="1" lang="en-US" sz="1600">
                          <a:solidFill>
                            <a:srgbClr val="0066A1"/>
                          </a:solidFill>
                          <a:latin typeface="Calibri"/>
                          <a:ea typeface="Calibri"/>
                          <a:cs typeface="Calibri"/>
                          <a:sym typeface="Calibri"/>
                        </a:rPr>
                        <a:t>67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Transportation </a:t>
                      </a:r>
                      <a:r>
                        <a:rPr lang="en-US" sz="1600">
                          <a:solidFill>
                            <a:srgbClr val="616161"/>
                          </a:solidFill>
                          <a:latin typeface="Calibri"/>
                          <a:ea typeface="Calibri"/>
                          <a:cs typeface="Calibri"/>
                          <a:sym typeface="Calibri"/>
                        </a:rPr>
                        <a:t>- </a:t>
                      </a:r>
                      <a:r>
                        <a:rPr b="1" lang="en-US" sz="1600">
                          <a:solidFill>
                            <a:srgbClr val="0066A1"/>
                          </a:solidFill>
                          <a:latin typeface="Calibri"/>
                          <a:ea typeface="Calibri"/>
                          <a:cs typeface="Calibri"/>
                          <a:sym typeface="Calibri"/>
                        </a:rPr>
                        <a:t>75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r h="731475">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Communications - 61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Photonics &amp; Electro-Optics - </a:t>
                      </a:r>
                      <a:br>
                        <a:rPr b="1" lang="en-US" sz="1600">
                          <a:solidFill>
                            <a:srgbClr val="0066A1"/>
                          </a:solidFill>
                          <a:latin typeface="Calibri"/>
                          <a:ea typeface="Calibri"/>
                          <a:cs typeface="Calibri"/>
                          <a:sym typeface="Calibri"/>
                        </a:rPr>
                      </a:br>
                      <a:r>
                        <a:rPr b="1" lang="en-US" sz="1600">
                          <a:solidFill>
                            <a:srgbClr val="0066A1"/>
                          </a:solidFill>
                          <a:latin typeface="Calibri"/>
                          <a:ea typeface="Calibri"/>
                          <a:cs typeface="Calibri"/>
                          <a:sym typeface="Calibri"/>
                        </a:rPr>
                        <a:t>20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Calibri"/>
                        <a:buNone/>
                      </a:pPr>
                      <a:r>
                        <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r h="487650">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Computing - 187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Power &amp; Energy - 433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Calibri"/>
                        <a:buNone/>
                      </a:pPr>
                      <a:r>
                        <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r h="731475">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Fields, Waves &amp; Electromagnetics - 15 courses</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66A1"/>
                        </a:buClr>
                        <a:buSzPts val="1600"/>
                        <a:buFont typeface="Calibri"/>
                        <a:buNone/>
                      </a:pPr>
                      <a:r>
                        <a:rPr b="1" lang="en-US" sz="1600">
                          <a:solidFill>
                            <a:srgbClr val="0066A1"/>
                          </a:solidFill>
                          <a:latin typeface="Calibri"/>
                          <a:ea typeface="Calibri"/>
                          <a:cs typeface="Calibri"/>
                          <a:sym typeface="Calibri"/>
                        </a:rPr>
                        <a:t>Robotics courses - 1 course</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600"/>
                        <a:buFont typeface="Calibri"/>
                        <a:buNone/>
                      </a:pPr>
                      <a:r>
                        <a:t/>
                      </a:r>
                      <a:endParaRPr sz="1600"/>
                    </a:p>
                  </a:txBody>
                  <a:tcPr marT="121900" marB="121900" marR="121900" marL="121900" anchor="ctr">
                    <a:lnL cap="flat" cmpd="sng" w="19050">
                      <a:solidFill>
                        <a:srgbClr val="00B5E2"/>
                      </a:solidFill>
                      <a:prstDash val="solid"/>
                      <a:round/>
                      <a:headEnd len="sm" w="sm" type="none"/>
                      <a:tailEnd len="sm" w="sm" type="none"/>
                    </a:lnL>
                    <a:lnR cap="flat" cmpd="sng" w="19050">
                      <a:solidFill>
                        <a:srgbClr val="00B5E2"/>
                      </a:solidFill>
                      <a:prstDash val="solid"/>
                      <a:round/>
                      <a:headEnd len="sm" w="sm" type="none"/>
                      <a:tailEnd len="sm" w="sm" type="none"/>
                    </a:lnR>
                    <a:lnT cap="flat" cmpd="sng" w="19050">
                      <a:solidFill>
                        <a:srgbClr val="00B5E2"/>
                      </a:solidFill>
                      <a:prstDash val="solid"/>
                      <a:round/>
                      <a:headEnd len="sm" w="sm" type="none"/>
                      <a:tailEnd len="sm" w="sm" type="none"/>
                    </a:lnT>
                    <a:lnB cap="flat" cmpd="sng" w="19050">
                      <a:solidFill>
                        <a:srgbClr val="00B5E2"/>
                      </a:solidFill>
                      <a:prstDash val="solid"/>
                      <a:round/>
                      <a:headEnd len="sm" w="sm" type="none"/>
                      <a:tailEnd len="sm" w="sm" type="none"/>
                    </a:lnB>
                    <a:solidFill>
                      <a:schemeClr val="lt1"/>
                    </a:solidFill>
                  </a:tcPr>
                </a:tc>
              </a:tr>
            </a:tbl>
          </a:graphicData>
        </a:graphic>
      </p:graphicFrame>
      <p:sp>
        <p:nvSpPr>
          <p:cNvPr id="1365" name="Google Shape;1365;p62"/>
          <p:cNvSpPr/>
          <p:nvPr/>
        </p:nvSpPr>
        <p:spPr>
          <a:xfrm>
            <a:off x="7090491" y="4257676"/>
            <a:ext cx="3010988" cy="1969225"/>
          </a:xfrm>
          <a:prstGeom prst="rect">
            <a:avLst/>
          </a:prstGeom>
          <a:solidFill>
            <a:srgbClr val="00629B"/>
          </a:solidFill>
          <a:ln cap="flat" cmpd="sng" w="9525">
            <a:solidFill>
              <a:srgbClr val="00B5E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6" name="Google Shape;1366;p62"/>
          <p:cNvSpPr txBox="1"/>
          <p:nvPr/>
        </p:nvSpPr>
        <p:spPr>
          <a:xfrm>
            <a:off x="7119067" y="4360501"/>
            <a:ext cx="2996800" cy="1641691"/>
          </a:xfrm>
          <a:prstGeom prst="rect">
            <a:avLst/>
          </a:prstGeom>
          <a:noFill/>
          <a:ln>
            <a:noFill/>
          </a:ln>
        </p:spPr>
        <p:txBody>
          <a:bodyPr anchorCtr="0" anchor="t" bIns="121900" lIns="121900" spcFirstLastPara="1" rIns="121900" wrap="square" tIns="121900">
            <a:spAutoFit/>
          </a:bodyPr>
          <a:lstStyle/>
          <a:p>
            <a:pPr indent="0" lvl="0" marL="0" marR="0" rtl="0" algn="ctr">
              <a:spcBef>
                <a:spcPts val="0"/>
              </a:spcBef>
              <a:spcAft>
                <a:spcPts val="0"/>
              </a:spcAft>
              <a:buNone/>
            </a:pPr>
            <a:r>
              <a:rPr b="1" lang="en-US" sz="1600">
                <a:solidFill>
                  <a:srgbClr val="00B5E2"/>
                </a:solidFill>
                <a:latin typeface="Calibri"/>
                <a:ea typeface="Calibri"/>
                <a:cs typeface="Calibri"/>
                <a:sym typeface="Calibri"/>
              </a:rPr>
              <a:t>Plus, Emerging Technology - </a:t>
            </a:r>
            <a:br>
              <a:rPr b="1" lang="en-US" sz="1600">
                <a:solidFill>
                  <a:srgbClr val="00B5E2"/>
                </a:solidFill>
                <a:latin typeface="Calibri"/>
                <a:ea typeface="Calibri"/>
                <a:cs typeface="Calibri"/>
                <a:sym typeface="Calibri"/>
              </a:rPr>
            </a:br>
            <a:r>
              <a:rPr b="1" lang="en-US" sz="1600">
                <a:solidFill>
                  <a:srgbClr val="00B5E2"/>
                </a:solidFill>
                <a:latin typeface="Calibri"/>
                <a:ea typeface="Calibri"/>
                <a:cs typeface="Calibri"/>
                <a:sym typeface="Calibri"/>
              </a:rPr>
              <a:t>246 courses</a:t>
            </a:r>
            <a:endParaRPr b="1" sz="1600">
              <a:solidFill>
                <a:srgbClr val="00B5E2"/>
              </a:solidFill>
              <a:latin typeface="Calibri"/>
              <a:ea typeface="Calibri"/>
              <a:cs typeface="Calibri"/>
              <a:sym typeface="Calibri"/>
            </a:endParaRPr>
          </a:p>
          <a:p>
            <a:pPr indent="0" lvl="0" marL="0" marR="0" rtl="0" algn="ctr">
              <a:spcBef>
                <a:spcPts val="0"/>
              </a:spcBef>
              <a:spcAft>
                <a:spcPts val="0"/>
              </a:spcAft>
              <a:buNone/>
            </a:pPr>
            <a:r>
              <a:rPr lang="en-US" sz="1467">
                <a:solidFill>
                  <a:schemeClr val="lt1"/>
                </a:solidFill>
                <a:latin typeface="Calibri"/>
                <a:ea typeface="Calibri"/>
                <a:cs typeface="Calibri"/>
                <a:sym typeface="Calibri"/>
              </a:rPr>
              <a:t>(Cyber Security, Artificial Intelligence, Internet of Things, Ethical Hacking, Smart Cities, </a:t>
            </a:r>
            <a:br>
              <a:rPr lang="en-US" sz="1467">
                <a:solidFill>
                  <a:schemeClr val="lt1"/>
                </a:solidFill>
                <a:latin typeface="Calibri"/>
                <a:ea typeface="Calibri"/>
                <a:cs typeface="Calibri"/>
                <a:sym typeface="Calibri"/>
              </a:rPr>
            </a:br>
            <a:r>
              <a:rPr lang="en-US" sz="1467">
                <a:solidFill>
                  <a:schemeClr val="lt1"/>
                </a:solidFill>
                <a:latin typeface="Calibri"/>
                <a:ea typeface="Calibri"/>
                <a:cs typeface="Calibri"/>
                <a:sym typeface="Calibri"/>
              </a:rPr>
              <a:t>Digital Transformation)</a:t>
            </a:r>
            <a:endParaRPr sz="1467">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6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Continuing Education: IEEE Society Resource Center</a:t>
            </a:r>
            <a:endParaRPr/>
          </a:p>
        </p:txBody>
      </p:sp>
      <p:sp>
        <p:nvSpPr>
          <p:cNvPr id="1373" name="Google Shape;1373;p63"/>
          <p:cNvSpPr txBox="1"/>
          <p:nvPr>
            <p:ph idx="1" type="body"/>
          </p:nvPr>
        </p:nvSpPr>
        <p:spPr>
          <a:xfrm>
            <a:off x="452282" y="1816100"/>
            <a:ext cx="5820696" cy="4348102"/>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Valuable IEEE Society and technical community content</a:t>
            </a:r>
            <a:endParaRPr/>
          </a:p>
          <a:p>
            <a:pPr indent="-342900" lvl="0" marL="342900" rtl="0" algn="l">
              <a:lnSpc>
                <a:spcPct val="90000"/>
              </a:lnSpc>
              <a:spcBef>
                <a:spcPts val="1000"/>
              </a:spcBef>
              <a:spcAft>
                <a:spcPts val="0"/>
              </a:spcAft>
              <a:buClr>
                <a:schemeClr val="dk1"/>
              </a:buClr>
              <a:buSzPts val="2000"/>
              <a:buFont typeface="Arial"/>
              <a:buChar char="•"/>
            </a:pPr>
            <a:r>
              <a:rPr lang="en-US"/>
              <a:t>Access to content 24/7 through an easy-to-use global portal</a:t>
            </a:r>
            <a:endParaRPr/>
          </a:p>
          <a:p>
            <a:pPr indent="-342900" lvl="0" marL="342900" rtl="0" algn="l">
              <a:lnSpc>
                <a:spcPct val="90000"/>
              </a:lnSpc>
              <a:spcBef>
                <a:spcPts val="1000"/>
              </a:spcBef>
              <a:spcAft>
                <a:spcPts val="0"/>
              </a:spcAft>
              <a:buClr>
                <a:schemeClr val="dk1"/>
              </a:buClr>
              <a:buSzPts val="2000"/>
              <a:buFont typeface="Arial"/>
              <a:buChar char="•"/>
            </a:pPr>
            <a:r>
              <a:rPr lang="en-US"/>
              <a:t>Peer-reviewed technical products available</a:t>
            </a:r>
            <a:endParaRPr/>
          </a:p>
          <a:p>
            <a:pPr indent="-342900" lvl="0" marL="342900" rtl="0" algn="l">
              <a:lnSpc>
                <a:spcPct val="90000"/>
              </a:lnSpc>
              <a:spcBef>
                <a:spcPts val="1000"/>
              </a:spcBef>
              <a:spcAft>
                <a:spcPts val="0"/>
              </a:spcAft>
              <a:buClr>
                <a:schemeClr val="dk1"/>
              </a:buClr>
              <a:buSzPts val="2000"/>
              <a:buFont typeface="Arial"/>
              <a:buChar char="•"/>
            </a:pPr>
            <a:r>
              <a:rPr lang="en-US"/>
              <a:t>Opportunities to earn CEUs and PDHs</a:t>
            </a:r>
            <a:endParaRPr/>
          </a:p>
          <a:p>
            <a:pPr indent="-342900" lvl="0" marL="342900" rtl="0" algn="l">
              <a:lnSpc>
                <a:spcPct val="90000"/>
              </a:lnSpc>
              <a:spcBef>
                <a:spcPts val="1000"/>
              </a:spcBef>
              <a:spcAft>
                <a:spcPts val="0"/>
              </a:spcAft>
              <a:buClr>
                <a:schemeClr val="dk1"/>
              </a:buClr>
              <a:buSzPts val="2000"/>
              <a:buFont typeface="Arial"/>
              <a:buChar char="•"/>
            </a:pPr>
            <a:r>
              <a:rPr lang="en-US"/>
              <a:t>Most technical content available at no cost for Society members from their respective Resource Center</a:t>
            </a:r>
            <a:endParaRPr/>
          </a:p>
        </p:txBody>
      </p:sp>
      <p:pic>
        <p:nvPicPr>
          <p:cNvPr descr="A picture containing person, posing, family&#10;&#10;Description automatically generated" id="1374" name="Google Shape;1374;p63"/>
          <p:cNvPicPr preferRelativeResize="0"/>
          <p:nvPr>
            <p:ph idx="2" type="pic"/>
          </p:nvPr>
        </p:nvPicPr>
        <p:blipFill rotWithShape="1">
          <a:blip r:embed="rId3">
            <a:alphaModFix/>
          </a:blip>
          <a:srcRect b="0" l="0" r="0" t="0"/>
          <a:stretch/>
        </p:blipFill>
        <p:spPr>
          <a:xfrm>
            <a:off x="6518786" y="1507152"/>
            <a:ext cx="5270091" cy="3831764"/>
          </a:xfrm>
          <a:prstGeom prst="snip2DiagRect">
            <a:avLst>
              <a:gd fmla="val 0" name="adj1"/>
              <a:gd fmla="val 16667" name="adj2"/>
            </a:avLst>
          </a:prstGeom>
          <a:noFill/>
          <a:ln>
            <a:noFill/>
          </a:ln>
        </p:spPr>
      </p:pic>
      <p:sp>
        <p:nvSpPr>
          <p:cNvPr id="1375" name="Google Shape;1375;p63"/>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lang="en-US"/>
              <a:t>Access to technical content, training, and education for every engineering discipline.</a:t>
            </a:r>
            <a:endParaRPr/>
          </a:p>
        </p:txBody>
      </p:sp>
      <p:sp>
        <p:nvSpPr>
          <p:cNvPr id="1376" name="Google Shape;1376;p6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377" name="Google Shape;1377;p63"/>
          <p:cNvSpPr/>
          <p:nvPr/>
        </p:nvSpPr>
        <p:spPr>
          <a:xfrm>
            <a:off x="837183" y="6272962"/>
            <a:ext cx="88241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See the full list of IEEE Society Resource Centers: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ieee.org/communities/ieee-resource-centers.html</a:t>
            </a:r>
            <a:endParaRPr b="1" sz="1600">
              <a:solidFill>
                <a:srgbClr val="00629B"/>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6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Pre-University STEM Education Resources</a:t>
            </a:r>
            <a:endParaRPr/>
          </a:p>
        </p:txBody>
      </p:sp>
      <p:sp>
        <p:nvSpPr>
          <p:cNvPr id="1384" name="Google Shape;1384;p64"/>
          <p:cNvSpPr txBox="1"/>
          <p:nvPr>
            <p:ph idx="1" type="body"/>
          </p:nvPr>
        </p:nvSpPr>
        <p:spPr>
          <a:xfrm>
            <a:off x="452282" y="1828800"/>
            <a:ext cx="7187067" cy="433540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1600"/>
              <a:buChar char="•"/>
            </a:pPr>
            <a:r>
              <a:rPr b="1" lang="en-US" sz="1600" u="sng">
                <a:solidFill>
                  <a:srgbClr val="00629B"/>
                </a:solidFill>
                <a:hlinkClick r:id="rId3">
                  <a:extLst>
                    <a:ext uri="{A12FA001-AC4F-418D-AE19-62706E023703}">
                      <ahyp:hlinkClr val="tx"/>
                    </a:ext>
                  </a:extLst>
                </a:hlinkClick>
              </a:rPr>
              <a:t>TryEngineering.org</a:t>
            </a:r>
            <a:r>
              <a:rPr lang="en-US" sz="1600"/>
              <a:t>: Free STEM education content, including lesson plans for teachers, online engineering games, engineer profiles, an accredited engineering program university finder, and much more. </a:t>
            </a:r>
            <a:endParaRPr/>
          </a:p>
          <a:p>
            <a:pPr indent="-342900" lvl="0" marL="342900" rtl="0" algn="l">
              <a:lnSpc>
                <a:spcPct val="90000"/>
              </a:lnSpc>
              <a:spcBef>
                <a:spcPts val="1000"/>
              </a:spcBef>
              <a:spcAft>
                <a:spcPts val="0"/>
              </a:spcAft>
              <a:buClr>
                <a:schemeClr val="dk1"/>
              </a:buClr>
              <a:buSzPts val="1600"/>
              <a:buChar char="•"/>
            </a:pPr>
            <a:r>
              <a:rPr b="1" lang="en-US" sz="1600" u="sng">
                <a:solidFill>
                  <a:srgbClr val="00629B"/>
                </a:solidFill>
                <a:hlinkClick r:id="rId4">
                  <a:extLst>
                    <a:ext uri="{A12FA001-AC4F-418D-AE19-62706E023703}">
                      <ahyp:hlinkClr val="tx"/>
                    </a:ext>
                  </a:extLst>
                </a:hlinkClick>
              </a:rPr>
              <a:t>Volunteer STEM Portal</a:t>
            </a:r>
            <a:r>
              <a:rPr lang="en-US" sz="1600"/>
              <a:t>: A free website for IEEE volunteers to share their pre-university STEM programs. The portal also serves as a resource for other IEEE Volunteers interested in teaching STEM.</a:t>
            </a:r>
            <a:endParaRPr/>
          </a:p>
          <a:p>
            <a:pPr indent="-342900" lvl="0" marL="342900" rtl="0" algn="l">
              <a:lnSpc>
                <a:spcPct val="90000"/>
              </a:lnSpc>
              <a:spcBef>
                <a:spcPts val="1000"/>
              </a:spcBef>
              <a:spcAft>
                <a:spcPts val="0"/>
              </a:spcAft>
              <a:buClr>
                <a:schemeClr val="dk1"/>
              </a:buClr>
              <a:buSzPts val="1600"/>
              <a:buChar char="•"/>
            </a:pPr>
            <a:r>
              <a:rPr b="1" lang="en-US" sz="1600" u="sng">
                <a:solidFill>
                  <a:srgbClr val="00629B"/>
                </a:solidFill>
                <a:hlinkClick r:id="rId5">
                  <a:extLst>
                    <a:ext uri="{A12FA001-AC4F-418D-AE19-62706E023703}">
                      <ahyp:hlinkClr val="tx"/>
                    </a:ext>
                  </a:extLst>
                </a:hlinkClick>
              </a:rPr>
              <a:t>TryEngineering Together</a:t>
            </a:r>
            <a:r>
              <a:rPr lang="en-US" sz="1600"/>
              <a:t>: A virtual mentoring program that pairs engineers and STEM enthusiasts with students in grades 3-8 in under-resourced school districts. </a:t>
            </a:r>
            <a:endParaRPr/>
          </a:p>
          <a:p>
            <a:pPr indent="-342900" lvl="0" marL="342900" rtl="0" algn="l">
              <a:lnSpc>
                <a:spcPct val="90000"/>
              </a:lnSpc>
              <a:spcBef>
                <a:spcPts val="1000"/>
              </a:spcBef>
              <a:spcAft>
                <a:spcPts val="0"/>
              </a:spcAft>
              <a:buClr>
                <a:schemeClr val="dk1"/>
              </a:buClr>
              <a:buSzPts val="1600"/>
              <a:buChar char="•"/>
            </a:pPr>
            <a:r>
              <a:rPr b="1" lang="en-US" sz="1600" u="sng">
                <a:solidFill>
                  <a:srgbClr val="00629B"/>
                </a:solidFill>
                <a:hlinkClick r:id="rId6">
                  <a:extLst>
                    <a:ext uri="{A12FA001-AC4F-418D-AE19-62706E023703}">
                      <ahyp:hlinkClr val="tx"/>
                    </a:ext>
                  </a:extLst>
                </a:hlinkClick>
              </a:rPr>
              <a:t>TryEngineering Summer Institute</a:t>
            </a:r>
            <a:r>
              <a:rPr lang="en-US" sz="1600"/>
              <a:t>: A two-week, on-campus summer engineering experience for high school students. </a:t>
            </a:r>
            <a:endParaRPr/>
          </a:p>
          <a:p>
            <a:pPr indent="-342900" lvl="0" marL="342900" rtl="0" algn="l">
              <a:lnSpc>
                <a:spcPct val="90000"/>
              </a:lnSpc>
              <a:spcBef>
                <a:spcPts val="1000"/>
              </a:spcBef>
              <a:spcAft>
                <a:spcPts val="0"/>
              </a:spcAft>
              <a:buClr>
                <a:schemeClr val="dk1"/>
              </a:buClr>
              <a:buSzPts val="1600"/>
              <a:buChar char="•"/>
            </a:pPr>
            <a:r>
              <a:rPr b="1" lang="en-US" sz="1600" u="sng">
                <a:solidFill>
                  <a:srgbClr val="00629B"/>
                </a:solidFill>
                <a:hlinkClick r:id="rId7">
                  <a:extLst>
                    <a:ext uri="{A12FA001-AC4F-418D-AE19-62706E023703}">
                      <ahyp:hlinkClr val="tx"/>
                    </a:ext>
                  </a:extLst>
                </a:hlinkClick>
              </a:rPr>
              <a:t>IEEE REACH</a:t>
            </a:r>
            <a:r>
              <a:rPr lang="en-US" sz="1600"/>
              <a:t>: </a:t>
            </a:r>
            <a:r>
              <a:rPr lang="en-US" sz="1600">
                <a:latin typeface="Calibri"/>
                <a:ea typeface="Calibri"/>
                <a:cs typeface="Calibri"/>
                <a:sym typeface="Calibri"/>
              </a:rPr>
              <a:t>Provides STEM and Social Studies teachers with free resources that, through the lens of history, situate science, technology, and engineering in their social and humanistic contexts. Resources include lesson plans, hands-on activities, primary source materials, and student videos that deliver a new, interdisciplinary pathway for STEM education.</a:t>
            </a:r>
            <a:endParaRPr/>
          </a:p>
          <a:p>
            <a:pPr indent="-222250" lvl="0" marL="342900" rtl="0" algn="l">
              <a:lnSpc>
                <a:spcPct val="90000"/>
              </a:lnSpc>
              <a:spcBef>
                <a:spcPts val="1000"/>
              </a:spcBef>
              <a:spcAft>
                <a:spcPts val="0"/>
              </a:spcAft>
              <a:buClr>
                <a:schemeClr val="dk1"/>
              </a:buClr>
              <a:buSzPts val="1900"/>
              <a:buNone/>
            </a:pPr>
            <a:r>
              <a:t/>
            </a:r>
            <a:endParaRPr sz="1900"/>
          </a:p>
        </p:txBody>
      </p:sp>
      <p:sp>
        <p:nvSpPr>
          <p:cNvPr id="1385" name="Google Shape;1385;p64"/>
          <p:cNvSpPr txBox="1"/>
          <p:nvPr>
            <p:ph idx="2" type="body"/>
          </p:nvPr>
        </p:nvSpPr>
        <p:spPr>
          <a:xfrm>
            <a:off x="452079" y="914400"/>
            <a:ext cx="9892094"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offers STEM education opportunities for pre-university students and teachers across the globe.</a:t>
            </a:r>
            <a:endParaRPr/>
          </a:p>
        </p:txBody>
      </p:sp>
      <p:sp>
        <p:nvSpPr>
          <p:cNvPr id="1386" name="Google Shape;1386;p6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TryEngineering.org Powered by IEEE" id="1387" name="Google Shape;1387;p64"/>
          <p:cNvPicPr preferRelativeResize="0"/>
          <p:nvPr/>
        </p:nvPicPr>
        <p:blipFill rotWithShape="1">
          <a:blip r:embed="rId8">
            <a:alphaModFix/>
          </a:blip>
          <a:srcRect b="0" l="0" r="0" t="0"/>
          <a:stretch/>
        </p:blipFill>
        <p:spPr>
          <a:xfrm>
            <a:off x="7842550" y="1366293"/>
            <a:ext cx="2331966" cy="925013"/>
          </a:xfrm>
          <a:prstGeom prst="rect">
            <a:avLst/>
          </a:prstGeom>
          <a:noFill/>
          <a:ln>
            <a:noFill/>
          </a:ln>
        </p:spPr>
      </p:pic>
      <p:sp>
        <p:nvSpPr>
          <p:cNvPr id="1388" name="Google Shape;1388;p64"/>
          <p:cNvSpPr/>
          <p:nvPr/>
        </p:nvSpPr>
        <p:spPr>
          <a:xfrm>
            <a:off x="837183" y="6243365"/>
            <a:ext cx="2235164"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Visit </a:t>
            </a:r>
            <a:r>
              <a:rPr b="1" lang="en-US" sz="1600" u="sng">
                <a:solidFill>
                  <a:srgbClr val="00629B"/>
                </a:solidFill>
                <a:latin typeface="Calibri"/>
                <a:ea typeface="Calibri"/>
                <a:cs typeface="Calibri"/>
                <a:sym typeface="Calibri"/>
                <a:hlinkClick r:id="rId9">
                  <a:extLst>
                    <a:ext uri="{A12FA001-AC4F-418D-AE19-62706E023703}">
                      <ahyp:hlinkClr val="tx"/>
                    </a:ext>
                  </a:extLst>
                </a:hlinkClick>
              </a:rPr>
              <a:t>ieee.org/education</a:t>
            </a:r>
            <a:endParaRPr b="1" sz="1600">
              <a:solidFill>
                <a:srgbClr val="00629B"/>
              </a:solidFill>
              <a:latin typeface="Calibri"/>
              <a:ea typeface="Calibri"/>
              <a:cs typeface="Calibri"/>
              <a:sym typeface="Calibri"/>
            </a:endParaRPr>
          </a:p>
        </p:txBody>
      </p:sp>
      <p:pic>
        <p:nvPicPr>
          <p:cNvPr descr="A picture containing logo&#10;&#10;Description automatically generated" id="1389" name="Google Shape;1389;p64"/>
          <p:cNvPicPr preferRelativeResize="0"/>
          <p:nvPr/>
        </p:nvPicPr>
        <p:blipFill rotWithShape="1">
          <a:blip r:embed="rId10">
            <a:alphaModFix/>
          </a:blip>
          <a:srcRect b="0" l="0" r="0" t="0"/>
          <a:stretch/>
        </p:blipFill>
        <p:spPr>
          <a:xfrm>
            <a:off x="8903557" y="4800293"/>
            <a:ext cx="2541918" cy="691414"/>
          </a:xfrm>
          <a:prstGeom prst="rect">
            <a:avLst/>
          </a:prstGeom>
          <a:noFill/>
          <a:ln>
            <a:noFill/>
          </a:ln>
        </p:spPr>
      </p:pic>
      <p:pic>
        <p:nvPicPr>
          <p:cNvPr descr="A picture containing text, tableware, dishware, plate&#10;&#10;Description automatically generated" id="1390" name="Google Shape;1390;p64"/>
          <p:cNvPicPr preferRelativeResize="0"/>
          <p:nvPr/>
        </p:nvPicPr>
        <p:blipFill rotWithShape="1">
          <a:blip r:embed="rId11">
            <a:alphaModFix/>
          </a:blip>
          <a:srcRect b="0" l="0" r="0" t="0"/>
          <a:stretch/>
        </p:blipFill>
        <p:spPr>
          <a:xfrm>
            <a:off x="7639349" y="3569812"/>
            <a:ext cx="2376408" cy="598556"/>
          </a:xfrm>
          <a:prstGeom prst="rect">
            <a:avLst/>
          </a:prstGeom>
          <a:noFill/>
          <a:ln>
            <a:noFill/>
          </a:ln>
        </p:spPr>
      </p:pic>
      <p:pic>
        <p:nvPicPr>
          <p:cNvPr id="1391" name="Google Shape;1391;p64"/>
          <p:cNvPicPr preferRelativeResize="0"/>
          <p:nvPr/>
        </p:nvPicPr>
        <p:blipFill rotWithShape="1">
          <a:blip r:embed="rId12">
            <a:alphaModFix/>
          </a:blip>
          <a:srcRect b="0" l="0" r="0" t="0"/>
          <a:stretch/>
        </p:blipFill>
        <p:spPr>
          <a:xfrm>
            <a:off x="10344172" y="2136026"/>
            <a:ext cx="1415669" cy="171025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65"/>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University Education Resources</a:t>
            </a:r>
            <a:endParaRPr/>
          </a:p>
        </p:txBody>
      </p:sp>
      <p:sp>
        <p:nvSpPr>
          <p:cNvPr id="1398" name="Google Shape;1398;p65"/>
          <p:cNvSpPr txBox="1"/>
          <p:nvPr>
            <p:ph idx="1" type="body"/>
          </p:nvPr>
        </p:nvSpPr>
        <p:spPr>
          <a:xfrm>
            <a:off x="452282" y="1816100"/>
            <a:ext cx="7304036" cy="4348102"/>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20000"/>
              </a:lnSpc>
              <a:spcBef>
                <a:spcPts val="0"/>
              </a:spcBef>
              <a:spcAft>
                <a:spcPts val="0"/>
              </a:spcAft>
              <a:buClr>
                <a:schemeClr val="dk1"/>
              </a:buClr>
              <a:buSzPct val="100000"/>
              <a:buChar char="•"/>
            </a:pPr>
            <a:r>
              <a:rPr b="1" lang="en-US" sz="2000" u="sng">
                <a:solidFill>
                  <a:srgbClr val="00629B"/>
                </a:solidFill>
                <a:hlinkClick r:id="rId3">
                  <a:extLst>
                    <a:ext uri="{A12FA001-AC4F-418D-AE19-62706E023703}">
                      <ahyp:hlinkClr val="tx"/>
                    </a:ext>
                  </a:extLst>
                </a:hlinkClick>
              </a:rPr>
              <a:t>ABET Accreditation</a:t>
            </a:r>
            <a:r>
              <a:rPr lang="en-US" sz="2000"/>
              <a:t>: IEEE and its volunteers have a voice in determining the threshold set of knowledge, skills, and abilities needed for successful entry into engineering, computing, and technology fields.</a:t>
            </a:r>
            <a:endParaRPr/>
          </a:p>
          <a:p>
            <a:pPr indent="-342900" lvl="0" marL="342900" rtl="0" algn="l">
              <a:lnSpc>
                <a:spcPct val="120000"/>
              </a:lnSpc>
              <a:spcBef>
                <a:spcPts val="1000"/>
              </a:spcBef>
              <a:spcAft>
                <a:spcPts val="0"/>
              </a:spcAft>
              <a:buClr>
                <a:schemeClr val="dk1"/>
              </a:buClr>
              <a:buSzPct val="100000"/>
              <a:buChar char="•"/>
            </a:pPr>
            <a:r>
              <a:rPr b="1" lang="en-US" sz="2000" u="sng">
                <a:solidFill>
                  <a:srgbClr val="00629B"/>
                </a:solidFill>
                <a:hlinkClick r:id="rId4">
                  <a:extLst>
                    <a:ext uri="{A12FA001-AC4F-418D-AE19-62706E023703}">
                      <ahyp:hlinkClr val="tx"/>
                    </a:ext>
                  </a:extLst>
                </a:hlinkClick>
              </a:rPr>
              <a:t>EPICS in IEEE</a:t>
            </a:r>
            <a:r>
              <a:rPr lang="en-US" sz="2000"/>
              <a:t>: Students learn to solve problems in communities worldwide through service learning, while at the same time improving the quality of life for the people living there.</a:t>
            </a:r>
            <a:endParaRPr/>
          </a:p>
          <a:p>
            <a:pPr indent="-342900" lvl="0" marL="342900" rtl="0" algn="l">
              <a:lnSpc>
                <a:spcPct val="120000"/>
              </a:lnSpc>
              <a:spcBef>
                <a:spcPts val="1000"/>
              </a:spcBef>
              <a:spcAft>
                <a:spcPts val="0"/>
              </a:spcAft>
              <a:buClr>
                <a:schemeClr val="dk1"/>
              </a:buClr>
              <a:buSzPct val="100000"/>
              <a:buChar char="•"/>
            </a:pPr>
            <a:r>
              <a:rPr b="1" lang="en-US" sz="2000" u="sng">
                <a:solidFill>
                  <a:srgbClr val="00629B"/>
                </a:solidFill>
                <a:hlinkClick r:id="rId5">
                  <a:extLst>
                    <a:ext uri="{A12FA001-AC4F-418D-AE19-62706E023703}">
                      <ahyp:hlinkClr val="tx"/>
                    </a:ext>
                  </a:extLst>
                </a:hlinkClick>
              </a:rPr>
              <a:t>IEEE Eta Kappa Nu (IEEE-HKN)</a:t>
            </a:r>
            <a:r>
              <a:rPr lang="en-US" sz="2000"/>
              <a:t>: Encourages and recognizes individual excellence in education and meritorious work, in professional practice, and in any of the areas within the IEEE-designated fields of interest.</a:t>
            </a:r>
            <a:endParaRPr/>
          </a:p>
          <a:p>
            <a:pPr indent="-342900" lvl="0" marL="342900" rtl="0" algn="l">
              <a:lnSpc>
                <a:spcPct val="120000"/>
              </a:lnSpc>
              <a:spcBef>
                <a:spcPts val="1000"/>
              </a:spcBef>
              <a:spcAft>
                <a:spcPts val="0"/>
              </a:spcAft>
              <a:buClr>
                <a:schemeClr val="dk1"/>
              </a:buClr>
              <a:buSzPct val="100000"/>
              <a:buChar char="•"/>
            </a:pPr>
            <a:r>
              <a:rPr b="1" lang="en-US" sz="2000" u="sng">
                <a:solidFill>
                  <a:srgbClr val="00629B"/>
                </a:solidFill>
                <a:hlinkClick r:id="rId6">
                  <a:extLst>
                    <a:ext uri="{A12FA001-AC4F-418D-AE19-62706E023703}">
                      <ahyp:hlinkClr val="tx"/>
                    </a:ext>
                  </a:extLst>
                </a:hlinkClick>
              </a:rPr>
              <a:t>IEEE Teaching Excellent Hub</a:t>
            </a:r>
            <a:r>
              <a:rPr lang="en-US" sz="2000"/>
              <a:t>: Provides professional development resources for those teaching engineering, computing, and technology at the university level. </a:t>
            </a:r>
            <a:endParaRPr/>
          </a:p>
          <a:p>
            <a:pPr indent="-342900" lvl="0" marL="342900" rtl="0" algn="l">
              <a:lnSpc>
                <a:spcPct val="120000"/>
              </a:lnSpc>
              <a:spcBef>
                <a:spcPts val="1000"/>
              </a:spcBef>
              <a:spcAft>
                <a:spcPts val="0"/>
              </a:spcAft>
              <a:buClr>
                <a:schemeClr val="dk1"/>
              </a:buClr>
              <a:buSzPct val="100000"/>
              <a:buChar char="•"/>
            </a:pPr>
            <a:r>
              <a:rPr b="1" lang="en-US" sz="2000" u="sng">
                <a:solidFill>
                  <a:srgbClr val="00629B"/>
                </a:solidFill>
                <a:hlinkClick r:id="rId7">
                  <a:extLst>
                    <a:ext uri="{A12FA001-AC4F-418D-AE19-62706E023703}">
                      <ahyp:hlinkClr val="tx"/>
                    </a:ext>
                  </a:extLst>
                </a:hlinkClick>
              </a:rPr>
              <a:t>IEEE Education Society</a:t>
            </a:r>
            <a:r>
              <a:rPr lang="en-US" sz="2000"/>
              <a:t>: The IEEE Education Society is a worldwide community of professionals dedicated to ensuring high-quality education in science and engineering.</a:t>
            </a:r>
            <a:endParaRPr/>
          </a:p>
          <a:p>
            <a:pPr indent="-244475" lvl="0" marL="342900" rtl="0" algn="l">
              <a:lnSpc>
                <a:spcPct val="90000"/>
              </a:lnSpc>
              <a:spcBef>
                <a:spcPts val="1000"/>
              </a:spcBef>
              <a:spcAft>
                <a:spcPts val="0"/>
              </a:spcAft>
              <a:buClr>
                <a:schemeClr val="dk1"/>
              </a:buClr>
              <a:buSzPct val="100000"/>
              <a:buFont typeface="Arial"/>
              <a:buNone/>
            </a:pPr>
            <a:r>
              <a:t/>
            </a:r>
            <a:endParaRPr/>
          </a:p>
        </p:txBody>
      </p:sp>
      <p:pic>
        <p:nvPicPr>
          <p:cNvPr id="1399" name="Google Shape;1399;p65"/>
          <p:cNvPicPr preferRelativeResize="0"/>
          <p:nvPr>
            <p:ph idx="2" type="pic"/>
          </p:nvPr>
        </p:nvPicPr>
        <p:blipFill rotWithShape="1">
          <a:blip r:embed="rId8">
            <a:alphaModFix/>
          </a:blip>
          <a:srcRect b="0" l="0" r="0" t="0"/>
          <a:stretch/>
        </p:blipFill>
        <p:spPr>
          <a:xfrm>
            <a:off x="7819530" y="2104114"/>
            <a:ext cx="3920188" cy="2649772"/>
          </a:xfrm>
          <a:prstGeom prst="snip2DiagRect">
            <a:avLst>
              <a:gd fmla="val 0" name="adj1"/>
              <a:gd fmla="val 16667" name="adj2"/>
            </a:avLst>
          </a:prstGeom>
          <a:noFill/>
          <a:ln>
            <a:noFill/>
          </a:ln>
        </p:spPr>
      </p:pic>
      <p:sp>
        <p:nvSpPr>
          <p:cNvPr id="1400" name="Google Shape;1400;p65"/>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is ensuring that students have the resources needed to succeed academically, and faculty members have opportunities for career development.</a:t>
            </a:r>
            <a:endParaRPr/>
          </a:p>
        </p:txBody>
      </p:sp>
      <p:sp>
        <p:nvSpPr>
          <p:cNvPr id="1401" name="Google Shape;1401;p6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02" name="Google Shape;1402;p65"/>
          <p:cNvSpPr/>
          <p:nvPr/>
        </p:nvSpPr>
        <p:spPr>
          <a:xfrm>
            <a:off x="837183" y="6243365"/>
            <a:ext cx="2235164"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Visit </a:t>
            </a:r>
            <a:r>
              <a:rPr b="1" lang="en-US" sz="1600" u="sng">
                <a:solidFill>
                  <a:srgbClr val="00629B"/>
                </a:solidFill>
                <a:latin typeface="Calibri"/>
                <a:ea typeface="Calibri"/>
                <a:cs typeface="Calibri"/>
                <a:sym typeface="Calibri"/>
                <a:hlinkClick r:id="rId9">
                  <a:extLst>
                    <a:ext uri="{A12FA001-AC4F-418D-AE19-62706E023703}">
                      <ahyp:hlinkClr val="tx"/>
                    </a:ext>
                  </a:extLst>
                </a:hlinkClick>
              </a:rPr>
              <a:t>ieee.org/education</a:t>
            </a:r>
            <a:endParaRPr b="1" sz="1600">
              <a:solidFill>
                <a:srgbClr val="00629B"/>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7" name="Shape 1407"/>
        <p:cNvGrpSpPr/>
        <p:nvPr/>
      </p:nvGrpSpPr>
      <p:grpSpPr>
        <a:xfrm>
          <a:off x="0" y="0"/>
          <a:ext cx="0" cy="0"/>
          <a:chOff x="0" y="0"/>
          <a:chExt cx="0" cy="0"/>
        </a:xfrm>
      </p:grpSpPr>
      <p:sp>
        <p:nvSpPr>
          <p:cNvPr id="1408" name="Google Shape;1408;p66"/>
          <p:cNvSpPr/>
          <p:nvPr/>
        </p:nvSpPr>
        <p:spPr>
          <a:xfrm>
            <a:off x="6727210" y="1371802"/>
            <a:ext cx="5464790" cy="5486197"/>
          </a:xfrm>
          <a:prstGeom prst="snip1Rect">
            <a:avLst>
              <a:gd fmla="val 11079" name="adj"/>
            </a:avLst>
          </a:prstGeom>
          <a:solidFill>
            <a:srgbClr val="00B5E2">
              <a:alpha val="784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9" name="Google Shape;1409;p66"/>
          <p:cNvSpPr/>
          <p:nvPr/>
        </p:nvSpPr>
        <p:spPr>
          <a:xfrm>
            <a:off x="583837" y="1371802"/>
            <a:ext cx="6143373" cy="32470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none" strike="noStrike">
                <a:solidFill>
                  <a:srgbClr val="002855"/>
                </a:solidFill>
                <a:latin typeface="Calibri"/>
                <a:ea typeface="Calibri"/>
                <a:cs typeface="Calibri"/>
                <a:sym typeface="Calibri"/>
              </a:rPr>
              <a:t>Core IEEE EAB Awards:</a:t>
            </a:r>
            <a:endParaRPr b="0" sz="1800" u="none" strike="noStrike">
              <a:solidFill>
                <a:srgbClr val="002855"/>
              </a:solidFill>
              <a:latin typeface="Calibri"/>
              <a:ea typeface="Calibri"/>
              <a:cs typeface="Calibri"/>
              <a:sym typeface="Calibri"/>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Meritorious Achievement in Accreditation Activities</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Meritorious Achievement in Continuing Education</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Meritorious Achievement in Outreach and Informal Education</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Meritorious Achievement Award in Pre-University Education</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Major Education Innovation</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Meritorious Service to IEEE EAB</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Educational Activities Board (EAB)/Standards Association (SA) Board of Governors Standards Education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Employer Professional Development</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Section Professional Development</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Society/Council Professional Development</a:t>
            </a:r>
            <a:endParaRPr/>
          </a:p>
        </p:txBody>
      </p:sp>
      <p:sp>
        <p:nvSpPr>
          <p:cNvPr id="1410" name="Google Shape;1410;p6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F5496"/>
              </a:buClr>
              <a:buSzPts val="3300"/>
              <a:buFont typeface="Calibri"/>
              <a:buNone/>
            </a:pPr>
            <a:r>
              <a:rPr b="1" lang="en-US" sz="3300">
                <a:solidFill>
                  <a:srgbClr val="2F5496"/>
                </a:solidFill>
                <a:latin typeface="Calibri"/>
                <a:ea typeface="Calibri"/>
                <a:cs typeface="Calibri"/>
                <a:sym typeface="Calibri"/>
              </a:rPr>
              <a:t>IEEE Educational Activities Board (EAB) Awards</a:t>
            </a:r>
            <a:endParaRPr/>
          </a:p>
        </p:txBody>
      </p:sp>
      <p:sp>
        <p:nvSpPr>
          <p:cNvPr id="1411" name="Google Shape;1411;p66"/>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Recognizing and honoring major contributions to engineering and technical education.</a:t>
            </a:r>
            <a:endParaRPr/>
          </a:p>
        </p:txBody>
      </p:sp>
      <p:sp>
        <p:nvSpPr>
          <p:cNvPr id="1412" name="Google Shape;1412;p66"/>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66</a:t>
            </a:r>
            <a:endParaRPr/>
          </a:p>
        </p:txBody>
      </p:sp>
      <p:sp>
        <p:nvSpPr>
          <p:cNvPr id="1413" name="Google Shape;1413;p66"/>
          <p:cNvSpPr/>
          <p:nvPr/>
        </p:nvSpPr>
        <p:spPr>
          <a:xfrm>
            <a:off x="6994169" y="1594758"/>
            <a:ext cx="5015860" cy="45858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none" strike="noStrike">
                <a:solidFill>
                  <a:srgbClr val="002855"/>
                </a:solidFill>
                <a:latin typeface="Calibri"/>
                <a:ea typeface="Calibri"/>
                <a:cs typeface="Calibri"/>
                <a:sym typeface="Calibri"/>
              </a:rPr>
              <a:t>Scholarship/Fellowship</a:t>
            </a:r>
            <a:endParaRPr sz="1800">
              <a:solidFill>
                <a:srgbClr val="002855"/>
              </a:solidFill>
              <a:latin typeface="Calibri"/>
              <a:ea typeface="Calibri"/>
              <a:cs typeface="Calibri"/>
              <a:sym typeface="Calibri"/>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IEEE Life Members Graduate Study Fellowship in Electrical Engineering</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The Charles LeGeyt Fortescue Scholarship</a:t>
            </a:r>
            <a:endParaRPr/>
          </a:p>
          <a:p>
            <a:pPr indent="-171450" lvl="0" marL="285750" marR="0" rtl="0" algn="l">
              <a:spcBef>
                <a:spcPts val="0"/>
              </a:spcBef>
              <a:spcAft>
                <a:spcPts val="0"/>
              </a:spcAft>
              <a:buClr>
                <a:schemeClr val="dk1"/>
              </a:buClr>
              <a:buSzPts val="1800"/>
              <a:buFont typeface="Arial"/>
              <a:buNone/>
            </a:pPr>
            <a:r>
              <a:t/>
            </a:r>
            <a:endParaRPr sz="1800">
              <a:solidFill>
                <a:srgbClr val="002855"/>
              </a:solidFill>
              <a:latin typeface="Calibri"/>
              <a:ea typeface="Calibri"/>
              <a:cs typeface="Calibri"/>
              <a:sym typeface="Calibri"/>
            </a:endParaRPr>
          </a:p>
          <a:p>
            <a:pPr indent="0" lvl="0" marL="0" marR="0" rtl="0" algn="l">
              <a:spcBef>
                <a:spcPts val="0"/>
              </a:spcBef>
              <a:spcAft>
                <a:spcPts val="0"/>
              </a:spcAft>
              <a:buNone/>
            </a:pPr>
            <a:r>
              <a:rPr b="1" lang="en-US" sz="1800">
                <a:solidFill>
                  <a:srgbClr val="002855"/>
                </a:solidFill>
                <a:latin typeface="Calibri"/>
                <a:ea typeface="Calibri"/>
                <a:cs typeface="Calibri"/>
                <a:sym typeface="Calibri"/>
              </a:rPr>
              <a:t>IEEE-HKN Awards and Recognitions:</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Outstanding Chapter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Alton B. Zerby and Carl T. Koerner Outstanding Student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Outstanding Young Professional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C. Holmes MacDonald Outstanding Teaching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Eminent Member Recognition</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Distinguished Service Award</a:t>
            </a:r>
            <a:endParaRPr/>
          </a:p>
          <a:p>
            <a:pPr indent="-285750" lvl="0" marL="285750" marR="0" rtl="0" algn="l">
              <a:spcBef>
                <a:spcPts val="0"/>
              </a:spcBef>
              <a:spcAft>
                <a:spcPts val="0"/>
              </a:spcAft>
              <a:buClr>
                <a:srgbClr val="002855"/>
              </a:buClr>
              <a:buSzPts val="1700"/>
              <a:buFont typeface="Arial"/>
              <a:buChar char="•"/>
            </a:pPr>
            <a:r>
              <a:rPr lang="en-US" sz="1700">
                <a:solidFill>
                  <a:srgbClr val="002855"/>
                </a:solidFill>
                <a:latin typeface="Calibri"/>
                <a:ea typeface="Calibri"/>
                <a:cs typeface="Calibri"/>
                <a:sym typeface="Calibri"/>
              </a:rPr>
              <a:t>Asad M. Madni Outstanding Technical Achievement and Excellence Award</a:t>
            </a:r>
            <a:endParaRPr/>
          </a:p>
          <a:p>
            <a:pPr indent="0" lvl="0" marL="0" marR="0" rtl="0" algn="l">
              <a:spcBef>
                <a:spcPts val="0"/>
              </a:spcBef>
              <a:spcAft>
                <a:spcPts val="0"/>
              </a:spcAft>
              <a:buNone/>
            </a:pPr>
            <a:r>
              <a:t/>
            </a:r>
            <a:endParaRPr sz="1800">
              <a:solidFill>
                <a:srgbClr val="002855"/>
              </a:solidFill>
              <a:latin typeface="Calibri"/>
              <a:ea typeface="Calibri"/>
              <a:cs typeface="Calibri"/>
              <a:sym typeface="Calibri"/>
            </a:endParaRPr>
          </a:p>
          <a:p>
            <a:pPr indent="0" lvl="0" marL="0" marR="0" rtl="0" algn="l">
              <a:spcBef>
                <a:spcPts val="0"/>
              </a:spcBef>
              <a:spcAft>
                <a:spcPts val="0"/>
              </a:spcAft>
              <a:buNone/>
            </a:pPr>
            <a:r>
              <a:t/>
            </a:r>
            <a:endParaRPr sz="1600">
              <a:solidFill>
                <a:srgbClr val="002855"/>
              </a:solidFill>
              <a:latin typeface="Calibri"/>
              <a:ea typeface="Calibri"/>
              <a:cs typeface="Calibri"/>
              <a:sym typeface="Calibri"/>
            </a:endParaRPr>
          </a:p>
        </p:txBody>
      </p:sp>
      <p:sp>
        <p:nvSpPr>
          <p:cNvPr id="1414" name="Google Shape;1414;p66"/>
          <p:cNvSpPr/>
          <p:nvPr/>
        </p:nvSpPr>
        <p:spPr>
          <a:xfrm>
            <a:off x="837183" y="6236787"/>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ieee.org/education/awards/index.html</a:t>
            </a:r>
            <a:endParaRPr b="1" sz="1600">
              <a:solidFill>
                <a:srgbClr val="00629B"/>
              </a:solidFill>
              <a:latin typeface="Calibri"/>
              <a:ea typeface="Calibri"/>
              <a:cs typeface="Calibri"/>
              <a:sym typeface="Calibri"/>
            </a:endParaRPr>
          </a:p>
        </p:txBody>
      </p:sp>
      <p:pic>
        <p:nvPicPr>
          <p:cNvPr id="1415" name="Google Shape;1415;p66"/>
          <p:cNvPicPr preferRelativeResize="0"/>
          <p:nvPr/>
        </p:nvPicPr>
        <p:blipFill rotWithShape="1">
          <a:blip r:embed="rId4">
            <a:alphaModFix/>
          </a:blip>
          <a:srcRect b="0" l="-186" r="0" t="0"/>
          <a:stretch/>
        </p:blipFill>
        <p:spPr>
          <a:xfrm>
            <a:off x="525351" y="4655096"/>
            <a:ext cx="6068380" cy="1545439"/>
          </a:xfrm>
          <a:prstGeom prst="snip2DiagRect">
            <a:avLst>
              <a:gd fmla="val 0" name="adj1"/>
              <a:gd fmla="val 16667" name="adj2"/>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67"/>
          <p:cNvSpPr txBox="1"/>
          <p:nvPr>
            <p:ph type="title"/>
          </p:nvPr>
        </p:nvSpPr>
        <p:spPr>
          <a:xfrm>
            <a:off x="3116263" y="1844675"/>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Career Resources</a:t>
            </a:r>
            <a:endParaRPr/>
          </a:p>
        </p:txBody>
      </p:sp>
      <p:sp>
        <p:nvSpPr>
          <p:cNvPr id="1421" name="Google Shape;1421;p67"/>
          <p:cNvSpPr txBox="1"/>
          <p:nvPr>
            <p:ph idx="1" type="body"/>
          </p:nvPr>
        </p:nvSpPr>
        <p:spPr>
          <a:xfrm>
            <a:off x="3116263" y="2940050"/>
            <a:ext cx="8810625"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offers lots of ways to build and plan your career.</a:t>
            </a:r>
            <a:endParaRPr/>
          </a:p>
        </p:txBody>
      </p:sp>
      <p:sp>
        <p:nvSpPr>
          <p:cNvPr id="1422" name="Google Shape;1422;p67"/>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1423" name="Google Shape;1423;p67"/>
          <p:cNvSpPr/>
          <p:nvPr/>
        </p:nvSpPr>
        <p:spPr>
          <a:xfrm>
            <a:off x="223520" y="2984502"/>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4" name="Google Shape;1424;p67"/>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pic>
        <p:nvPicPr>
          <p:cNvPr descr="Close-up of a person holding a stethoscope&#10;&#10;Description automatically generated with medium confidence" id="1429" name="Google Shape;1429;p68"/>
          <p:cNvPicPr preferRelativeResize="0"/>
          <p:nvPr/>
        </p:nvPicPr>
        <p:blipFill rotWithShape="1">
          <a:blip r:embed="rId3">
            <a:alphaModFix/>
          </a:blip>
          <a:srcRect b="0" l="0" r="0" t="0"/>
          <a:stretch/>
        </p:blipFill>
        <p:spPr>
          <a:xfrm flipH="1">
            <a:off x="452075" y="1526778"/>
            <a:ext cx="11221435" cy="1170713"/>
          </a:xfrm>
          <a:prstGeom prst="rect">
            <a:avLst/>
          </a:prstGeom>
          <a:noFill/>
          <a:ln>
            <a:noFill/>
          </a:ln>
        </p:spPr>
      </p:pic>
      <p:graphicFrame>
        <p:nvGraphicFramePr>
          <p:cNvPr id="1430" name="Google Shape;1430;p68"/>
          <p:cNvGraphicFramePr/>
          <p:nvPr/>
        </p:nvGraphicFramePr>
        <p:xfrm>
          <a:off x="452078" y="2709310"/>
          <a:ext cx="3000000" cy="3000000"/>
        </p:xfrm>
        <a:graphic>
          <a:graphicData uri="http://schemas.openxmlformats.org/drawingml/2006/table">
            <a:tbl>
              <a:tblPr bandRow="1">
                <a:noFill/>
                <a:tableStyleId>{BFE06FCA-04F5-452A-B321-F308AD97F975}</a:tableStyleId>
              </a:tblPr>
              <a:tblGrid>
                <a:gridCol w="3642250"/>
                <a:gridCol w="3753125"/>
                <a:gridCol w="3826050"/>
              </a:tblGrid>
              <a:tr h="3359125">
                <a:tc>
                  <a:txBody>
                    <a:bodyPr/>
                    <a:lstStyle/>
                    <a:p>
                      <a:pPr indent="0" lvl="0" marL="0" marR="0" rtl="0" algn="l">
                        <a:lnSpc>
                          <a:spcPct val="100000"/>
                        </a:lnSpc>
                        <a:spcBef>
                          <a:spcPts val="0"/>
                        </a:spcBef>
                        <a:spcAft>
                          <a:spcPts val="0"/>
                        </a:spcAft>
                        <a:buNone/>
                      </a:pPr>
                      <a:r>
                        <a:rPr b="1" lang="en-US" sz="1800">
                          <a:solidFill>
                            <a:srgbClr val="002855"/>
                          </a:solidFill>
                        </a:rPr>
                        <a:t>IEEE Credentialing Program will help your technical professionals:</a:t>
                      </a:r>
                      <a:endParaRPr/>
                    </a:p>
                    <a:p>
                      <a:pPr indent="-164592" lvl="0" marL="164592" marR="0" rtl="0" algn="l">
                        <a:lnSpc>
                          <a:spcPct val="100000"/>
                        </a:lnSpc>
                        <a:spcBef>
                          <a:spcPts val="0"/>
                        </a:spcBef>
                        <a:spcAft>
                          <a:spcPts val="0"/>
                        </a:spcAft>
                        <a:buClr>
                          <a:srgbClr val="002855"/>
                        </a:buClr>
                        <a:buSzPts val="1600"/>
                        <a:buFont typeface="Arial"/>
                        <a:buChar char="•"/>
                      </a:pPr>
                      <a:r>
                        <a:rPr b="0" lang="en-US" sz="1600">
                          <a:solidFill>
                            <a:srgbClr val="002855"/>
                          </a:solidFill>
                        </a:rPr>
                        <a:t>Gain a competitive advantage</a:t>
                      </a:r>
                      <a:endParaRPr/>
                    </a:p>
                    <a:p>
                      <a:pPr indent="-164592" lvl="0" marL="164592" marR="0" rtl="0" algn="l">
                        <a:lnSpc>
                          <a:spcPct val="100000"/>
                        </a:lnSpc>
                        <a:spcBef>
                          <a:spcPts val="0"/>
                        </a:spcBef>
                        <a:spcAft>
                          <a:spcPts val="0"/>
                        </a:spcAft>
                        <a:buClr>
                          <a:srgbClr val="002855"/>
                        </a:buClr>
                        <a:buSzPts val="1600"/>
                        <a:buFont typeface="Arial"/>
                        <a:buChar char="•"/>
                      </a:pPr>
                      <a:r>
                        <a:rPr b="0" lang="en-US" sz="1600">
                          <a:solidFill>
                            <a:srgbClr val="002855"/>
                          </a:solidFill>
                        </a:rPr>
                        <a:t>Update their knowledge and skills</a:t>
                      </a:r>
                      <a:endParaRPr/>
                    </a:p>
                    <a:p>
                      <a:pPr indent="-164592" lvl="0" marL="164592" marR="0" rtl="0" algn="l">
                        <a:lnSpc>
                          <a:spcPct val="100000"/>
                        </a:lnSpc>
                        <a:spcBef>
                          <a:spcPts val="0"/>
                        </a:spcBef>
                        <a:spcAft>
                          <a:spcPts val="0"/>
                        </a:spcAft>
                        <a:buClr>
                          <a:srgbClr val="002855"/>
                        </a:buClr>
                        <a:buSzPts val="1600"/>
                        <a:buFont typeface="Arial"/>
                        <a:buChar char="•"/>
                      </a:pPr>
                      <a:r>
                        <a:rPr b="0" lang="en-US" sz="1600">
                          <a:solidFill>
                            <a:srgbClr val="002855"/>
                          </a:solidFill>
                        </a:rPr>
                        <a:t>Build professional credibility</a:t>
                      </a:r>
                      <a:endParaRPr/>
                    </a:p>
                    <a:p>
                      <a:pPr indent="-164592" lvl="0" marL="164592" marR="0" rtl="0" algn="l">
                        <a:lnSpc>
                          <a:spcPct val="100000"/>
                        </a:lnSpc>
                        <a:spcBef>
                          <a:spcPts val="0"/>
                        </a:spcBef>
                        <a:spcAft>
                          <a:spcPts val="0"/>
                        </a:spcAft>
                        <a:buClr>
                          <a:srgbClr val="002855"/>
                        </a:buClr>
                        <a:buSzPts val="1600"/>
                        <a:buFont typeface="Arial"/>
                        <a:buChar char="•"/>
                      </a:pPr>
                      <a:r>
                        <a:rPr b="0" lang="en-US" sz="1600">
                          <a:solidFill>
                            <a:srgbClr val="002855"/>
                          </a:solidFill>
                        </a:rPr>
                        <a:t>Earn the CEUs/PDHs they need to keep their licenses current</a:t>
                      </a:r>
                      <a:endParaRPr/>
                    </a:p>
                    <a:p>
                      <a:pPr indent="0" lvl="0" marL="0" marR="0" rtl="0" algn="l">
                        <a:spcBef>
                          <a:spcPts val="0"/>
                        </a:spcBef>
                        <a:spcAft>
                          <a:spcPts val="0"/>
                        </a:spcAft>
                        <a:buNone/>
                      </a:pPr>
                      <a:r>
                        <a:t/>
                      </a:r>
                      <a:endParaRPr sz="1600">
                        <a:solidFill>
                          <a:srgbClr val="002855"/>
                        </a:solidFill>
                      </a:endParaRPr>
                    </a:p>
                  </a:txBody>
                  <a:tcPr marT="274325" marB="76200" marR="182875" marL="182875">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800">
                          <a:solidFill>
                            <a:srgbClr val="002855"/>
                          </a:solidFill>
                        </a:rPr>
                        <a:t>Participants and attendees of </a:t>
                      </a:r>
                      <a:br>
                        <a:rPr b="1" lang="en-US" sz="1800">
                          <a:solidFill>
                            <a:srgbClr val="002855"/>
                          </a:solidFill>
                        </a:rPr>
                      </a:br>
                      <a:r>
                        <a:rPr b="1" lang="en-US" sz="1800">
                          <a:solidFill>
                            <a:srgbClr val="002855"/>
                          </a:solidFill>
                        </a:rPr>
                        <a:t>IEEE sponsored events can earn: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Continuing Education Units (CEU)</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Professional Development Hours(PDH)</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Certificates of Participation</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Digital Badges</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Recognition for their time and </a:t>
                      </a:r>
                      <a:br>
                        <a:rPr b="0" lang="en-US" sz="1600">
                          <a:solidFill>
                            <a:srgbClr val="002855"/>
                          </a:solidFill>
                        </a:rPr>
                      </a:br>
                      <a:r>
                        <a:rPr b="0" lang="en-US" sz="1600">
                          <a:solidFill>
                            <a:srgbClr val="002855"/>
                          </a:solidFill>
                        </a:rPr>
                        <a:t>hard work</a:t>
                      </a:r>
                      <a:endParaRPr/>
                    </a:p>
                    <a:p>
                      <a:pPr indent="0" lvl="0" marL="0" marR="0" rtl="0" algn="l">
                        <a:spcBef>
                          <a:spcPts val="0"/>
                        </a:spcBef>
                        <a:spcAft>
                          <a:spcPts val="0"/>
                        </a:spcAft>
                        <a:buNone/>
                      </a:pPr>
                      <a:r>
                        <a:t/>
                      </a:r>
                      <a:endParaRPr sz="1600">
                        <a:solidFill>
                          <a:srgbClr val="002855"/>
                        </a:solidFill>
                      </a:endParaRPr>
                    </a:p>
                  </a:txBody>
                  <a:tcPr marT="274325" marB="36575" marR="182875" marL="182875">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en-US" sz="1800">
                          <a:solidFill>
                            <a:srgbClr val="002855"/>
                          </a:solidFill>
                        </a:rPr>
                        <a:t>IEEE Credentialing Program provides credentials for offerings such as: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Tutorials, technical programs, short courses, and workshops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Sponsored lectures and short courses</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Classroom Lectures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Seminars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Laboratories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Study networks </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Continuing education through the </a:t>
                      </a:r>
                      <a:br>
                        <a:rPr b="0" lang="en-US" sz="1600">
                          <a:solidFill>
                            <a:srgbClr val="002855"/>
                          </a:solidFill>
                        </a:rPr>
                      </a:br>
                      <a:r>
                        <a:rPr b="0" lang="en-US" sz="1600">
                          <a:solidFill>
                            <a:srgbClr val="002855"/>
                          </a:solidFill>
                        </a:rPr>
                        <a:t>IEEE Learning Network</a:t>
                      </a:r>
                      <a:endParaRPr/>
                    </a:p>
                    <a:p>
                      <a:pPr indent="-164592" lvl="0" marL="164592" marR="0" rtl="0" algn="l">
                        <a:spcBef>
                          <a:spcPts val="0"/>
                        </a:spcBef>
                        <a:spcAft>
                          <a:spcPts val="0"/>
                        </a:spcAft>
                        <a:buClr>
                          <a:srgbClr val="002855"/>
                        </a:buClr>
                        <a:buSzPts val="1600"/>
                        <a:buFont typeface="Arial"/>
                        <a:buChar char="•"/>
                      </a:pPr>
                      <a:r>
                        <a:rPr b="0" lang="en-US" sz="1600">
                          <a:solidFill>
                            <a:srgbClr val="002855"/>
                          </a:solidFill>
                        </a:rPr>
                        <a:t>And more</a:t>
                      </a:r>
                      <a:endParaRPr sz="1600">
                        <a:solidFill>
                          <a:srgbClr val="002855"/>
                        </a:solidFill>
                      </a:endParaRPr>
                    </a:p>
                  </a:txBody>
                  <a:tcPr marT="274325" marB="36575" marR="182875" marL="182875">
                    <a:lnL cap="flat" cmpd="sng" w="9525">
                      <a:solidFill>
                        <a:srgbClr val="00629B"/>
                      </a:solidFill>
                      <a:prstDash val="solid"/>
                      <a:round/>
                      <a:headEnd len="sm" w="sm" type="none"/>
                      <a:tailEnd len="sm" w="sm" type="none"/>
                    </a:lnL>
                    <a:lnR cap="flat" cmpd="sng" w="9525">
                      <a:solidFill>
                        <a:srgbClr val="00629B"/>
                      </a:solidFill>
                      <a:prstDash val="solid"/>
                      <a:round/>
                      <a:headEnd len="sm" w="sm" type="none"/>
                      <a:tailEnd len="sm" w="sm" type="none"/>
                    </a:lnR>
                    <a:lnT cap="flat" cmpd="sng" w="9525">
                      <a:solidFill>
                        <a:srgbClr val="00629B"/>
                      </a:solidFill>
                      <a:prstDash val="solid"/>
                      <a:round/>
                      <a:headEnd len="sm" w="sm" type="none"/>
                      <a:tailEnd len="sm" w="sm" type="none"/>
                    </a:lnT>
                    <a:lnB cap="flat" cmpd="sng" w="9525">
                      <a:solidFill>
                        <a:srgbClr val="00629B"/>
                      </a:solidFill>
                      <a:prstDash val="solid"/>
                      <a:round/>
                      <a:headEnd len="sm" w="sm" type="none"/>
                      <a:tailEnd len="sm" w="sm" type="none"/>
                    </a:lnB>
                    <a:solidFill>
                      <a:schemeClr val="lt1"/>
                    </a:solidFill>
                  </a:tcPr>
                </a:tc>
              </a:tr>
            </a:tbl>
          </a:graphicData>
        </a:graphic>
      </p:graphicFrame>
      <p:sp>
        <p:nvSpPr>
          <p:cNvPr id="1431" name="Google Shape;1431;p6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Credentialing Program</a:t>
            </a:r>
            <a:endParaRPr/>
          </a:p>
        </p:txBody>
      </p:sp>
      <p:sp>
        <p:nvSpPr>
          <p:cNvPr id="1432" name="Google Shape;1432;p68"/>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Turn meetings into educational experiences.</a:t>
            </a:r>
            <a:endParaRPr/>
          </a:p>
        </p:txBody>
      </p:sp>
      <p:sp>
        <p:nvSpPr>
          <p:cNvPr id="1433" name="Google Shape;1433;p6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34" name="Google Shape;1434;p68"/>
          <p:cNvSpPr/>
          <p:nvPr/>
        </p:nvSpPr>
        <p:spPr>
          <a:xfrm>
            <a:off x="837183" y="6268805"/>
            <a:ext cx="504055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ieee.org/education/certificates</a:t>
            </a:r>
            <a:endParaRPr b="1" sz="1600">
              <a:solidFill>
                <a:srgbClr val="00629B"/>
              </a:solidFill>
              <a:latin typeface="Calibri"/>
              <a:ea typeface="Calibri"/>
              <a:cs typeface="Calibri"/>
              <a:sym typeface="Calibri"/>
            </a:endParaRPr>
          </a:p>
        </p:txBody>
      </p:sp>
      <p:sp>
        <p:nvSpPr>
          <p:cNvPr id="1435" name="Google Shape;1435;p68"/>
          <p:cNvSpPr/>
          <p:nvPr/>
        </p:nvSpPr>
        <p:spPr>
          <a:xfrm rot="10800000">
            <a:off x="11330784" y="1526778"/>
            <a:ext cx="342729" cy="342729"/>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6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Job Site</a:t>
            </a:r>
            <a:endParaRPr/>
          </a:p>
        </p:txBody>
      </p:sp>
      <p:pic>
        <p:nvPicPr>
          <p:cNvPr descr="Graphical user interface, website&#10;&#10;Description automatically generated" id="1442" name="Google Shape;1442;p69"/>
          <p:cNvPicPr preferRelativeResize="0"/>
          <p:nvPr>
            <p:ph idx="1" type="body"/>
          </p:nvPr>
        </p:nvPicPr>
        <p:blipFill rotWithShape="1">
          <a:blip r:embed="rId3">
            <a:alphaModFix/>
          </a:blip>
          <a:srcRect b="0" l="0" r="0" t="0"/>
          <a:stretch/>
        </p:blipFill>
        <p:spPr>
          <a:xfrm>
            <a:off x="5035590" y="1744424"/>
            <a:ext cx="6907689" cy="3504918"/>
          </a:xfrm>
          <a:prstGeom prst="rect">
            <a:avLst/>
          </a:prstGeom>
          <a:noFill/>
          <a:ln cap="flat" cmpd="sng" w="9525">
            <a:solidFill>
              <a:srgbClr val="75787B"/>
            </a:solidFill>
            <a:prstDash val="solid"/>
            <a:round/>
            <a:headEnd len="sm" w="sm" type="none"/>
            <a:tailEnd len="sm" w="sm" type="none"/>
          </a:ln>
        </p:spPr>
      </p:pic>
      <p:sp>
        <p:nvSpPr>
          <p:cNvPr id="1443" name="Google Shape;1443;p69"/>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Find Engineering and Technical Jobs, plus so much more.</a:t>
            </a:r>
            <a:endParaRPr/>
          </a:p>
        </p:txBody>
      </p:sp>
      <p:sp>
        <p:nvSpPr>
          <p:cNvPr id="1444" name="Google Shape;1444;p69"/>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45" name="Google Shape;1445;p69"/>
          <p:cNvSpPr/>
          <p:nvPr/>
        </p:nvSpPr>
        <p:spPr>
          <a:xfrm>
            <a:off x="456204" y="1659021"/>
            <a:ext cx="439928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Job Seekers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Search for jobs or browse by category</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Get relevant career news and advice</a:t>
            </a:r>
            <a:endParaRPr/>
          </a:p>
          <a:p>
            <a:pPr indent="-285750" lvl="0" marL="285750" marR="0" rtl="0" algn="l">
              <a:spcBef>
                <a:spcPts val="0"/>
              </a:spcBef>
              <a:spcAft>
                <a:spcPts val="0"/>
              </a:spcAft>
              <a:buClr>
                <a:schemeClr val="dk1"/>
              </a:buClr>
              <a:buSzPts val="2000"/>
              <a:buFont typeface="Arial"/>
              <a:buChar char="•"/>
            </a:pPr>
            <a:r>
              <a:rPr b="0" i="0" lang="en-US" sz="2000">
                <a:solidFill>
                  <a:schemeClr val="dk1"/>
                </a:solidFill>
                <a:latin typeface="Calibri"/>
                <a:ea typeface="Calibri"/>
                <a:cs typeface="Calibri"/>
                <a:sym typeface="Calibri"/>
              </a:rPr>
              <a:t>Know what to ask for with the </a:t>
            </a:r>
            <a:br>
              <a:rPr b="0" i="0" lang="en-US" sz="2000">
                <a:solidFill>
                  <a:schemeClr val="dk1"/>
                </a:solidFill>
                <a:latin typeface="Calibri"/>
                <a:ea typeface="Calibri"/>
                <a:cs typeface="Calibri"/>
                <a:sym typeface="Calibri"/>
              </a:rPr>
            </a:br>
            <a:r>
              <a:rPr b="0" i="0" lang="en-US" sz="2000">
                <a:solidFill>
                  <a:schemeClr val="dk1"/>
                </a:solidFill>
                <a:latin typeface="Calibri"/>
                <a:ea typeface="Calibri"/>
                <a:cs typeface="Calibri"/>
                <a:sym typeface="Calibri"/>
              </a:rPr>
              <a:t>IEEE-US</a:t>
            </a:r>
            <a:r>
              <a:rPr lang="en-US" sz="2000">
                <a:solidFill>
                  <a:schemeClr val="dk1"/>
                </a:solidFill>
                <a:latin typeface="Calibri"/>
                <a:ea typeface="Calibri"/>
                <a:cs typeface="Calibri"/>
                <a:sym typeface="Calibri"/>
              </a:rPr>
              <a:t>A Salary Calculator</a:t>
            </a:r>
            <a:endParaRPr b="0" i="0" sz="2000">
              <a:solidFill>
                <a:schemeClr val="dk1"/>
              </a:solidFill>
              <a:latin typeface="Calibri"/>
              <a:ea typeface="Calibri"/>
              <a:cs typeface="Calibri"/>
              <a:sym typeface="Calibri"/>
            </a:endParaRPr>
          </a:p>
        </p:txBody>
      </p:sp>
      <p:sp>
        <p:nvSpPr>
          <p:cNvPr id="1446" name="Google Shape;1446;p69"/>
          <p:cNvSpPr/>
          <p:nvPr/>
        </p:nvSpPr>
        <p:spPr>
          <a:xfrm>
            <a:off x="432159" y="3496883"/>
            <a:ext cx="439928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Employers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Recruit highly qualified, sought-after IEEE member candidates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Search the IEEE resume database of registered job seekers to find the right candidate</a:t>
            </a:r>
            <a:endParaRPr/>
          </a:p>
        </p:txBody>
      </p:sp>
      <p:sp>
        <p:nvSpPr>
          <p:cNvPr id="1447" name="Google Shape;1447;p69"/>
          <p:cNvSpPr/>
          <p:nvPr/>
        </p:nvSpPr>
        <p:spPr>
          <a:xfrm>
            <a:off x="832267" y="6236787"/>
            <a:ext cx="236058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jobs.ieee.org</a:t>
            </a:r>
            <a:endParaRPr b="1" sz="1600">
              <a:solidFill>
                <a:srgbClr val="00629B"/>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The IEEE Promise</a:t>
            </a:r>
            <a:endParaRPr/>
          </a:p>
        </p:txBody>
      </p:sp>
      <p:pic>
        <p:nvPicPr>
          <p:cNvPr id="293" name="Google Shape;293;p7"/>
          <p:cNvPicPr preferRelativeResize="0"/>
          <p:nvPr>
            <p:ph idx="2" type="pic"/>
          </p:nvPr>
        </p:nvPicPr>
        <p:blipFill rotWithShape="1">
          <a:blip r:embed="rId3">
            <a:alphaModFix/>
          </a:blip>
          <a:srcRect b="0" l="0" r="0" t="0"/>
          <a:stretch/>
        </p:blipFill>
        <p:spPr>
          <a:xfrm>
            <a:off x="6096000" y="1533152"/>
            <a:ext cx="5761630" cy="294878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294" name="Google Shape;294;p7"/>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i="1" lang="en-US"/>
              <a:t>The IEEE brand is an authentic reflection of our unflagging dedication to:</a:t>
            </a:r>
            <a:endParaRPr/>
          </a:p>
        </p:txBody>
      </p:sp>
      <p:sp>
        <p:nvSpPr>
          <p:cNvPr id="295" name="Google Shape;295;p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96" name="Google Shape;296;p7"/>
          <p:cNvSpPr/>
          <p:nvPr/>
        </p:nvSpPr>
        <p:spPr>
          <a:xfrm>
            <a:off x="837183" y="6234765"/>
            <a:ext cx="6045758"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brand-experience.ieee.org/ieee-brand/brand-overview/</a:t>
            </a:r>
            <a:endParaRPr b="1" sz="1600">
              <a:solidFill>
                <a:srgbClr val="00629B"/>
              </a:solidFill>
              <a:latin typeface="Calibri"/>
              <a:ea typeface="Calibri"/>
              <a:cs typeface="Calibri"/>
              <a:sym typeface="Calibri"/>
            </a:endParaRPr>
          </a:p>
        </p:txBody>
      </p:sp>
      <p:sp>
        <p:nvSpPr>
          <p:cNvPr id="297" name="Google Shape;297;p7"/>
          <p:cNvSpPr/>
          <p:nvPr/>
        </p:nvSpPr>
        <p:spPr>
          <a:xfrm>
            <a:off x="452078" y="4690479"/>
            <a:ext cx="11392777" cy="1335745"/>
          </a:xfrm>
          <a:prstGeom prst="snip2DiagRect">
            <a:avLst>
              <a:gd fmla="val 0" name="adj1"/>
              <a:gd fmla="val 16667"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7"/>
          <p:cNvSpPr txBox="1"/>
          <p:nvPr>
            <p:ph idx="1" type="body"/>
          </p:nvPr>
        </p:nvSpPr>
        <p:spPr>
          <a:xfrm>
            <a:off x="452281" y="1660939"/>
            <a:ext cx="5643719" cy="277001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Maintain our leadership as a trusted source of advancements and applications of technology</a:t>
            </a:r>
            <a:endParaRPr/>
          </a:p>
          <a:p>
            <a:pPr indent="-342900" lvl="0" marL="342900" rtl="0" algn="l">
              <a:lnSpc>
                <a:spcPct val="90000"/>
              </a:lnSpc>
              <a:spcBef>
                <a:spcPts val="1000"/>
              </a:spcBef>
              <a:spcAft>
                <a:spcPts val="0"/>
              </a:spcAft>
              <a:buClr>
                <a:schemeClr val="dk1"/>
              </a:buClr>
              <a:buSzPts val="2000"/>
              <a:buFont typeface="Arial"/>
              <a:buChar char="•"/>
            </a:pPr>
            <a:r>
              <a:rPr lang="en-US"/>
              <a:t>Create standards, innovative research venues, and a global technology forum</a:t>
            </a:r>
            <a:endParaRPr/>
          </a:p>
          <a:p>
            <a:pPr indent="-342900" lvl="0" marL="342900" rtl="0" algn="l">
              <a:lnSpc>
                <a:spcPct val="90000"/>
              </a:lnSpc>
              <a:spcBef>
                <a:spcPts val="1000"/>
              </a:spcBef>
              <a:spcAft>
                <a:spcPts val="0"/>
              </a:spcAft>
              <a:buClr>
                <a:schemeClr val="dk1"/>
              </a:buClr>
              <a:buSzPts val="2000"/>
              <a:buFont typeface="Arial"/>
              <a:buChar char="•"/>
            </a:pPr>
            <a:r>
              <a:rPr lang="en-US"/>
              <a:t>Provide opportunities to conquer technical challenges with imagination</a:t>
            </a:r>
            <a:endParaRPr/>
          </a:p>
          <a:p>
            <a:pPr indent="-342900" lvl="0" marL="342900" rtl="0" algn="l">
              <a:lnSpc>
                <a:spcPct val="90000"/>
              </a:lnSpc>
              <a:spcBef>
                <a:spcPts val="1000"/>
              </a:spcBef>
              <a:spcAft>
                <a:spcPts val="0"/>
              </a:spcAft>
              <a:buClr>
                <a:schemeClr val="dk1"/>
              </a:buClr>
              <a:buSzPts val="2000"/>
              <a:buFont typeface="Arial"/>
              <a:buChar char="•"/>
            </a:pPr>
            <a:r>
              <a:rPr lang="en-US"/>
              <a:t>Enable today’s innovators to improve </a:t>
            </a:r>
            <a:br>
              <a:rPr lang="en-US"/>
            </a:br>
            <a:r>
              <a:rPr lang="en-US"/>
              <a:t>tomorrow’s quality of life</a:t>
            </a:r>
            <a:endParaRPr/>
          </a:p>
          <a:p>
            <a:pPr indent="0" lvl="0" marL="0" rtl="0" algn="l">
              <a:lnSpc>
                <a:spcPct val="90000"/>
              </a:lnSpc>
              <a:spcBef>
                <a:spcPts val="1000"/>
              </a:spcBef>
              <a:spcAft>
                <a:spcPts val="0"/>
              </a:spcAft>
              <a:buClr>
                <a:schemeClr val="dk1"/>
              </a:buClr>
              <a:buSzPts val="2000"/>
              <a:buNone/>
            </a:pPr>
            <a:r>
              <a:t/>
            </a:r>
            <a:endParaRPr/>
          </a:p>
        </p:txBody>
      </p:sp>
      <p:sp>
        <p:nvSpPr>
          <p:cNvPr id="299" name="Google Shape;299;p7"/>
          <p:cNvSpPr/>
          <p:nvPr/>
        </p:nvSpPr>
        <p:spPr>
          <a:xfrm>
            <a:off x="789378" y="4777379"/>
            <a:ext cx="11165236" cy="11849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rgbClr val="FFF2CC"/>
                </a:solidFill>
                <a:latin typeface="Calibri"/>
                <a:ea typeface="Calibri"/>
                <a:cs typeface="Calibri"/>
                <a:sym typeface="Calibri"/>
              </a:rPr>
              <a:t>IEEE IS RECOGNIZED AS:</a:t>
            </a:r>
            <a:endParaRPr b="1" sz="1800">
              <a:solidFill>
                <a:srgbClr val="FFF2CC"/>
              </a:solidFill>
              <a:latin typeface="Calibri"/>
              <a:ea typeface="Calibri"/>
              <a:cs typeface="Calibri"/>
              <a:sym typeface="Calibri"/>
            </a:endParaRPr>
          </a:p>
          <a:p>
            <a:pPr indent="-285750" lvl="0" marL="285750" marR="0" rtl="0" algn="l">
              <a:spcBef>
                <a:spcPts val="0"/>
              </a:spcBef>
              <a:spcAft>
                <a:spcPts val="0"/>
              </a:spcAft>
              <a:buClr>
                <a:srgbClr val="F2F2F2"/>
              </a:buClr>
              <a:buSzPts val="1700"/>
              <a:buFont typeface="Arial"/>
              <a:buChar char="•"/>
            </a:pPr>
            <a:r>
              <a:rPr lang="en-US" sz="1700">
                <a:solidFill>
                  <a:srgbClr val="F2F2F2"/>
                </a:solidFill>
                <a:latin typeface="Calibri"/>
                <a:ea typeface="Calibri"/>
                <a:cs typeface="Calibri"/>
                <a:sym typeface="Calibri"/>
              </a:rPr>
              <a:t>A leader in the influence of the global technology community</a:t>
            </a:r>
            <a:endParaRPr/>
          </a:p>
          <a:p>
            <a:pPr indent="-285750" lvl="0" marL="285750" marR="0" rtl="0" algn="l">
              <a:spcBef>
                <a:spcPts val="0"/>
              </a:spcBef>
              <a:spcAft>
                <a:spcPts val="0"/>
              </a:spcAft>
              <a:buClr>
                <a:srgbClr val="F2F2F2"/>
              </a:buClr>
              <a:buSzPts val="1700"/>
              <a:buFont typeface="Arial"/>
              <a:buChar char="•"/>
            </a:pPr>
            <a:r>
              <a:rPr lang="en-US" sz="1700">
                <a:solidFill>
                  <a:srgbClr val="F2F2F2"/>
                </a:solidFill>
                <a:latin typeface="Calibri"/>
                <a:ea typeface="Calibri"/>
                <a:cs typeface="Calibri"/>
                <a:sym typeface="Calibri"/>
              </a:rPr>
              <a:t>A resource to the technology industry within various disciplines for the engineering community</a:t>
            </a:r>
            <a:endParaRPr/>
          </a:p>
          <a:p>
            <a:pPr indent="-285750" lvl="0" marL="285750" marR="0" rtl="0" algn="l">
              <a:spcBef>
                <a:spcPts val="0"/>
              </a:spcBef>
              <a:spcAft>
                <a:spcPts val="0"/>
              </a:spcAft>
              <a:buClr>
                <a:srgbClr val="F2F2F2"/>
              </a:buClr>
              <a:buSzPts val="1700"/>
              <a:buFont typeface="Arial"/>
              <a:buChar char="•"/>
            </a:pPr>
            <a:r>
              <a:rPr lang="en-US" sz="1700">
                <a:solidFill>
                  <a:srgbClr val="F2F2F2"/>
                </a:solidFill>
                <a:latin typeface="Calibri"/>
                <a:ea typeface="Calibri"/>
                <a:cs typeface="Calibri"/>
                <a:sym typeface="Calibri"/>
              </a:rPr>
              <a:t>A supporter of innovation with new technology standards and publications that empower tomorrow’s advancements</a:t>
            </a:r>
            <a:endParaRPr/>
          </a:p>
        </p:txBody>
      </p:sp>
      <p:grpSp>
        <p:nvGrpSpPr>
          <p:cNvPr id="300" name="Google Shape;300;p7"/>
          <p:cNvGrpSpPr/>
          <p:nvPr/>
        </p:nvGrpSpPr>
        <p:grpSpPr>
          <a:xfrm>
            <a:off x="452078" y="4684129"/>
            <a:ext cx="11392812" cy="227577"/>
            <a:chOff x="-185231" y="4684129"/>
            <a:chExt cx="11392812" cy="227577"/>
          </a:xfrm>
        </p:grpSpPr>
        <p:cxnSp>
          <p:nvCxnSpPr>
            <p:cNvPr id="301" name="Google Shape;301;p7"/>
            <p:cNvCxnSpPr/>
            <p:nvPr/>
          </p:nvCxnSpPr>
          <p:spPr>
            <a:xfrm>
              <a:off x="-185231" y="4712894"/>
              <a:ext cx="11165236" cy="0"/>
            </a:xfrm>
            <a:prstGeom prst="straightConnector1">
              <a:avLst/>
            </a:prstGeom>
            <a:noFill/>
            <a:ln cap="flat" cmpd="sng" w="57150">
              <a:solidFill>
                <a:schemeClr val="accent4"/>
              </a:solidFill>
              <a:prstDash val="solid"/>
              <a:miter lim="800000"/>
              <a:headEnd len="sm" w="sm" type="none"/>
              <a:tailEnd len="sm" w="sm" type="none"/>
            </a:ln>
          </p:spPr>
        </p:cxnSp>
        <p:sp>
          <p:nvSpPr>
            <p:cNvPr id="302" name="Google Shape;302;p7"/>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p7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Mentoring Program</a:t>
            </a:r>
            <a:endParaRPr/>
          </a:p>
        </p:txBody>
      </p:sp>
      <p:sp>
        <p:nvSpPr>
          <p:cNvPr id="1454" name="Google Shape;1454;p70"/>
          <p:cNvSpPr txBox="1"/>
          <p:nvPr>
            <p:ph idx="1" type="body"/>
          </p:nvPr>
        </p:nvSpPr>
        <p:spPr>
          <a:xfrm>
            <a:off x="452282" y="2356091"/>
            <a:ext cx="5820696" cy="3837607"/>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rgbClr val="000000"/>
              </a:buClr>
              <a:buSzPts val="2000"/>
              <a:buChar char="•"/>
            </a:pPr>
            <a:r>
              <a:rPr lang="en-US">
                <a:solidFill>
                  <a:srgbClr val="000000"/>
                </a:solidFill>
              </a:rPr>
              <a:t>Brings ongoing attention to your career development</a:t>
            </a:r>
            <a:endParaRPr/>
          </a:p>
          <a:p>
            <a:pPr indent="-285750" lvl="0" marL="285750" rtl="0" algn="l">
              <a:lnSpc>
                <a:spcPct val="90000"/>
              </a:lnSpc>
              <a:spcBef>
                <a:spcPts val="1000"/>
              </a:spcBef>
              <a:spcAft>
                <a:spcPts val="0"/>
              </a:spcAft>
              <a:buClr>
                <a:srgbClr val="000000"/>
              </a:buClr>
              <a:buSzPts val="2000"/>
              <a:buChar char="•"/>
            </a:pPr>
            <a:r>
              <a:rPr lang="en-US">
                <a:solidFill>
                  <a:srgbClr val="000000"/>
                </a:solidFill>
              </a:rPr>
              <a:t>Lets you develop a specific skillset</a:t>
            </a:r>
            <a:endParaRPr/>
          </a:p>
          <a:p>
            <a:pPr indent="-285750" lvl="0" marL="285750" rtl="0" algn="l">
              <a:lnSpc>
                <a:spcPct val="90000"/>
              </a:lnSpc>
              <a:spcBef>
                <a:spcPts val="1000"/>
              </a:spcBef>
              <a:spcAft>
                <a:spcPts val="0"/>
              </a:spcAft>
              <a:buClr>
                <a:srgbClr val="000000"/>
              </a:buClr>
              <a:buSzPts val="2000"/>
              <a:buChar char="•"/>
            </a:pPr>
            <a:r>
              <a:rPr lang="en-US">
                <a:solidFill>
                  <a:srgbClr val="000000"/>
                </a:solidFill>
              </a:rPr>
              <a:t>Expands your professional network</a:t>
            </a:r>
            <a:endParaRPr/>
          </a:p>
          <a:p>
            <a:pPr indent="-285750" lvl="0" marL="285750" rtl="0" algn="l">
              <a:lnSpc>
                <a:spcPct val="90000"/>
              </a:lnSpc>
              <a:spcBef>
                <a:spcPts val="1000"/>
              </a:spcBef>
              <a:spcAft>
                <a:spcPts val="0"/>
              </a:spcAft>
              <a:buClr>
                <a:srgbClr val="000000"/>
              </a:buClr>
              <a:buSzPts val="2000"/>
              <a:buChar char="•"/>
            </a:pPr>
            <a:r>
              <a:rPr lang="en-US">
                <a:solidFill>
                  <a:srgbClr val="000000"/>
                </a:solidFill>
              </a:rPr>
              <a:t>Provides an opportunity to share knowledge and experiences</a:t>
            </a:r>
            <a:endParaRPr/>
          </a:p>
          <a:p>
            <a:pPr indent="-285750" lvl="0" marL="285750" rtl="0" algn="l">
              <a:lnSpc>
                <a:spcPct val="90000"/>
              </a:lnSpc>
              <a:spcBef>
                <a:spcPts val="1000"/>
              </a:spcBef>
              <a:spcAft>
                <a:spcPts val="0"/>
              </a:spcAft>
              <a:buClr>
                <a:srgbClr val="000000"/>
              </a:buClr>
              <a:buSzPts val="2000"/>
              <a:buChar char="•"/>
            </a:pPr>
            <a:r>
              <a:rPr lang="en-US">
                <a:solidFill>
                  <a:srgbClr val="000000"/>
                </a:solidFill>
              </a:rPr>
              <a:t>Allows participants to see things from another person's perspective</a:t>
            </a:r>
            <a:endParaRPr/>
          </a:p>
          <a:p>
            <a:pPr indent="-285750" lvl="0" marL="285750" rtl="0" algn="l">
              <a:lnSpc>
                <a:spcPct val="90000"/>
              </a:lnSpc>
              <a:spcBef>
                <a:spcPts val="1000"/>
              </a:spcBef>
              <a:spcAft>
                <a:spcPts val="0"/>
              </a:spcAft>
              <a:buClr>
                <a:srgbClr val="000000"/>
              </a:buClr>
              <a:buSzPts val="2000"/>
              <a:buChar char="•"/>
            </a:pPr>
            <a:r>
              <a:rPr lang="en-US">
                <a:solidFill>
                  <a:srgbClr val="000000"/>
                </a:solidFill>
              </a:rPr>
              <a:t>Enhances your personal brand</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sp>
        <p:nvSpPr>
          <p:cNvPr id="1455" name="Google Shape;1455;p70"/>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Online program that facilitates the matching of IEEE members for a mentoring partnership.</a:t>
            </a:r>
            <a:endParaRPr/>
          </a:p>
        </p:txBody>
      </p:sp>
      <p:sp>
        <p:nvSpPr>
          <p:cNvPr id="1456" name="Google Shape;1456;p70"/>
          <p:cNvSpPr txBox="1"/>
          <p:nvPr>
            <p:ph idx="7" type="body"/>
          </p:nvPr>
        </p:nvSpPr>
        <p:spPr>
          <a:xfrm>
            <a:off x="452385" y="1668463"/>
            <a:ext cx="5830118" cy="6581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Benefits of participating in the IEEE mentoring program:</a:t>
            </a:r>
            <a:endParaRPr>
              <a:solidFill>
                <a:srgbClr val="000000"/>
              </a:solidFill>
            </a:endParaRPr>
          </a:p>
        </p:txBody>
      </p:sp>
      <p:sp>
        <p:nvSpPr>
          <p:cNvPr id="1457" name="Google Shape;1457;p7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58" name="Google Shape;1458;p70"/>
          <p:cNvSpPr/>
          <p:nvPr/>
        </p:nvSpPr>
        <p:spPr>
          <a:xfrm>
            <a:off x="837183" y="6239930"/>
            <a:ext cx="4545796"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ieee.org/membership/mentoring.html</a:t>
            </a:r>
            <a:endParaRPr b="1" sz="1600">
              <a:solidFill>
                <a:srgbClr val="00629B"/>
              </a:solidFill>
              <a:latin typeface="Calibri"/>
              <a:ea typeface="Calibri"/>
              <a:cs typeface="Calibri"/>
              <a:sym typeface="Calibri"/>
            </a:endParaRPr>
          </a:p>
        </p:txBody>
      </p:sp>
      <p:pic>
        <p:nvPicPr>
          <p:cNvPr descr="Two people looking at a computer screen&#10;&#10;Description automatically generated with medium confidence" id="1459" name="Google Shape;1459;p70"/>
          <p:cNvPicPr preferRelativeResize="0"/>
          <p:nvPr/>
        </p:nvPicPr>
        <p:blipFill rotWithShape="1">
          <a:blip r:embed="rId4">
            <a:alphaModFix/>
          </a:blip>
          <a:srcRect b="0" l="0" r="0" t="0"/>
          <a:stretch/>
        </p:blipFill>
        <p:spPr>
          <a:xfrm>
            <a:off x="7973860" y="1687247"/>
            <a:ext cx="3765755" cy="2569026"/>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pic>
        <p:nvPicPr>
          <p:cNvPr id="1460" name="Google Shape;1460;p70"/>
          <p:cNvPicPr preferRelativeResize="0"/>
          <p:nvPr/>
        </p:nvPicPr>
        <p:blipFill rotWithShape="1">
          <a:blip r:embed="rId5">
            <a:alphaModFix/>
          </a:blip>
          <a:srcRect b="0" l="0" r="0" t="0"/>
          <a:stretch/>
        </p:blipFill>
        <p:spPr>
          <a:xfrm>
            <a:off x="6657940" y="4035728"/>
            <a:ext cx="2239664" cy="1468912"/>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pic>
        <p:nvPicPr>
          <p:cNvPr descr="Graphical user interface, text, application&#10;&#10;Description automatically generated" id="1461" name="Google Shape;1461;p70"/>
          <p:cNvPicPr preferRelativeResize="0"/>
          <p:nvPr/>
        </p:nvPicPr>
        <p:blipFill rotWithShape="1">
          <a:blip r:embed="rId6">
            <a:alphaModFix/>
          </a:blip>
          <a:srcRect b="0" l="0" r="0" t="0"/>
          <a:stretch/>
        </p:blipFill>
        <p:spPr>
          <a:xfrm>
            <a:off x="6346720" y="2750316"/>
            <a:ext cx="1779642" cy="1244951"/>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7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More Career Resources from IEEE</a:t>
            </a:r>
            <a:endParaRPr/>
          </a:p>
        </p:txBody>
      </p:sp>
      <p:sp>
        <p:nvSpPr>
          <p:cNvPr id="1468" name="Google Shape;1468;p71"/>
          <p:cNvSpPr txBox="1"/>
          <p:nvPr>
            <p:ph idx="1" type="body"/>
          </p:nvPr>
        </p:nvSpPr>
        <p:spPr>
          <a:xfrm>
            <a:off x="452282" y="1838039"/>
            <a:ext cx="5643718" cy="4607519"/>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Clr>
                <a:schemeClr val="dk1"/>
              </a:buClr>
              <a:buSzPts val="2000"/>
              <a:buNone/>
            </a:pPr>
            <a:r>
              <a:rPr b="1" lang="en-US"/>
              <a:t>Opportunities in IEEE Collabratec</a:t>
            </a:r>
            <a:endParaRPr/>
          </a:p>
          <a:p>
            <a:pPr indent="-228600" lvl="1" marL="685800" rtl="0" algn="l">
              <a:lnSpc>
                <a:spcPct val="90000"/>
              </a:lnSpc>
              <a:spcBef>
                <a:spcPts val="500"/>
              </a:spcBef>
              <a:spcAft>
                <a:spcPts val="0"/>
              </a:spcAft>
              <a:buClr>
                <a:schemeClr val="dk1"/>
              </a:buClr>
              <a:buSzPts val="2000"/>
              <a:buChar char="•"/>
            </a:pPr>
            <a:r>
              <a:rPr lang="en-US"/>
              <a:t>Find jobs, join a new workforce, and get discovered</a:t>
            </a:r>
            <a:endParaRPr/>
          </a:p>
          <a:p>
            <a:pPr indent="0" lvl="0" marL="114300" rtl="0" algn="l">
              <a:lnSpc>
                <a:spcPct val="90000"/>
              </a:lnSpc>
              <a:spcBef>
                <a:spcPts val="1000"/>
              </a:spcBef>
              <a:spcAft>
                <a:spcPts val="0"/>
              </a:spcAft>
              <a:buClr>
                <a:schemeClr val="dk1"/>
              </a:buClr>
              <a:buSzPts val="2000"/>
              <a:buNone/>
            </a:pPr>
            <a:r>
              <a:rPr b="1" lang="en-US"/>
              <a:t>IEEE.tv Career Series</a:t>
            </a:r>
            <a:endParaRPr/>
          </a:p>
          <a:p>
            <a:pPr indent="-228600" lvl="1" marL="685800" rtl="0" algn="l">
              <a:lnSpc>
                <a:spcPct val="90000"/>
              </a:lnSpc>
              <a:spcBef>
                <a:spcPts val="500"/>
              </a:spcBef>
              <a:spcAft>
                <a:spcPts val="0"/>
              </a:spcAft>
              <a:buClr>
                <a:schemeClr val="dk1"/>
              </a:buClr>
              <a:buSzPts val="2000"/>
              <a:buChar char="•"/>
            </a:pPr>
            <a:r>
              <a:rPr lang="en-US"/>
              <a:t>Explore videos about opportunities in engineering-related fields, interviews with experts and pioneers, and skills development</a:t>
            </a:r>
            <a:endParaRPr/>
          </a:p>
          <a:p>
            <a:pPr indent="0" lvl="0" marL="114300" rtl="0" algn="l">
              <a:lnSpc>
                <a:spcPct val="90000"/>
              </a:lnSpc>
              <a:spcBef>
                <a:spcPts val="1000"/>
              </a:spcBef>
              <a:spcAft>
                <a:spcPts val="0"/>
              </a:spcAft>
              <a:buClr>
                <a:schemeClr val="dk1"/>
              </a:buClr>
              <a:buSzPts val="2000"/>
              <a:buNone/>
            </a:pPr>
            <a:r>
              <a:rPr b="1" lang="en-US"/>
              <a:t>Related articles in </a:t>
            </a:r>
            <a:r>
              <a:rPr b="1" i="1" lang="en-US"/>
              <a:t>The Institute</a:t>
            </a:r>
            <a:endParaRPr/>
          </a:p>
          <a:p>
            <a:pPr indent="-228600" lvl="1" marL="685800" rtl="0" algn="l">
              <a:lnSpc>
                <a:spcPct val="90000"/>
              </a:lnSpc>
              <a:spcBef>
                <a:spcPts val="500"/>
              </a:spcBef>
              <a:spcAft>
                <a:spcPts val="0"/>
              </a:spcAft>
              <a:buClr>
                <a:schemeClr val="dk1"/>
              </a:buClr>
              <a:buSzPts val="2000"/>
              <a:buChar char="•"/>
            </a:pPr>
            <a:r>
              <a:rPr lang="en-US"/>
              <a:t>Read the latest career and engineering news from IEEE</a:t>
            </a:r>
            <a:endParaRPr/>
          </a:p>
          <a:p>
            <a:pPr indent="0" lvl="0" marL="114300" rtl="0" algn="l">
              <a:lnSpc>
                <a:spcPct val="90000"/>
              </a:lnSpc>
              <a:spcBef>
                <a:spcPts val="1000"/>
              </a:spcBef>
              <a:spcAft>
                <a:spcPts val="0"/>
              </a:spcAft>
              <a:buClr>
                <a:schemeClr val="dk1"/>
              </a:buClr>
              <a:buSzPts val="2000"/>
              <a:buNone/>
            </a:pPr>
            <a:r>
              <a:rPr b="1" lang="en-US"/>
              <a:t>IEEE-USA</a:t>
            </a:r>
            <a:endParaRPr b="1" i="1"/>
          </a:p>
          <a:p>
            <a:pPr indent="-228600" lvl="1" marL="685800" rtl="0" algn="l">
              <a:lnSpc>
                <a:spcPct val="90000"/>
              </a:lnSpc>
              <a:spcBef>
                <a:spcPts val="500"/>
              </a:spcBef>
              <a:spcAft>
                <a:spcPts val="0"/>
              </a:spcAft>
              <a:buClr>
                <a:schemeClr val="dk1"/>
              </a:buClr>
              <a:buSzPts val="2000"/>
              <a:buChar char="•"/>
            </a:pPr>
            <a:r>
              <a:rPr lang="en-US"/>
              <a:t>Access tech-focused webinar series for career development</a:t>
            </a:r>
            <a:endParaRPr/>
          </a:p>
          <a:p>
            <a:pPr indent="-101600" lvl="1" marL="685800" rtl="0" algn="l">
              <a:lnSpc>
                <a:spcPct val="90000"/>
              </a:lnSpc>
              <a:spcBef>
                <a:spcPts val="500"/>
              </a:spcBef>
              <a:spcAft>
                <a:spcPts val="0"/>
              </a:spcAft>
              <a:buClr>
                <a:schemeClr val="dk1"/>
              </a:buClr>
              <a:buSzPts val="2000"/>
              <a:buNone/>
            </a:pPr>
            <a:r>
              <a:t/>
            </a:r>
            <a:endParaRPr/>
          </a:p>
        </p:txBody>
      </p:sp>
      <p:sp>
        <p:nvSpPr>
          <p:cNvPr id="1469" name="Google Shape;1469;p71"/>
          <p:cNvSpPr txBox="1"/>
          <p:nvPr>
            <p:ph idx="2" type="body"/>
          </p:nvPr>
        </p:nvSpPr>
        <p:spPr>
          <a:xfrm>
            <a:off x="452078" y="914400"/>
            <a:ext cx="6993021" cy="127795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offers multiple avenue to discover, learn about, and find new career paths</a:t>
            </a:r>
            <a:endParaRPr/>
          </a:p>
        </p:txBody>
      </p:sp>
      <p:sp>
        <p:nvSpPr>
          <p:cNvPr id="1470" name="Google Shape;1470;p71"/>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71" name="Google Shape;1471;p71"/>
          <p:cNvSpPr/>
          <p:nvPr/>
        </p:nvSpPr>
        <p:spPr>
          <a:xfrm>
            <a:off x="832267" y="6236787"/>
            <a:ext cx="5000921"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ieee.org/about/employers-job-seekers.html</a:t>
            </a:r>
            <a:endParaRPr b="1" sz="1600">
              <a:solidFill>
                <a:srgbClr val="00629B"/>
              </a:solidFill>
              <a:latin typeface="Calibri"/>
              <a:ea typeface="Calibri"/>
              <a:cs typeface="Calibri"/>
              <a:sym typeface="Calibri"/>
            </a:endParaRPr>
          </a:p>
        </p:txBody>
      </p:sp>
      <p:pic>
        <p:nvPicPr>
          <p:cNvPr descr="A picture containing text, electronics, screenshot, display&#10;&#10;Description automatically generated" id="1472" name="Google Shape;1472;p71"/>
          <p:cNvPicPr preferRelativeResize="0"/>
          <p:nvPr/>
        </p:nvPicPr>
        <p:blipFill rotWithShape="1">
          <a:blip r:embed="rId4">
            <a:alphaModFix/>
          </a:blip>
          <a:srcRect b="0" l="0" r="0" t="0"/>
          <a:stretch/>
        </p:blipFill>
        <p:spPr>
          <a:xfrm>
            <a:off x="7143110" y="430958"/>
            <a:ext cx="4410050" cy="4410050"/>
          </a:xfrm>
          <a:prstGeom prst="rect">
            <a:avLst/>
          </a:prstGeom>
          <a:noFill/>
          <a:ln>
            <a:noFill/>
          </a:ln>
        </p:spPr>
      </p:pic>
      <p:pic>
        <p:nvPicPr>
          <p:cNvPr descr="A computer with a website on the screen&#10;&#10;Description automatically generated with low confidence" id="1473" name="Google Shape;1473;p71"/>
          <p:cNvPicPr preferRelativeResize="0"/>
          <p:nvPr/>
        </p:nvPicPr>
        <p:blipFill rotWithShape="1">
          <a:blip r:embed="rId5">
            <a:alphaModFix/>
          </a:blip>
          <a:srcRect b="0" l="0" r="0" t="0"/>
          <a:stretch/>
        </p:blipFill>
        <p:spPr>
          <a:xfrm>
            <a:off x="6360697" y="3079608"/>
            <a:ext cx="3276677" cy="2124379"/>
          </a:xfrm>
          <a:prstGeom prst="rect">
            <a:avLst/>
          </a:prstGeom>
          <a:noFill/>
          <a:ln>
            <a:noFill/>
          </a:ln>
        </p:spPr>
      </p:pic>
      <p:grpSp>
        <p:nvGrpSpPr>
          <p:cNvPr id="1474" name="Google Shape;1474;p71"/>
          <p:cNvGrpSpPr/>
          <p:nvPr/>
        </p:nvGrpSpPr>
        <p:grpSpPr>
          <a:xfrm>
            <a:off x="9720818" y="3099781"/>
            <a:ext cx="2018900" cy="2598299"/>
            <a:chOff x="11352016" y="2782426"/>
            <a:chExt cx="2197179" cy="2827742"/>
          </a:xfrm>
        </p:grpSpPr>
        <p:pic>
          <p:nvPicPr>
            <p:cNvPr descr="Text&#10;&#10;Description automatically generated" id="1475" name="Google Shape;1475;p71"/>
            <p:cNvPicPr preferRelativeResize="0"/>
            <p:nvPr/>
          </p:nvPicPr>
          <p:blipFill rotWithShape="1">
            <a:blip r:embed="rId6">
              <a:alphaModFix/>
            </a:blip>
            <a:srcRect b="0" l="0" r="0" t="0"/>
            <a:stretch/>
          </p:blipFill>
          <p:spPr>
            <a:xfrm>
              <a:off x="11644195" y="2782426"/>
              <a:ext cx="1905000" cy="2540000"/>
            </a:xfrm>
            <a:prstGeom prst="rect">
              <a:avLst/>
            </a:prstGeom>
            <a:noFill/>
            <a:ln cap="flat" cmpd="sng" w="9525">
              <a:solidFill>
                <a:srgbClr val="BFBFBF"/>
              </a:solidFill>
              <a:prstDash val="solid"/>
              <a:round/>
              <a:headEnd len="sm" w="sm" type="none"/>
              <a:tailEnd len="sm" w="sm" type="none"/>
            </a:ln>
          </p:spPr>
        </p:pic>
        <p:pic>
          <p:nvPicPr>
            <p:cNvPr descr="Diagram, timeline&#10;&#10;Description automatically generated" id="1476" name="Google Shape;1476;p71"/>
            <p:cNvPicPr preferRelativeResize="0"/>
            <p:nvPr/>
          </p:nvPicPr>
          <p:blipFill rotWithShape="1">
            <a:blip r:embed="rId7">
              <a:alphaModFix/>
            </a:blip>
            <a:srcRect b="0" l="0" r="0" t="0"/>
            <a:stretch/>
          </p:blipFill>
          <p:spPr>
            <a:xfrm>
              <a:off x="11520734" y="2926297"/>
              <a:ext cx="1905000" cy="2540000"/>
            </a:xfrm>
            <a:prstGeom prst="rect">
              <a:avLst/>
            </a:prstGeom>
            <a:noFill/>
            <a:ln cap="flat" cmpd="sng" w="9525">
              <a:solidFill>
                <a:srgbClr val="BFBFBF"/>
              </a:solidFill>
              <a:prstDash val="solid"/>
              <a:round/>
              <a:headEnd len="sm" w="sm" type="none"/>
              <a:tailEnd len="sm" w="sm" type="none"/>
            </a:ln>
          </p:spPr>
        </p:pic>
        <p:pic>
          <p:nvPicPr>
            <p:cNvPr descr="A magazine cover with a person's face on it&#10;&#10;Description automatically generated with medium confidence" id="1477" name="Google Shape;1477;p71"/>
            <p:cNvPicPr preferRelativeResize="0"/>
            <p:nvPr/>
          </p:nvPicPr>
          <p:blipFill rotWithShape="1">
            <a:blip r:embed="rId8">
              <a:alphaModFix/>
            </a:blip>
            <a:srcRect b="0" l="0" r="0" t="0"/>
            <a:stretch/>
          </p:blipFill>
          <p:spPr>
            <a:xfrm>
              <a:off x="11352016" y="3070168"/>
              <a:ext cx="1905000" cy="2540000"/>
            </a:xfrm>
            <a:prstGeom prst="rect">
              <a:avLst/>
            </a:prstGeom>
            <a:noFill/>
            <a:ln cap="flat" cmpd="sng" w="9525">
              <a:solidFill>
                <a:srgbClr val="BFBFBF"/>
              </a:solidFill>
              <a:prstDash val="solid"/>
              <a:round/>
              <a:headEnd len="sm" w="sm" type="none"/>
              <a:tailEnd len="sm" w="sm" type="none"/>
            </a:ln>
          </p:spPr>
        </p:pic>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72"/>
          <p:cNvSpPr txBox="1"/>
          <p:nvPr>
            <p:ph type="title"/>
          </p:nvPr>
        </p:nvSpPr>
        <p:spPr>
          <a:xfrm>
            <a:off x="3116263" y="1244756"/>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Humanitarian and Philanthropic Goals</a:t>
            </a:r>
            <a:endParaRPr/>
          </a:p>
        </p:txBody>
      </p:sp>
      <p:sp>
        <p:nvSpPr>
          <p:cNvPr id="1483" name="Google Shape;1483;p72"/>
          <p:cNvSpPr txBox="1"/>
          <p:nvPr>
            <p:ph idx="1" type="body"/>
          </p:nvPr>
        </p:nvSpPr>
        <p:spPr>
          <a:xfrm>
            <a:off x="3019501" y="3685121"/>
            <a:ext cx="837469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is committed to advancing technology for the benefit of humanity. IEEE does more than fulfill needs. We improve lives.</a:t>
            </a:r>
            <a:endParaRPr/>
          </a:p>
        </p:txBody>
      </p:sp>
      <p:sp>
        <p:nvSpPr>
          <p:cNvPr id="1484" name="Google Shape;1484;p72"/>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rgbClr val="FFA400"/>
              </a:buClr>
              <a:buSzPts val="1400"/>
              <a:buNone/>
            </a:pPr>
            <a:r>
              <a:rPr b="1" lang="en-US">
                <a:solidFill>
                  <a:srgbClr val="FFA400"/>
                </a:solidFill>
              </a:rPr>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1485" name="Google Shape;1485;p72"/>
          <p:cNvSpPr/>
          <p:nvPr/>
        </p:nvSpPr>
        <p:spPr>
          <a:xfrm>
            <a:off x="223520" y="3344230"/>
            <a:ext cx="2084439" cy="65798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6" name="Google Shape;1486;p72"/>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7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Foundation</a:t>
            </a:r>
            <a:endParaRPr/>
          </a:p>
        </p:txBody>
      </p:sp>
      <p:sp>
        <p:nvSpPr>
          <p:cNvPr id="1493" name="Google Shape;1493;p73"/>
          <p:cNvSpPr txBox="1"/>
          <p:nvPr>
            <p:ph idx="1" type="body"/>
          </p:nvPr>
        </p:nvSpPr>
        <p:spPr>
          <a:xfrm>
            <a:off x="452282" y="1552498"/>
            <a:ext cx="5122606" cy="383760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Making impacts across multiple initiatives and around the world:</a:t>
            </a:r>
            <a:endParaRPr/>
          </a:p>
          <a:p>
            <a:pPr indent="-342900" lvl="0" marL="342900" rtl="0" algn="l">
              <a:lnSpc>
                <a:spcPct val="90000"/>
              </a:lnSpc>
              <a:spcBef>
                <a:spcPts val="1000"/>
              </a:spcBef>
              <a:spcAft>
                <a:spcPts val="0"/>
              </a:spcAft>
              <a:buClr>
                <a:schemeClr val="dk1"/>
              </a:buClr>
              <a:buSzPts val="2000"/>
              <a:buFont typeface="Arial"/>
              <a:buChar char="•"/>
            </a:pPr>
            <a:r>
              <a:rPr lang="en-US"/>
              <a:t>Illuminate the possibilities of technology by using it to address global challenges</a:t>
            </a:r>
            <a:endParaRPr/>
          </a:p>
          <a:p>
            <a:pPr indent="-342900" lvl="0" marL="342900" rtl="0" algn="l">
              <a:lnSpc>
                <a:spcPct val="90000"/>
              </a:lnSpc>
              <a:spcBef>
                <a:spcPts val="1000"/>
              </a:spcBef>
              <a:spcAft>
                <a:spcPts val="0"/>
              </a:spcAft>
              <a:buClr>
                <a:schemeClr val="dk1"/>
              </a:buClr>
              <a:buSzPts val="2000"/>
              <a:buFont typeface="Arial"/>
              <a:buChar char="•"/>
            </a:pPr>
            <a:r>
              <a:rPr lang="en-US"/>
              <a:t>Educate the next generation of innovators and engineers</a:t>
            </a:r>
            <a:endParaRPr/>
          </a:p>
          <a:p>
            <a:pPr indent="-342900" lvl="0" marL="342900" rtl="0" algn="l">
              <a:lnSpc>
                <a:spcPct val="90000"/>
              </a:lnSpc>
              <a:spcBef>
                <a:spcPts val="1000"/>
              </a:spcBef>
              <a:spcAft>
                <a:spcPts val="0"/>
              </a:spcAft>
              <a:buClr>
                <a:schemeClr val="dk1"/>
              </a:buClr>
              <a:buSzPts val="2000"/>
              <a:buFont typeface="Arial"/>
              <a:buChar char="•"/>
            </a:pPr>
            <a:r>
              <a:rPr lang="en-US"/>
              <a:t>Engage a wider audience in understanding the value of engineering and technology</a:t>
            </a:r>
            <a:endParaRPr/>
          </a:p>
          <a:p>
            <a:pPr indent="-342900" lvl="0" marL="342900" rtl="0" algn="l">
              <a:lnSpc>
                <a:spcPct val="90000"/>
              </a:lnSpc>
              <a:spcBef>
                <a:spcPts val="1000"/>
              </a:spcBef>
              <a:spcAft>
                <a:spcPts val="0"/>
              </a:spcAft>
              <a:buClr>
                <a:schemeClr val="dk1"/>
              </a:buClr>
              <a:buSzPts val="2000"/>
              <a:buFont typeface="Arial"/>
              <a:buChar char="•"/>
            </a:pPr>
            <a:r>
              <a:rPr lang="en-US"/>
              <a:t>Energize innovation by celebrating technological excellence</a:t>
            </a:r>
            <a:endParaRPr/>
          </a:p>
          <a:p>
            <a:pPr indent="0" lvl="0" marL="0" rtl="0" algn="l">
              <a:lnSpc>
                <a:spcPct val="90000"/>
              </a:lnSpc>
              <a:spcBef>
                <a:spcPts val="1000"/>
              </a:spcBef>
              <a:spcAft>
                <a:spcPts val="0"/>
              </a:spcAft>
              <a:buClr>
                <a:schemeClr val="dk1"/>
              </a:buClr>
              <a:buSzPts val="2000"/>
              <a:buNone/>
            </a:pPr>
            <a:r>
              <a:t/>
            </a:r>
            <a:endParaRPr/>
          </a:p>
          <a:p>
            <a:pPr indent="-215900" lvl="0" marL="342900" rtl="0" algn="l">
              <a:lnSpc>
                <a:spcPct val="90000"/>
              </a:lnSpc>
              <a:spcBef>
                <a:spcPts val="1000"/>
              </a:spcBef>
              <a:spcAft>
                <a:spcPts val="0"/>
              </a:spcAft>
              <a:buClr>
                <a:schemeClr val="dk1"/>
              </a:buClr>
              <a:buSzPts val="2000"/>
              <a:buFont typeface="Arial"/>
              <a:buNone/>
            </a:pPr>
            <a:r>
              <a:t/>
            </a:r>
            <a:endParaRPr/>
          </a:p>
          <a:p>
            <a:pPr indent="-215900" lvl="0" marL="342900" rtl="0" algn="l">
              <a:lnSpc>
                <a:spcPct val="90000"/>
              </a:lnSpc>
              <a:spcBef>
                <a:spcPts val="1000"/>
              </a:spcBef>
              <a:spcAft>
                <a:spcPts val="0"/>
              </a:spcAft>
              <a:buClr>
                <a:schemeClr val="dk1"/>
              </a:buClr>
              <a:buSzPts val="2000"/>
              <a:buFont typeface="Arial"/>
              <a:buNone/>
            </a:pPr>
            <a:r>
              <a:t/>
            </a:r>
            <a:endParaRPr/>
          </a:p>
        </p:txBody>
      </p:sp>
      <p:sp>
        <p:nvSpPr>
          <p:cNvPr id="1494" name="Google Shape;1494;p73"/>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Realize the full potential of IEEE. </a:t>
            </a:r>
            <a:endParaRPr/>
          </a:p>
        </p:txBody>
      </p:sp>
      <p:sp>
        <p:nvSpPr>
          <p:cNvPr id="1495" name="Google Shape;1495;p7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96" name="Google Shape;1496;p73"/>
          <p:cNvSpPr/>
          <p:nvPr/>
        </p:nvSpPr>
        <p:spPr>
          <a:xfrm>
            <a:off x="837183" y="6243085"/>
            <a:ext cx="2941831"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ieeefoundation.org </a:t>
            </a:r>
            <a:endParaRPr b="1" sz="1600">
              <a:solidFill>
                <a:srgbClr val="00629B"/>
              </a:solidFill>
              <a:latin typeface="Calibri"/>
              <a:ea typeface="Calibri"/>
              <a:cs typeface="Calibri"/>
              <a:sym typeface="Calibri"/>
            </a:endParaRPr>
          </a:p>
        </p:txBody>
      </p:sp>
      <p:pic>
        <p:nvPicPr>
          <p:cNvPr id="1497" name="Google Shape;1497;p73"/>
          <p:cNvPicPr preferRelativeResize="0"/>
          <p:nvPr/>
        </p:nvPicPr>
        <p:blipFill rotWithShape="1">
          <a:blip r:embed="rId4">
            <a:alphaModFix/>
          </a:blip>
          <a:srcRect b="0" l="0" r="0" t="0"/>
          <a:stretch/>
        </p:blipFill>
        <p:spPr>
          <a:xfrm>
            <a:off x="7950000" y="1503212"/>
            <a:ext cx="3751155" cy="2688099"/>
          </a:xfrm>
          <a:prstGeom prst="snip2DiagRect">
            <a:avLst>
              <a:gd fmla="val 0" name="adj1"/>
              <a:gd fmla="val 16667" name="adj2"/>
            </a:avLst>
          </a:prstGeom>
          <a:noFill/>
          <a:ln cap="sq" cmpd="sng" w="47625">
            <a:solidFill>
              <a:srgbClr val="FFFFFF"/>
            </a:solidFill>
            <a:prstDash val="solid"/>
            <a:miter lim="800000"/>
            <a:headEnd len="sm" w="sm" type="none"/>
            <a:tailEnd len="sm" w="sm" type="none"/>
          </a:ln>
        </p:spPr>
      </p:pic>
      <p:pic>
        <p:nvPicPr>
          <p:cNvPr id="1498" name="Google Shape;1498;p73"/>
          <p:cNvPicPr preferRelativeResize="0"/>
          <p:nvPr/>
        </p:nvPicPr>
        <p:blipFill rotWithShape="1">
          <a:blip r:embed="rId5">
            <a:alphaModFix/>
          </a:blip>
          <a:srcRect b="0" l="0" r="0" t="0"/>
          <a:stretch/>
        </p:blipFill>
        <p:spPr>
          <a:xfrm>
            <a:off x="6233448" y="2412547"/>
            <a:ext cx="1701952" cy="1276464"/>
          </a:xfrm>
          <a:prstGeom prst="snip2DiagRect">
            <a:avLst>
              <a:gd fmla="val 0" name="adj1"/>
              <a:gd fmla="val 16667" name="adj2"/>
            </a:avLst>
          </a:prstGeom>
          <a:noFill/>
          <a:ln cap="sq" cmpd="sng" w="47625">
            <a:solidFill>
              <a:srgbClr val="FFFFFF"/>
            </a:solidFill>
            <a:prstDash val="solid"/>
            <a:miter lim="800000"/>
            <a:headEnd len="sm" w="sm" type="none"/>
            <a:tailEnd len="sm" w="sm" type="none"/>
          </a:ln>
        </p:spPr>
      </p:pic>
      <p:pic>
        <p:nvPicPr>
          <p:cNvPr id="1499" name="Google Shape;1499;p73"/>
          <p:cNvPicPr preferRelativeResize="0"/>
          <p:nvPr/>
        </p:nvPicPr>
        <p:blipFill rotWithShape="1">
          <a:blip r:embed="rId6">
            <a:alphaModFix/>
          </a:blip>
          <a:srcRect b="0" l="0" r="0" t="0"/>
          <a:stretch/>
        </p:blipFill>
        <p:spPr>
          <a:xfrm>
            <a:off x="6433663" y="3747084"/>
            <a:ext cx="2464531" cy="1643021"/>
          </a:xfrm>
          <a:prstGeom prst="snip2DiagRect">
            <a:avLst>
              <a:gd fmla="val 0" name="adj1"/>
              <a:gd fmla="val 16667" name="adj2"/>
            </a:avLst>
          </a:prstGeom>
          <a:noFill/>
          <a:ln cap="sq" cmpd="sng" w="47625">
            <a:solidFill>
              <a:srgbClr val="FFFFFF"/>
            </a:solidFill>
            <a:prstDash val="solid"/>
            <a:miter lim="800000"/>
            <a:headEnd len="sm" w="sm" type="none"/>
            <a:tailEnd len="sm" w="sm" type="none"/>
          </a:ln>
        </p:spPr>
      </p:pic>
      <p:pic>
        <p:nvPicPr>
          <p:cNvPr descr="A blue and green logo&#10;&#10;Description automatically generated with low confidence" id="1500" name="Google Shape;1500;p73"/>
          <p:cNvPicPr preferRelativeResize="0"/>
          <p:nvPr/>
        </p:nvPicPr>
        <p:blipFill rotWithShape="1">
          <a:blip r:embed="rId7">
            <a:alphaModFix/>
          </a:blip>
          <a:srcRect b="0" l="0" r="0" t="0"/>
          <a:stretch/>
        </p:blipFill>
        <p:spPr>
          <a:xfrm>
            <a:off x="9042037" y="4355391"/>
            <a:ext cx="2603500" cy="762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7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b="1" i="0" lang="en-US" u="none" strike="noStrike">
                <a:solidFill>
                  <a:srgbClr val="00629B"/>
                </a:solidFill>
                <a:latin typeface="Calibri"/>
                <a:ea typeface="Calibri"/>
                <a:cs typeface="Calibri"/>
                <a:sym typeface="Calibri"/>
              </a:rPr>
              <a:t>IEEE Humanitarian Technologies Board (HTB)</a:t>
            </a:r>
            <a:endParaRPr/>
          </a:p>
        </p:txBody>
      </p:sp>
      <p:sp>
        <p:nvSpPr>
          <p:cNvPr id="1507" name="Google Shape;1507;p74"/>
          <p:cNvSpPr txBox="1"/>
          <p:nvPr>
            <p:ph idx="2" type="body"/>
          </p:nvPr>
        </p:nvSpPr>
        <p:spPr>
          <a:xfrm>
            <a:off x="452078" y="914400"/>
            <a:ext cx="11307763" cy="914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1800"/>
              <a:buNone/>
            </a:pPr>
            <a:r>
              <a:rPr lang="en-US"/>
              <a:t>Inspiring, connecting, and empowering IEEE volunteers</a:t>
            </a:r>
            <a:endParaRPr/>
          </a:p>
        </p:txBody>
      </p:sp>
      <p:sp>
        <p:nvSpPr>
          <p:cNvPr id="1508" name="Google Shape;1508;p74"/>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509" name="Google Shape;1509;p74"/>
          <p:cNvPicPr preferRelativeResize="0"/>
          <p:nvPr/>
        </p:nvPicPr>
        <p:blipFill rotWithShape="1">
          <a:blip r:embed="rId3">
            <a:alphaModFix/>
          </a:blip>
          <a:srcRect b="0" l="0" r="0" t="0"/>
          <a:stretch/>
        </p:blipFill>
        <p:spPr>
          <a:xfrm>
            <a:off x="9289995" y="429635"/>
            <a:ext cx="1960407" cy="1174427"/>
          </a:xfrm>
          <a:prstGeom prst="rect">
            <a:avLst/>
          </a:prstGeom>
          <a:noFill/>
          <a:ln>
            <a:noFill/>
          </a:ln>
        </p:spPr>
      </p:pic>
      <p:sp>
        <p:nvSpPr>
          <p:cNvPr id="1510" name="Google Shape;1510;p74"/>
          <p:cNvSpPr/>
          <p:nvPr/>
        </p:nvSpPr>
        <p:spPr>
          <a:xfrm>
            <a:off x="837183" y="6230209"/>
            <a:ext cx="2350387"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htb.ieee.org </a:t>
            </a:r>
            <a:endParaRPr b="1" sz="1600">
              <a:solidFill>
                <a:srgbClr val="00629B"/>
              </a:solidFill>
              <a:latin typeface="Calibri"/>
              <a:ea typeface="Calibri"/>
              <a:cs typeface="Calibri"/>
              <a:sym typeface="Calibri"/>
            </a:endParaRPr>
          </a:p>
        </p:txBody>
      </p:sp>
      <p:sp>
        <p:nvSpPr>
          <p:cNvPr id="1511" name="Google Shape;1511;p74"/>
          <p:cNvSpPr txBox="1"/>
          <p:nvPr/>
        </p:nvSpPr>
        <p:spPr>
          <a:xfrm>
            <a:off x="432159" y="1416350"/>
            <a:ext cx="6767813" cy="1395223"/>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800"/>
              </a:spcBef>
              <a:spcAft>
                <a:spcPts val="0"/>
              </a:spcAft>
              <a:buClr>
                <a:srgbClr val="000000"/>
              </a:buClr>
              <a:buSzPts val="2000"/>
              <a:buFont typeface="Calibri"/>
              <a:buNone/>
            </a:pPr>
            <a:r>
              <a:rPr b="0" i="0" lang="en-US" sz="2000" u="none" strike="noStrike">
                <a:solidFill>
                  <a:srgbClr val="000000"/>
                </a:solidFill>
                <a:latin typeface="Calibri"/>
                <a:ea typeface="Calibri"/>
                <a:cs typeface="Calibri"/>
                <a:sym typeface="Calibri"/>
              </a:rPr>
              <a:t>IEEE HTB provides leadership and resources that </a:t>
            </a:r>
            <a:r>
              <a:rPr b="1" i="0" lang="en-US" sz="2000" u="none" strike="noStrike">
                <a:solidFill>
                  <a:srgbClr val="00B5E2"/>
                </a:solidFill>
                <a:latin typeface="Calibri"/>
                <a:ea typeface="Calibri"/>
                <a:cs typeface="Calibri"/>
                <a:sym typeface="Calibri"/>
              </a:rPr>
              <a:t>inspire and enable IEEE volunteers </a:t>
            </a:r>
            <a:r>
              <a:rPr b="0" i="0" lang="en-US" sz="2000" u="none" strike="noStrike">
                <a:solidFill>
                  <a:srgbClr val="333333"/>
                </a:solidFill>
                <a:latin typeface="Calibri"/>
                <a:ea typeface="Calibri"/>
                <a:cs typeface="Calibri"/>
                <a:sym typeface="Calibri"/>
              </a:rPr>
              <a:t>around the world carrying out and supporting</a:t>
            </a:r>
            <a:r>
              <a:rPr b="1" i="0" lang="en-US" sz="2000" u="none" strike="noStrike">
                <a:solidFill>
                  <a:srgbClr val="00B5E2"/>
                </a:solidFill>
                <a:latin typeface="Calibri"/>
                <a:ea typeface="Calibri"/>
                <a:cs typeface="Calibri"/>
                <a:sym typeface="Calibri"/>
              </a:rPr>
              <a:t> impactful humanitarian technology and sustainable development activities at the local level. </a:t>
            </a:r>
            <a:endParaRPr b="1" sz="2000">
              <a:solidFill>
                <a:srgbClr val="00B5E2"/>
              </a:solidFill>
              <a:latin typeface="Calibri"/>
              <a:ea typeface="Calibri"/>
              <a:cs typeface="Calibri"/>
              <a:sym typeface="Calibri"/>
            </a:endParaRPr>
          </a:p>
        </p:txBody>
      </p:sp>
      <p:sp>
        <p:nvSpPr>
          <p:cNvPr id="1512" name="Google Shape;1512;p74"/>
          <p:cNvSpPr txBox="1"/>
          <p:nvPr/>
        </p:nvSpPr>
        <p:spPr>
          <a:xfrm>
            <a:off x="452079" y="2654933"/>
            <a:ext cx="6698022" cy="3459378"/>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80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IEEE HTB’s work focuses on:</a:t>
            </a:r>
            <a:endParaRPr sz="1600">
              <a:solidFill>
                <a:schemeClr val="dk1"/>
              </a:solidFill>
              <a:latin typeface="Calibri"/>
              <a:ea typeface="Calibri"/>
              <a:cs typeface="Calibri"/>
              <a:sym typeface="Calibri"/>
            </a:endParaRPr>
          </a:p>
          <a:p>
            <a:pPr indent="-271780" lvl="0" marL="365760" marR="0" rtl="0" algn="l">
              <a:lnSpc>
                <a:spcPct val="90000"/>
              </a:lnSpc>
              <a:spcBef>
                <a:spcPts val="800"/>
              </a:spcBef>
              <a:spcAft>
                <a:spcPts val="0"/>
              </a:spcAft>
              <a:buClr>
                <a:srgbClr val="00629B"/>
              </a:buClr>
              <a:buSzPts val="1400"/>
              <a:buFont typeface="Calibri"/>
              <a:buChar char="●"/>
            </a:pPr>
            <a:r>
              <a:rPr b="1" lang="en-US" sz="1600">
                <a:solidFill>
                  <a:srgbClr val="00B5E2"/>
                </a:solidFill>
                <a:latin typeface="Calibri"/>
                <a:ea typeface="Calibri"/>
                <a:cs typeface="Calibri"/>
                <a:sym typeface="Calibri"/>
              </a:rPr>
              <a:t>Raising awareness </a:t>
            </a:r>
            <a:r>
              <a:rPr lang="en-US" sz="1600">
                <a:solidFill>
                  <a:schemeClr val="dk1"/>
                </a:solidFill>
                <a:latin typeface="Calibri"/>
                <a:ea typeface="Calibri"/>
                <a:cs typeface="Calibri"/>
                <a:sym typeface="Calibri"/>
              </a:rPr>
              <a:t>–</a:t>
            </a:r>
            <a:r>
              <a:rPr b="1"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IEEE</a:t>
            </a:r>
            <a:r>
              <a:rPr b="1"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HTB engages in outreach efforts so that existing and potential IEEE members know how they can use their technical skills for social good.</a:t>
            </a:r>
            <a:endParaRPr b="1" sz="1600">
              <a:solidFill>
                <a:schemeClr val="dk1"/>
              </a:solidFill>
              <a:latin typeface="Calibri"/>
              <a:ea typeface="Calibri"/>
              <a:cs typeface="Calibri"/>
              <a:sym typeface="Calibri"/>
            </a:endParaRPr>
          </a:p>
          <a:p>
            <a:pPr indent="-271780" lvl="0" marL="365760" marR="0" rtl="0" algn="l">
              <a:lnSpc>
                <a:spcPct val="90000"/>
              </a:lnSpc>
              <a:spcBef>
                <a:spcPts val="800"/>
              </a:spcBef>
              <a:spcAft>
                <a:spcPts val="0"/>
              </a:spcAft>
              <a:buClr>
                <a:srgbClr val="00629B"/>
              </a:buClr>
              <a:buSzPts val="1400"/>
              <a:buFont typeface="Calibri"/>
              <a:buChar char="●"/>
            </a:pPr>
            <a:r>
              <a:rPr b="1" lang="en-US" sz="1600">
                <a:solidFill>
                  <a:srgbClr val="00B5E2"/>
                </a:solidFill>
                <a:latin typeface="Calibri"/>
                <a:ea typeface="Calibri"/>
                <a:cs typeface="Calibri"/>
                <a:sym typeface="Calibri"/>
              </a:rPr>
              <a:t>Providing training </a:t>
            </a:r>
            <a:r>
              <a:rPr lang="en-US" sz="1600">
                <a:solidFill>
                  <a:schemeClr val="dk1"/>
                </a:solidFill>
                <a:latin typeface="Calibri"/>
                <a:ea typeface="Calibri"/>
                <a:cs typeface="Calibri"/>
                <a:sym typeface="Calibri"/>
              </a:rPr>
              <a:t>–</a:t>
            </a:r>
            <a:r>
              <a:rPr b="1" lang="en-US" sz="1600">
                <a:solidFill>
                  <a:schemeClr val="dk1"/>
                </a:solidFill>
                <a:latin typeface="Calibri"/>
                <a:ea typeface="Calibri"/>
                <a:cs typeface="Calibri"/>
                <a:sym typeface="Calibri"/>
              </a:rPr>
              <a:t> </a:t>
            </a:r>
            <a:r>
              <a:rPr lang="en-US" sz="1600">
                <a:solidFill>
                  <a:schemeClr val="dk1"/>
                </a:solidFill>
                <a:latin typeface="Calibri"/>
                <a:ea typeface="Calibri"/>
                <a:cs typeface="Calibri"/>
                <a:sym typeface="Calibri"/>
              </a:rPr>
              <a:t>Educational materials and opportunities allow humanitarian technology and sustainable development activities participants to obtain necessary skills. </a:t>
            </a:r>
            <a:endParaRPr/>
          </a:p>
          <a:p>
            <a:pPr indent="-271780" lvl="0" marL="365760" marR="0" rtl="0" algn="l">
              <a:lnSpc>
                <a:spcPct val="90000"/>
              </a:lnSpc>
              <a:spcBef>
                <a:spcPts val="800"/>
              </a:spcBef>
              <a:spcAft>
                <a:spcPts val="0"/>
              </a:spcAft>
              <a:buClr>
                <a:srgbClr val="00629B"/>
              </a:buClr>
              <a:buSzPts val="1400"/>
              <a:buFont typeface="Calibri"/>
              <a:buChar char="●"/>
            </a:pPr>
            <a:r>
              <a:rPr b="1" lang="en-US" sz="1600">
                <a:solidFill>
                  <a:srgbClr val="00B5E2"/>
                </a:solidFill>
                <a:latin typeface="Calibri"/>
                <a:ea typeface="Calibri"/>
                <a:cs typeface="Calibri"/>
                <a:sym typeface="Calibri"/>
              </a:rPr>
              <a:t>Supporting IEEE humanitarian technology and sustainable development activities</a:t>
            </a:r>
            <a:r>
              <a:rPr lang="en-US" sz="1600">
                <a:solidFill>
                  <a:srgbClr val="00B5E2"/>
                </a:solidFill>
                <a:latin typeface="Calibri"/>
                <a:ea typeface="Calibri"/>
                <a:cs typeface="Calibri"/>
                <a:sym typeface="Calibri"/>
              </a:rPr>
              <a:t> </a:t>
            </a:r>
            <a:r>
              <a:rPr lang="en-US" sz="1600">
                <a:solidFill>
                  <a:schemeClr val="dk1"/>
                </a:solidFill>
                <a:latin typeface="Calibri"/>
                <a:ea typeface="Calibri"/>
                <a:cs typeface="Calibri"/>
                <a:sym typeface="Calibri"/>
              </a:rPr>
              <a:t>– from 2013-2022, over</a:t>
            </a:r>
            <a:r>
              <a:rPr b="1" lang="en-US" sz="1600">
                <a:solidFill>
                  <a:srgbClr val="00B5E2"/>
                </a:solidFill>
                <a:latin typeface="Calibri"/>
                <a:ea typeface="Calibri"/>
                <a:cs typeface="Calibri"/>
                <a:sym typeface="Calibri"/>
              </a:rPr>
              <a:t> US$3.29M </a:t>
            </a:r>
            <a:r>
              <a:rPr lang="en-US" sz="1600">
                <a:solidFill>
                  <a:schemeClr val="dk1"/>
                </a:solidFill>
                <a:latin typeface="Calibri"/>
                <a:ea typeface="Calibri"/>
                <a:cs typeface="Calibri"/>
                <a:sym typeface="Calibri"/>
              </a:rPr>
              <a:t>was awarded to 507 grassroots projects and events.</a:t>
            </a:r>
            <a:endParaRPr/>
          </a:p>
          <a:p>
            <a:pPr indent="-271780" lvl="0" marL="365760" marR="0" rtl="0" algn="l">
              <a:lnSpc>
                <a:spcPct val="90000"/>
              </a:lnSpc>
              <a:spcBef>
                <a:spcPts val="800"/>
              </a:spcBef>
              <a:spcAft>
                <a:spcPts val="800"/>
              </a:spcAft>
              <a:buClr>
                <a:srgbClr val="00629B"/>
              </a:buClr>
              <a:buSzPts val="1400"/>
              <a:buFont typeface="Calibri"/>
              <a:buChar char="●"/>
            </a:pPr>
            <a:r>
              <a:rPr b="1" lang="en-US" sz="1600">
                <a:solidFill>
                  <a:srgbClr val="00B5E2"/>
                </a:solidFill>
                <a:latin typeface="Calibri"/>
                <a:ea typeface="Calibri"/>
                <a:cs typeface="Calibri"/>
                <a:sym typeface="Calibri"/>
              </a:rPr>
              <a:t>Strengthening the sustainable development community </a:t>
            </a:r>
            <a:r>
              <a:rPr lang="en-US" sz="1600">
                <a:solidFill>
                  <a:schemeClr val="dk1"/>
                </a:solidFill>
                <a:latin typeface="Calibri"/>
                <a:ea typeface="Calibri"/>
                <a:cs typeface="Calibri"/>
                <a:sym typeface="Calibri"/>
              </a:rPr>
              <a:t>through collaborations within, and beyond, IEEE.</a:t>
            </a:r>
            <a:endParaRPr/>
          </a:p>
        </p:txBody>
      </p:sp>
      <p:pic>
        <p:nvPicPr>
          <p:cNvPr id="1513" name="Google Shape;1513;p74"/>
          <p:cNvPicPr preferRelativeResize="0"/>
          <p:nvPr/>
        </p:nvPicPr>
        <p:blipFill rotWithShape="1">
          <a:blip r:embed="rId5">
            <a:alphaModFix/>
          </a:blip>
          <a:srcRect b="0" l="0" r="0" t="0"/>
          <a:stretch/>
        </p:blipFill>
        <p:spPr>
          <a:xfrm>
            <a:off x="7372020" y="2017242"/>
            <a:ext cx="4215773" cy="3023309"/>
          </a:xfrm>
          <a:prstGeom prst="snip2DiagRect">
            <a:avLst>
              <a:gd fmla="val 0" name="adj1"/>
              <a:gd fmla="val 16667" name="adj2"/>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p75"/>
          <p:cNvSpPr txBox="1"/>
          <p:nvPr>
            <p:ph type="title"/>
          </p:nvPr>
        </p:nvSpPr>
        <p:spPr>
          <a:xfrm>
            <a:off x="452282" y="415567"/>
            <a:ext cx="8167283" cy="9338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Special Interest Group on Humanitarian Technology (SIGHT)</a:t>
            </a:r>
            <a:endParaRPr/>
          </a:p>
        </p:txBody>
      </p:sp>
      <p:sp>
        <p:nvSpPr>
          <p:cNvPr id="1520" name="Google Shape;1520;p75"/>
          <p:cNvSpPr txBox="1"/>
          <p:nvPr>
            <p:ph idx="1" type="body"/>
          </p:nvPr>
        </p:nvSpPr>
        <p:spPr>
          <a:xfrm>
            <a:off x="452281" y="1809065"/>
            <a:ext cx="7743031" cy="438463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15000"/>
              </a:lnSpc>
              <a:spcBef>
                <a:spcPts val="0"/>
              </a:spcBef>
              <a:spcAft>
                <a:spcPts val="0"/>
              </a:spcAft>
              <a:buClr>
                <a:srgbClr val="000000"/>
              </a:buClr>
              <a:buSzPct val="100000"/>
              <a:buNone/>
            </a:pPr>
            <a:r>
              <a:rPr b="0" i="0" lang="en-US" sz="1800" u="none" strike="noStrike">
                <a:solidFill>
                  <a:srgbClr val="000000"/>
                </a:solidFill>
                <a:latin typeface="Calibri"/>
                <a:ea typeface="Calibri"/>
                <a:cs typeface="Calibri"/>
                <a:sym typeface="Calibri"/>
              </a:rPr>
              <a:t>SIGHT is a popular feet-on-the-ground initiative operating within the IEEE Humanitarian Technologies Board (HTB). SIGHT’s global network of volunteers' partner with underserved communities and local organizations to leverage technology for sustainable development.</a:t>
            </a:r>
            <a:endParaRPr/>
          </a:p>
          <a:p>
            <a:pPr indent="0" lvl="0" marL="0" rtl="0" algn="l">
              <a:lnSpc>
                <a:spcPct val="115000"/>
              </a:lnSpc>
              <a:spcBef>
                <a:spcPts val="0"/>
              </a:spcBef>
              <a:spcAft>
                <a:spcPts val="0"/>
              </a:spcAft>
              <a:buClr>
                <a:schemeClr val="dk1"/>
              </a:buClr>
              <a:buSzPct val="100000"/>
              <a:buNone/>
            </a:pPr>
            <a:r>
              <a:t/>
            </a:r>
            <a:endParaRPr/>
          </a:p>
          <a:p>
            <a:pPr indent="-247650" lvl="0" marL="254000" rtl="0" algn="l">
              <a:lnSpc>
                <a:spcPct val="115000"/>
              </a:lnSpc>
              <a:spcBef>
                <a:spcPts val="0"/>
              </a:spcBef>
              <a:spcAft>
                <a:spcPts val="0"/>
              </a:spcAft>
              <a:buClr>
                <a:schemeClr val="dk1"/>
              </a:buClr>
              <a:buSzPct val="81081"/>
              <a:buFont typeface="Calibri"/>
              <a:buChar char="•"/>
            </a:pPr>
            <a:r>
              <a:rPr lang="en-US"/>
              <a:t>There are </a:t>
            </a:r>
            <a:r>
              <a:rPr b="1" lang="en-US">
                <a:solidFill>
                  <a:srgbClr val="00B5E2"/>
                </a:solidFill>
              </a:rPr>
              <a:t>37,500+ individual SIGHT members in 130 countries</a:t>
            </a:r>
            <a:r>
              <a:rPr lang="en-US"/>
              <a:t>— approximately 65% are students or graduate students.</a:t>
            </a:r>
            <a:endParaRPr/>
          </a:p>
          <a:p>
            <a:pPr indent="-247650" lvl="0" marL="254000" rtl="0" algn="l">
              <a:lnSpc>
                <a:spcPct val="115000"/>
              </a:lnSpc>
              <a:spcBef>
                <a:spcPts val="0"/>
              </a:spcBef>
              <a:spcAft>
                <a:spcPts val="0"/>
              </a:spcAft>
              <a:buClr>
                <a:schemeClr val="dk1"/>
              </a:buClr>
              <a:buSzPct val="81081"/>
              <a:buFont typeface="Calibri"/>
              <a:buChar char="•"/>
            </a:pPr>
            <a:r>
              <a:rPr lang="en-US"/>
              <a:t>SIGHT encourages members to form groups to:</a:t>
            </a:r>
            <a:endParaRPr/>
          </a:p>
          <a:p>
            <a:pPr indent="-247650" lvl="1" marL="711200" rtl="0" algn="l">
              <a:lnSpc>
                <a:spcPct val="115000"/>
              </a:lnSpc>
              <a:spcBef>
                <a:spcPts val="0"/>
              </a:spcBef>
              <a:spcAft>
                <a:spcPts val="0"/>
              </a:spcAft>
              <a:buClr>
                <a:srgbClr val="00B5E2"/>
              </a:buClr>
              <a:buSzPct val="81081"/>
              <a:buFont typeface="Calibri"/>
              <a:buChar char="•"/>
            </a:pPr>
            <a:r>
              <a:rPr b="1" lang="en-US">
                <a:solidFill>
                  <a:srgbClr val="00B5E2"/>
                </a:solidFill>
              </a:rPr>
              <a:t>learn</a:t>
            </a:r>
            <a:r>
              <a:rPr lang="en-US"/>
              <a:t> about sustainable development </a:t>
            </a:r>
            <a:endParaRPr/>
          </a:p>
          <a:p>
            <a:pPr indent="-247650" lvl="1" marL="711200" rtl="0" algn="l">
              <a:lnSpc>
                <a:spcPct val="115000"/>
              </a:lnSpc>
              <a:spcBef>
                <a:spcPts val="0"/>
              </a:spcBef>
              <a:spcAft>
                <a:spcPts val="0"/>
              </a:spcAft>
              <a:buClr>
                <a:srgbClr val="00B5E2"/>
              </a:buClr>
              <a:buSzPct val="81081"/>
              <a:buFont typeface="Calibri"/>
              <a:buChar char="•"/>
            </a:pPr>
            <a:r>
              <a:rPr b="1" lang="en-US">
                <a:solidFill>
                  <a:srgbClr val="00B5E2"/>
                </a:solidFill>
              </a:rPr>
              <a:t>build</a:t>
            </a:r>
            <a:r>
              <a:rPr lang="en-US"/>
              <a:t> relationships within their local communities</a:t>
            </a:r>
            <a:endParaRPr/>
          </a:p>
          <a:p>
            <a:pPr indent="-247650" lvl="1" marL="711200" rtl="0" algn="l">
              <a:lnSpc>
                <a:spcPct val="115000"/>
              </a:lnSpc>
              <a:spcBef>
                <a:spcPts val="0"/>
              </a:spcBef>
              <a:spcAft>
                <a:spcPts val="0"/>
              </a:spcAft>
              <a:buClr>
                <a:srgbClr val="00B5E2"/>
              </a:buClr>
              <a:buSzPct val="81081"/>
              <a:buFont typeface="Calibri"/>
              <a:buChar char="•"/>
            </a:pPr>
            <a:r>
              <a:rPr b="1" lang="en-US">
                <a:solidFill>
                  <a:srgbClr val="00B5E2"/>
                </a:solidFill>
              </a:rPr>
              <a:t>implement</a:t>
            </a:r>
            <a:r>
              <a:rPr lang="en-US"/>
              <a:t> projects that utilize technology to tackle key challenges the community is facing </a:t>
            </a:r>
            <a:endParaRPr/>
          </a:p>
          <a:p>
            <a:pPr indent="-247650" lvl="0" marL="254000" rtl="0" algn="l">
              <a:lnSpc>
                <a:spcPct val="115000"/>
              </a:lnSpc>
              <a:spcBef>
                <a:spcPts val="0"/>
              </a:spcBef>
              <a:spcAft>
                <a:spcPts val="0"/>
              </a:spcAft>
              <a:buClr>
                <a:schemeClr val="dk1"/>
              </a:buClr>
              <a:buSzPct val="81081"/>
              <a:buFont typeface="Calibri"/>
              <a:buChar char="•"/>
            </a:pPr>
            <a:r>
              <a:rPr lang="en-US"/>
              <a:t>Since SIGHT’s inception in 2011, over </a:t>
            </a:r>
            <a:r>
              <a:rPr b="1" lang="en-US">
                <a:solidFill>
                  <a:srgbClr val="00B5E2"/>
                </a:solidFill>
              </a:rPr>
              <a:t>220 SIGHT Groups </a:t>
            </a:r>
            <a:r>
              <a:rPr lang="en-US"/>
              <a:t>have been established in </a:t>
            </a:r>
            <a:r>
              <a:rPr b="1" lang="en-US">
                <a:solidFill>
                  <a:srgbClr val="00B5E2"/>
                </a:solidFill>
              </a:rPr>
              <a:t>53 countries.</a:t>
            </a:r>
            <a:endParaRPr>
              <a:solidFill>
                <a:srgbClr val="00B5E2"/>
              </a:solidFill>
            </a:endParaRPr>
          </a:p>
          <a:p>
            <a:pPr indent="0" lvl="0" marL="0" rtl="0" algn="l">
              <a:lnSpc>
                <a:spcPct val="90000"/>
              </a:lnSpc>
              <a:spcBef>
                <a:spcPts val="1000"/>
              </a:spcBef>
              <a:spcAft>
                <a:spcPts val="0"/>
              </a:spcAft>
              <a:buClr>
                <a:schemeClr val="dk1"/>
              </a:buClr>
              <a:buSzPct val="100000"/>
              <a:buNone/>
            </a:pPr>
            <a:r>
              <a:t/>
            </a:r>
            <a:endParaRPr/>
          </a:p>
        </p:txBody>
      </p:sp>
      <p:sp>
        <p:nvSpPr>
          <p:cNvPr id="1521" name="Google Shape;1521;p75"/>
          <p:cNvSpPr txBox="1"/>
          <p:nvPr>
            <p:ph idx="5" type="body"/>
          </p:nvPr>
        </p:nvSpPr>
        <p:spPr>
          <a:xfrm>
            <a:off x="452079" y="1349423"/>
            <a:ext cx="10586506" cy="7109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1800"/>
              <a:buNone/>
            </a:pPr>
            <a:r>
              <a:rPr lang="en-US"/>
              <a:t>Connecting a global network of technically-trained individuals</a:t>
            </a:r>
            <a:endParaRPr b="1"/>
          </a:p>
        </p:txBody>
      </p:sp>
      <p:sp>
        <p:nvSpPr>
          <p:cNvPr id="1522" name="Google Shape;1522;p75"/>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IEEE SIGHT - Special Interest Groups on Humanitarian Technology" id="1523" name="Google Shape;1523;p75"/>
          <p:cNvPicPr preferRelativeResize="0"/>
          <p:nvPr/>
        </p:nvPicPr>
        <p:blipFill rotWithShape="1">
          <a:blip r:embed="rId3">
            <a:alphaModFix/>
          </a:blip>
          <a:srcRect b="0" l="0" r="0" t="0"/>
          <a:stretch/>
        </p:blipFill>
        <p:spPr>
          <a:xfrm>
            <a:off x="9423252" y="583039"/>
            <a:ext cx="2192594" cy="975651"/>
          </a:xfrm>
          <a:prstGeom prst="rect">
            <a:avLst/>
          </a:prstGeom>
          <a:noFill/>
          <a:ln>
            <a:noFill/>
          </a:ln>
        </p:spPr>
      </p:pic>
      <p:sp>
        <p:nvSpPr>
          <p:cNvPr id="1524" name="Google Shape;1524;p75"/>
          <p:cNvSpPr/>
          <p:nvPr/>
        </p:nvSpPr>
        <p:spPr>
          <a:xfrm>
            <a:off x="837183" y="6236787"/>
            <a:ext cx="254454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sight.ieee.org </a:t>
            </a:r>
            <a:endParaRPr b="1" sz="1600">
              <a:solidFill>
                <a:srgbClr val="00629B"/>
              </a:solidFill>
              <a:latin typeface="Calibri"/>
              <a:ea typeface="Calibri"/>
              <a:cs typeface="Calibri"/>
              <a:sym typeface="Calibri"/>
            </a:endParaRPr>
          </a:p>
        </p:txBody>
      </p:sp>
      <p:pic>
        <p:nvPicPr>
          <p:cNvPr id="1525" name="Google Shape;1525;p75"/>
          <p:cNvPicPr preferRelativeResize="0"/>
          <p:nvPr/>
        </p:nvPicPr>
        <p:blipFill rotWithShape="1">
          <a:blip r:embed="rId5">
            <a:alphaModFix/>
          </a:blip>
          <a:srcRect b="0" l="0" r="0" t="0"/>
          <a:stretch/>
        </p:blipFill>
        <p:spPr>
          <a:xfrm>
            <a:off x="8316336" y="1790060"/>
            <a:ext cx="3678876" cy="1976399"/>
          </a:xfrm>
          <a:prstGeom prst="snip1Rect">
            <a:avLst>
              <a:gd fmla="val 16667" name="adj"/>
            </a:avLst>
          </a:prstGeom>
          <a:noFill/>
          <a:ln>
            <a:noFill/>
          </a:ln>
        </p:spPr>
      </p:pic>
      <p:sp>
        <p:nvSpPr>
          <p:cNvPr id="1526" name="Google Shape;1526;p75"/>
          <p:cNvSpPr/>
          <p:nvPr/>
        </p:nvSpPr>
        <p:spPr>
          <a:xfrm>
            <a:off x="8316336" y="3766459"/>
            <a:ext cx="3678876" cy="2372984"/>
          </a:xfrm>
          <a:prstGeom prst="snip2DiagRect">
            <a:avLst>
              <a:gd fmla="val 0" name="adj1"/>
              <a:gd fmla="val 0" name="adj2"/>
            </a:avLst>
          </a:prstGeom>
          <a:solidFill>
            <a:srgbClr val="002855">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7" name="Google Shape;1527;p75"/>
          <p:cNvSpPr/>
          <p:nvPr/>
        </p:nvSpPr>
        <p:spPr>
          <a:xfrm>
            <a:off x="8437360" y="3598306"/>
            <a:ext cx="3678876" cy="2452384"/>
          </a:xfrm>
          <a:prstGeom prst="snip1Rect">
            <a:avLst>
              <a:gd fmla="val 16667" name="adj"/>
            </a:avLst>
          </a:prstGeom>
          <a:noFill/>
          <a:ln>
            <a:noFill/>
          </a:ln>
        </p:spPr>
        <p:txBody>
          <a:bodyPr anchorCtr="0" anchor="ctr" bIns="91425" lIns="0" spcFirstLastPara="1" rIns="0" wrap="square" tIns="91425">
            <a:noAutofit/>
          </a:bodyPr>
          <a:lstStyle/>
          <a:p>
            <a:pPr indent="0" lvl="0" marL="91440" marR="91440" rtl="0" algn="l">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“We gained knowledge, improved technical skills, expanded our network, and made bonds with the community. </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We encourage anyone willing to help implement humanitarian technology projects—we guarantee you will have </a:t>
            </a:r>
            <a:br>
              <a:rPr lang="en-US" sz="1600">
                <a:solidFill>
                  <a:schemeClr val="lt1"/>
                </a:solidFill>
                <a:latin typeface="Calibri"/>
                <a:ea typeface="Calibri"/>
                <a:cs typeface="Calibri"/>
                <a:sym typeface="Calibri"/>
              </a:rPr>
            </a:br>
            <a:r>
              <a:rPr lang="en-US" sz="1600">
                <a:solidFill>
                  <a:schemeClr val="lt1"/>
                </a:solidFill>
                <a:latin typeface="Calibri"/>
                <a:ea typeface="Calibri"/>
                <a:cs typeface="Calibri"/>
                <a:sym typeface="Calibri"/>
              </a:rPr>
              <a:t>a great experience.” </a:t>
            </a:r>
            <a:endParaRPr/>
          </a:p>
          <a:p>
            <a:pPr indent="0" lvl="0" marL="91440" marR="91440" rtl="0" algn="l">
              <a:spcBef>
                <a:spcPts val="600"/>
              </a:spcBef>
              <a:spcAft>
                <a:spcPts val="600"/>
              </a:spcAft>
              <a:buClr>
                <a:schemeClr val="lt1"/>
              </a:buClr>
              <a:buSzPts val="1000"/>
              <a:buFont typeface="Calibri"/>
              <a:buNone/>
            </a:pPr>
            <a:r>
              <a:rPr i="1" lang="en-US" sz="1000">
                <a:solidFill>
                  <a:schemeClr val="lt1"/>
                </a:solidFill>
                <a:latin typeface="Calibri"/>
                <a:ea typeface="Calibri"/>
                <a:cs typeface="Calibri"/>
                <a:sym typeface="Calibri"/>
              </a:rPr>
              <a:t>—SIGHT Project participant from El Salvador</a:t>
            </a:r>
            <a:endParaRPr i="1" sz="1000">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p7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New Initiatives Program </a:t>
            </a:r>
            <a:endParaRPr/>
          </a:p>
        </p:txBody>
      </p:sp>
      <p:sp>
        <p:nvSpPr>
          <p:cNvPr id="1534" name="Google Shape;1534;p76"/>
          <p:cNvSpPr txBox="1"/>
          <p:nvPr>
            <p:ph idx="1" type="body"/>
          </p:nvPr>
        </p:nvSpPr>
        <p:spPr>
          <a:xfrm>
            <a:off x="453306" y="2588210"/>
            <a:ext cx="6657708" cy="166615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90000"/>
              </a:lnSpc>
              <a:spcBef>
                <a:spcPts val="0"/>
              </a:spcBef>
              <a:spcAft>
                <a:spcPts val="0"/>
              </a:spcAft>
              <a:buClr>
                <a:schemeClr val="dk1"/>
              </a:buClr>
              <a:buSzPct val="100000"/>
              <a:buFont typeface="Arial"/>
              <a:buChar char="•"/>
            </a:pPr>
            <a:r>
              <a:rPr lang="en-US"/>
              <a:t>Increasing IEEE's connectivity to the industry</a:t>
            </a:r>
            <a:endParaRPr/>
          </a:p>
          <a:p>
            <a:pPr indent="-342900" lvl="0" marL="342900" rtl="0" algn="l">
              <a:lnSpc>
                <a:spcPct val="90000"/>
              </a:lnSpc>
              <a:spcBef>
                <a:spcPts val="1000"/>
              </a:spcBef>
              <a:spcAft>
                <a:spcPts val="0"/>
              </a:spcAft>
              <a:buClr>
                <a:schemeClr val="dk1"/>
              </a:buClr>
              <a:buSzPct val="100000"/>
              <a:buFont typeface="Arial"/>
              <a:buChar char="•"/>
            </a:pPr>
            <a:r>
              <a:rPr lang="en-US"/>
              <a:t>Engaging and recruiting members</a:t>
            </a:r>
            <a:endParaRPr/>
          </a:p>
          <a:p>
            <a:pPr indent="-342900" lvl="0" marL="342900" rtl="0" algn="l">
              <a:lnSpc>
                <a:spcPct val="90000"/>
              </a:lnSpc>
              <a:spcBef>
                <a:spcPts val="1000"/>
              </a:spcBef>
              <a:spcAft>
                <a:spcPts val="0"/>
              </a:spcAft>
              <a:buClr>
                <a:schemeClr val="dk1"/>
              </a:buClr>
              <a:buSzPct val="100000"/>
              <a:buFont typeface="Arial"/>
              <a:buChar char="•"/>
            </a:pPr>
            <a:r>
              <a:rPr lang="en-US"/>
              <a:t>Creating innovative education opportunities</a:t>
            </a:r>
            <a:endParaRPr/>
          </a:p>
          <a:p>
            <a:pPr indent="-342900" lvl="0" marL="342900" rtl="0" algn="l">
              <a:lnSpc>
                <a:spcPct val="90000"/>
              </a:lnSpc>
              <a:spcBef>
                <a:spcPts val="1000"/>
              </a:spcBef>
              <a:spcAft>
                <a:spcPts val="0"/>
              </a:spcAft>
              <a:buClr>
                <a:schemeClr val="dk1"/>
              </a:buClr>
              <a:buSzPct val="100000"/>
              <a:buFont typeface="Arial"/>
              <a:buChar char="•"/>
            </a:pPr>
            <a:r>
              <a:rPr lang="en-US"/>
              <a:t>Increasing the visibility of IEEE and its relevance to different communities</a:t>
            </a:r>
            <a:endParaRPr/>
          </a:p>
          <a:p>
            <a:pPr indent="0" lvl="0" marL="0" rtl="0" algn="l">
              <a:lnSpc>
                <a:spcPct val="90000"/>
              </a:lnSpc>
              <a:spcBef>
                <a:spcPts val="1000"/>
              </a:spcBef>
              <a:spcAft>
                <a:spcPts val="0"/>
              </a:spcAft>
              <a:buClr>
                <a:schemeClr val="dk1"/>
              </a:buClr>
              <a:buSzPct val="100000"/>
              <a:buNone/>
            </a:pPr>
            <a:r>
              <a:t/>
            </a:r>
            <a:endParaRPr sz="2400"/>
          </a:p>
        </p:txBody>
      </p:sp>
      <p:sp>
        <p:nvSpPr>
          <p:cNvPr id="1535" name="Google Shape;1535;p76"/>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Big ideas lead to brilliant solutions</a:t>
            </a:r>
            <a:endParaRPr/>
          </a:p>
        </p:txBody>
      </p:sp>
      <p:sp>
        <p:nvSpPr>
          <p:cNvPr id="1536" name="Google Shape;1536;p76"/>
          <p:cNvSpPr txBox="1"/>
          <p:nvPr>
            <p:ph idx="3" type="body"/>
          </p:nvPr>
        </p:nvSpPr>
        <p:spPr>
          <a:xfrm>
            <a:off x="452387" y="1668463"/>
            <a:ext cx="6754259" cy="8510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a:t>The New Initiatives program supports potential new IEEE initiatives, services, or products which could have lasting impact on IEEE:</a:t>
            </a:r>
            <a:endParaRPr/>
          </a:p>
          <a:p>
            <a:pPr indent="0" lvl="0" marL="0" rtl="0" algn="l">
              <a:lnSpc>
                <a:spcPct val="90000"/>
              </a:lnSpc>
              <a:spcBef>
                <a:spcPts val="1000"/>
              </a:spcBef>
              <a:spcAft>
                <a:spcPts val="0"/>
              </a:spcAft>
              <a:buClr>
                <a:schemeClr val="dk1"/>
              </a:buClr>
              <a:buSzPts val="2000"/>
              <a:buNone/>
            </a:pPr>
            <a:r>
              <a:t/>
            </a:r>
            <a:endParaRPr/>
          </a:p>
        </p:txBody>
      </p:sp>
      <p:sp>
        <p:nvSpPr>
          <p:cNvPr id="1537" name="Google Shape;1537;p76"/>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38" name="Google Shape;1538;p76"/>
          <p:cNvSpPr/>
          <p:nvPr/>
        </p:nvSpPr>
        <p:spPr>
          <a:xfrm>
            <a:off x="832267" y="6236787"/>
            <a:ext cx="2875146"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ieee.org/initiatives</a:t>
            </a:r>
            <a:endParaRPr b="1" sz="1600">
              <a:solidFill>
                <a:srgbClr val="00629B"/>
              </a:solidFill>
              <a:latin typeface="Calibri"/>
              <a:ea typeface="Calibri"/>
              <a:cs typeface="Calibri"/>
              <a:sym typeface="Calibri"/>
            </a:endParaRPr>
          </a:p>
        </p:txBody>
      </p:sp>
      <p:sp>
        <p:nvSpPr>
          <p:cNvPr id="1539" name="Google Shape;1539;p76"/>
          <p:cNvSpPr/>
          <p:nvPr/>
        </p:nvSpPr>
        <p:spPr>
          <a:xfrm>
            <a:off x="1828800" y="5100202"/>
            <a:ext cx="8888819" cy="36804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40" name="Google Shape;1540;p76"/>
          <p:cNvPicPr preferRelativeResize="0"/>
          <p:nvPr/>
        </p:nvPicPr>
        <p:blipFill rotWithShape="1">
          <a:blip r:embed="rId4">
            <a:alphaModFix/>
          </a:blip>
          <a:srcRect b="0" l="0" r="0" t="0"/>
          <a:stretch/>
        </p:blipFill>
        <p:spPr>
          <a:xfrm>
            <a:off x="7206646" y="1263669"/>
            <a:ext cx="4208935" cy="2761624"/>
          </a:xfrm>
          <a:prstGeom prst="snip2DiagRect">
            <a:avLst>
              <a:gd fmla="val 0" name="adj1"/>
              <a:gd fmla="val 16667" name="adj2"/>
            </a:avLst>
          </a:prstGeom>
          <a:solidFill>
            <a:srgbClr val="ECECEC"/>
          </a:solidFill>
          <a:ln>
            <a:noFill/>
          </a:ln>
          <a:effectLst>
            <a:outerShdw blurRad="88900" rotWithShape="0" algn="tl">
              <a:srgbClr val="000000">
                <a:alpha val="44705"/>
              </a:srgbClr>
            </a:outerShdw>
          </a:effectLst>
        </p:spPr>
      </p:pic>
      <p:pic>
        <p:nvPicPr>
          <p:cNvPr id="1541" name="Google Shape;1541;p76"/>
          <p:cNvPicPr preferRelativeResize="0"/>
          <p:nvPr/>
        </p:nvPicPr>
        <p:blipFill rotWithShape="1">
          <a:blip r:embed="rId5">
            <a:alphaModFix/>
          </a:blip>
          <a:srcRect b="0" l="0" r="0" t="0"/>
          <a:stretch/>
        </p:blipFill>
        <p:spPr>
          <a:xfrm>
            <a:off x="3813645" y="4363550"/>
            <a:ext cx="4919128" cy="1841352"/>
          </a:xfrm>
          <a:prstGeom prst="snip2DiagRect">
            <a:avLst>
              <a:gd fmla="val 0" name="adj1"/>
              <a:gd fmla="val 16667" name="adj2"/>
            </a:avLst>
          </a:prstGeom>
          <a:solidFill>
            <a:srgbClr val="ECECEC"/>
          </a:solidFill>
          <a:ln>
            <a:noFill/>
          </a:ln>
          <a:effectLst>
            <a:outerShdw blurRad="88900" rotWithShape="0" algn="tl">
              <a:srgbClr val="000000">
                <a:alpha val="44705"/>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7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Smart Village</a:t>
            </a:r>
            <a:endParaRPr/>
          </a:p>
        </p:txBody>
      </p:sp>
      <p:sp>
        <p:nvSpPr>
          <p:cNvPr id="1547" name="Google Shape;1547;p77"/>
          <p:cNvSpPr txBox="1"/>
          <p:nvPr>
            <p:ph idx="2" type="body"/>
          </p:nvPr>
        </p:nvSpPr>
        <p:spPr>
          <a:xfrm>
            <a:off x="452079" y="914400"/>
            <a:ext cx="8593114" cy="68789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Smart Village is lighting up homes, businesses, and global classrooms—and empowering local economies using three pillars:</a:t>
            </a:r>
            <a:endParaRPr/>
          </a:p>
        </p:txBody>
      </p:sp>
      <p:sp>
        <p:nvSpPr>
          <p:cNvPr id="1548" name="Google Shape;1548;p77"/>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49" name="Google Shape;1549;p77"/>
          <p:cNvSpPr/>
          <p:nvPr/>
        </p:nvSpPr>
        <p:spPr>
          <a:xfrm>
            <a:off x="474386" y="3679824"/>
            <a:ext cx="3251424" cy="17235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ENERGY</a:t>
            </a:r>
            <a:endParaRPr/>
          </a:p>
          <a:p>
            <a:pPr indent="0" lvl="0" marL="0" marR="0" rtl="0" algn="l">
              <a:spcBef>
                <a:spcPts val="0"/>
              </a:spcBef>
              <a:spcAft>
                <a:spcPts val="0"/>
              </a:spcAft>
              <a:buNone/>
            </a:pPr>
            <a:r>
              <a:rPr lang="en-US" sz="1500">
                <a:solidFill>
                  <a:srgbClr val="212529"/>
                </a:solidFill>
                <a:latin typeface="Calibri"/>
                <a:ea typeface="Calibri"/>
                <a:cs typeface="Calibri"/>
                <a:sym typeface="Calibri"/>
              </a:rPr>
              <a:t>Provides renewable-energy solutions and necessary funding to local entrepreneurs to build electricity companies, assists the partners in establishing a sustainable business plan, and delivers ongoing training. </a:t>
            </a:r>
            <a:endParaRPr b="0" i="0" sz="1500">
              <a:solidFill>
                <a:srgbClr val="212529"/>
              </a:solidFill>
              <a:latin typeface="Calibri"/>
              <a:ea typeface="Calibri"/>
              <a:cs typeface="Calibri"/>
              <a:sym typeface="Calibri"/>
            </a:endParaRPr>
          </a:p>
        </p:txBody>
      </p:sp>
      <p:sp>
        <p:nvSpPr>
          <p:cNvPr id="1550" name="Google Shape;1550;p77"/>
          <p:cNvSpPr/>
          <p:nvPr/>
        </p:nvSpPr>
        <p:spPr>
          <a:xfrm>
            <a:off x="4441639" y="3679824"/>
            <a:ext cx="3494346" cy="24160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EDUCATION</a:t>
            </a:r>
            <a:endParaRPr/>
          </a:p>
          <a:p>
            <a:pPr indent="0" lvl="0" marL="0" marR="0" rtl="0" algn="l">
              <a:spcBef>
                <a:spcPts val="0"/>
              </a:spcBef>
              <a:spcAft>
                <a:spcPts val="0"/>
              </a:spcAft>
              <a:buNone/>
            </a:pPr>
            <a:r>
              <a:rPr lang="en-US" sz="1500">
                <a:solidFill>
                  <a:srgbClr val="212529"/>
                </a:solidFill>
                <a:latin typeface="Calibri"/>
                <a:ea typeface="Calibri"/>
                <a:cs typeface="Calibri"/>
                <a:sym typeface="Calibri"/>
              </a:rPr>
              <a:t>Two complementary components crucial to helping stimulate sustainable community prosperity. </a:t>
            </a:r>
            <a:endParaRPr/>
          </a:p>
          <a:p>
            <a:pPr indent="-285750" lvl="0" marL="285750" marR="0" rtl="0" algn="l">
              <a:spcBef>
                <a:spcPts val="0"/>
              </a:spcBef>
              <a:spcAft>
                <a:spcPts val="0"/>
              </a:spcAft>
              <a:buClr>
                <a:srgbClr val="212529"/>
              </a:buClr>
              <a:buSzPts val="1500"/>
              <a:buFont typeface="Arial"/>
              <a:buChar char="•"/>
            </a:pPr>
            <a:r>
              <a:rPr lang="en-US" sz="1500">
                <a:solidFill>
                  <a:srgbClr val="212529"/>
                </a:solidFill>
                <a:latin typeface="Calibri"/>
                <a:ea typeface="Calibri"/>
                <a:cs typeface="Calibri"/>
                <a:sym typeface="Calibri"/>
              </a:rPr>
              <a:t>Development Practice graduate certificate in humanitarian engineering</a:t>
            </a:r>
            <a:endParaRPr/>
          </a:p>
          <a:p>
            <a:pPr indent="-285750" lvl="0" marL="285750" marR="0" rtl="0" algn="l">
              <a:spcBef>
                <a:spcPts val="0"/>
              </a:spcBef>
              <a:spcAft>
                <a:spcPts val="0"/>
              </a:spcAft>
              <a:buClr>
                <a:srgbClr val="212529"/>
              </a:buClr>
              <a:buSzPts val="1500"/>
              <a:buFont typeface="Arial"/>
              <a:buChar char="•"/>
            </a:pPr>
            <a:r>
              <a:rPr lang="en-US" sz="1500">
                <a:solidFill>
                  <a:srgbClr val="212529"/>
                </a:solidFill>
                <a:latin typeface="Calibri"/>
                <a:ea typeface="Calibri"/>
                <a:cs typeface="Calibri"/>
                <a:sym typeface="Calibri"/>
              </a:rPr>
              <a:t>Community Entrepreneurship vocational training </a:t>
            </a:r>
            <a:r>
              <a:rPr lang="en-US" sz="1500">
                <a:solidFill>
                  <a:schemeClr val="dk1"/>
                </a:solidFill>
                <a:latin typeface="Calibri"/>
                <a:ea typeface="Calibri"/>
                <a:cs typeface="Calibri"/>
                <a:sym typeface="Calibri"/>
              </a:rPr>
              <a:t>to deploy, maintain, and franchise an IEEE Smart Village seed-funded micro-utility.</a:t>
            </a:r>
            <a:endParaRPr b="0" i="0" sz="1500">
              <a:solidFill>
                <a:srgbClr val="212529"/>
              </a:solidFill>
              <a:latin typeface="Calibri"/>
              <a:ea typeface="Calibri"/>
              <a:cs typeface="Calibri"/>
              <a:sym typeface="Calibri"/>
            </a:endParaRPr>
          </a:p>
        </p:txBody>
      </p:sp>
      <p:sp>
        <p:nvSpPr>
          <p:cNvPr id="1551" name="Google Shape;1551;p77"/>
          <p:cNvSpPr/>
          <p:nvPr/>
        </p:nvSpPr>
        <p:spPr>
          <a:xfrm>
            <a:off x="8217116" y="3679824"/>
            <a:ext cx="3494346" cy="19543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0000"/>
                </a:solidFill>
                <a:latin typeface="Calibri"/>
                <a:ea typeface="Calibri"/>
                <a:cs typeface="Calibri"/>
                <a:sym typeface="Calibri"/>
              </a:rPr>
              <a:t>ENTREPRENEURSHIP</a:t>
            </a:r>
            <a:endParaRPr/>
          </a:p>
          <a:p>
            <a:pPr indent="0" lvl="0" marL="0" marR="0" rtl="0" algn="l">
              <a:spcBef>
                <a:spcPts val="0"/>
              </a:spcBef>
              <a:spcAft>
                <a:spcPts val="0"/>
              </a:spcAft>
              <a:buNone/>
            </a:pPr>
            <a:r>
              <a:rPr lang="en-US" sz="1500">
                <a:solidFill>
                  <a:srgbClr val="212529"/>
                </a:solidFill>
                <a:latin typeface="Calibri"/>
                <a:ea typeface="Calibri"/>
                <a:cs typeface="Calibri"/>
                <a:sym typeface="Calibri"/>
              </a:rPr>
              <a:t>Our philosophy of empowering local entrepreneurs is unique in this philanthropic endeavor. These business owners have personally invested in the success of their community. The pride in accomplishments achieved together furthers the economic growth of the area.</a:t>
            </a:r>
            <a:endParaRPr b="0" i="0" sz="1500">
              <a:solidFill>
                <a:srgbClr val="212529"/>
              </a:solidFill>
              <a:latin typeface="Calibri"/>
              <a:ea typeface="Calibri"/>
              <a:cs typeface="Calibri"/>
              <a:sym typeface="Calibri"/>
            </a:endParaRPr>
          </a:p>
        </p:txBody>
      </p:sp>
      <p:sp>
        <p:nvSpPr>
          <p:cNvPr id="1552" name="Google Shape;1552;p77"/>
          <p:cNvSpPr/>
          <p:nvPr/>
        </p:nvSpPr>
        <p:spPr>
          <a:xfrm>
            <a:off x="832267" y="6239930"/>
            <a:ext cx="3045514"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smartvillage.ieee.org</a:t>
            </a:r>
            <a:endParaRPr b="1" sz="1600">
              <a:solidFill>
                <a:srgbClr val="00629B"/>
              </a:solidFill>
              <a:latin typeface="Calibri"/>
              <a:ea typeface="Calibri"/>
              <a:cs typeface="Calibri"/>
              <a:sym typeface="Calibri"/>
            </a:endParaRPr>
          </a:p>
        </p:txBody>
      </p:sp>
      <p:sp>
        <p:nvSpPr>
          <p:cNvPr id="1553" name="Google Shape;1553;p77"/>
          <p:cNvSpPr/>
          <p:nvPr/>
        </p:nvSpPr>
        <p:spPr>
          <a:xfrm rot="10800000">
            <a:off x="11243378" y="685027"/>
            <a:ext cx="451940" cy="451940"/>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ext&#10;&#10;Description automatically generated" id="1554" name="Google Shape;1554;p77"/>
          <p:cNvPicPr preferRelativeResize="0"/>
          <p:nvPr/>
        </p:nvPicPr>
        <p:blipFill rotWithShape="1">
          <a:blip r:embed="rId4">
            <a:alphaModFix/>
          </a:blip>
          <a:srcRect b="0" l="0" r="0" t="0"/>
          <a:stretch/>
        </p:blipFill>
        <p:spPr>
          <a:xfrm>
            <a:off x="9045192" y="611187"/>
            <a:ext cx="2338668" cy="1051559"/>
          </a:xfrm>
          <a:prstGeom prst="rect">
            <a:avLst/>
          </a:prstGeom>
          <a:noFill/>
          <a:ln>
            <a:noFill/>
          </a:ln>
        </p:spPr>
      </p:pic>
      <p:pic>
        <p:nvPicPr>
          <p:cNvPr id="1555" name="Google Shape;1555;p77"/>
          <p:cNvPicPr preferRelativeResize="0"/>
          <p:nvPr/>
        </p:nvPicPr>
        <p:blipFill rotWithShape="1">
          <a:blip r:embed="rId5">
            <a:alphaModFix/>
          </a:blip>
          <a:srcRect b="0" l="0" r="0" t="0"/>
          <a:stretch/>
        </p:blipFill>
        <p:spPr>
          <a:xfrm>
            <a:off x="574408" y="1828848"/>
            <a:ext cx="3151402" cy="1847056"/>
          </a:xfrm>
          <a:prstGeom prst="snip2DiagRect">
            <a:avLst>
              <a:gd fmla="val 0" name="adj1"/>
              <a:gd fmla="val 16667" name="adj2"/>
            </a:avLst>
          </a:prstGeom>
          <a:noFill/>
          <a:ln>
            <a:noFill/>
          </a:ln>
        </p:spPr>
      </p:pic>
      <p:pic>
        <p:nvPicPr>
          <p:cNvPr descr="A group of people sitting at a table&#10;&#10;Description automatically generated with low confidence" id="1556" name="Google Shape;1556;p77"/>
          <p:cNvPicPr preferRelativeResize="0"/>
          <p:nvPr/>
        </p:nvPicPr>
        <p:blipFill rotWithShape="1">
          <a:blip r:embed="rId6">
            <a:alphaModFix/>
          </a:blip>
          <a:srcRect b="0" l="0" r="0" t="0"/>
          <a:stretch/>
        </p:blipFill>
        <p:spPr>
          <a:xfrm>
            <a:off x="4441639" y="1828848"/>
            <a:ext cx="3151402" cy="1847056"/>
          </a:xfrm>
          <a:prstGeom prst="snip2DiagRect">
            <a:avLst>
              <a:gd fmla="val 0" name="adj1"/>
              <a:gd fmla="val 16667" name="adj2"/>
            </a:avLst>
          </a:prstGeom>
          <a:noFill/>
          <a:ln>
            <a:noFill/>
          </a:ln>
        </p:spPr>
      </p:pic>
      <p:pic>
        <p:nvPicPr>
          <p:cNvPr id="1557" name="Google Shape;1557;p77"/>
          <p:cNvPicPr preferRelativeResize="0"/>
          <p:nvPr/>
        </p:nvPicPr>
        <p:blipFill rotWithShape="1">
          <a:blip r:embed="rId7">
            <a:alphaModFix/>
          </a:blip>
          <a:srcRect b="0" l="0" r="0" t="0"/>
          <a:stretch/>
        </p:blipFill>
        <p:spPr>
          <a:xfrm>
            <a:off x="8317353" y="1828848"/>
            <a:ext cx="3151402" cy="1847056"/>
          </a:xfrm>
          <a:prstGeom prst="snip2DiagRect">
            <a:avLst>
              <a:gd fmla="val 0" name="adj1"/>
              <a:gd fmla="val 16667" name="adj2"/>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7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EPICS in IEEE</a:t>
            </a:r>
            <a:endParaRPr/>
          </a:p>
        </p:txBody>
      </p:sp>
      <p:sp>
        <p:nvSpPr>
          <p:cNvPr id="1563" name="Google Shape;1563;p78"/>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Connecting Engineering to Community Service</a:t>
            </a:r>
            <a:endParaRPr/>
          </a:p>
          <a:p>
            <a:pPr indent="0" lvl="0" marL="0" rtl="0" algn="l">
              <a:lnSpc>
                <a:spcPct val="90000"/>
              </a:lnSpc>
              <a:spcBef>
                <a:spcPts val="1000"/>
              </a:spcBef>
              <a:spcAft>
                <a:spcPts val="0"/>
              </a:spcAft>
              <a:buClr>
                <a:srgbClr val="75787B"/>
              </a:buClr>
              <a:buSzPts val="2400"/>
              <a:buNone/>
            </a:pPr>
            <a:r>
              <a:t/>
            </a:r>
            <a:endParaRPr/>
          </a:p>
        </p:txBody>
      </p:sp>
      <p:sp>
        <p:nvSpPr>
          <p:cNvPr id="1564" name="Google Shape;1564;p78"/>
          <p:cNvSpPr txBox="1"/>
          <p:nvPr>
            <p:ph idx="3" type="body"/>
          </p:nvPr>
        </p:nvSpPr>
        <p:spPr>
          <a:xfrm>
            <a:off x="452385" y="1605239"/>
            <a:ext cx="10696584" cy="8596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US"/>
              <a:t>Solving community challenges through the power of technology and education, EPICS provides </a:t>
            </a:r>
            <a:r>
              <a:rPr lang="en-US">
                <a:solidFill>
                  <a:srgbClr val="000000"/>
                </a:solidFill>
                <a:latin typeface="Calibri"/>
                <a:ea typeface="Calibri"/>
                <a:cs typeface="Calibri"/>
                <a:sym typeface="Calibri"/>
              </a:rPr>
              <a:t>provide funding, support, mentorship, and visibility for engineering projects </a:t>
            </a:r>
            <a:r>
              <a:rPr lang="en-US"/>
              <a:t>that transform communities across the globe. </a:t>
            </a:r>
            <a:endParaRPr/>
          </a:p>
          <a:p>
            <a:pPr indent="0" lvl="0" marL="0" rtl="0" algn="l">
              <a:lnSpc>
                <a:spcPct val="90000"/>
              </a:lnSpc>
              <a:spcBef>
                <a:spcPts val="1000"/>
              </a:spcBef>
              <a:spcAft>
                <a:spcPts val="0"/>
              </a:spcAft>
              <a:buClr>
                <a:schemeClr val="dk1"/>
              </a:buClr>
              <a:buSzPts val="2000"/>
              <a:buNone/>
            </a:pPr>
            <a:r>
              <a:t/>
            </a:r>
            <a:endParaRPr/>
          </a:p>
        </p:txBody>
      </p:sp>
      <p:sp>
        <p:nvSpPr>
          <p:cNvPr id="1565" name="Google Shape;1565;p7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66" name="Google Shape;1566;p78"/>
          <p:cNvSpPr/>
          <p:nvPr/>
        </p:nvSpPr>
        <p:spPr>
          <a:xfrm>
            <a:off x="467628" y="4085481"/>
            <a:ext cx="2528493"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Workforce development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Students get equipped for the workforce by defining, designing, building, testing, and deploying engineering-based solutions to real life community challenges.</a:t>
            </a:r>
            <a:endParaRPr b="0" i="0" sz="1600">
              <a:solidFill>
                <a:schemeClr val="dk1"/>
              </a:solidFill>
              <a:latin typeface="Calibri"/>
              <a:ea typeface="Calibri"/>
              <a:cs typeface="Calibri"/>
              <a:sym typeface="Calibri"/>
            </a:endParaRPr>
          </a:p>
        </p:txBody>
      </p:sp>
      <p:sp>
        <p:nvSpPr>
          <p:cNvPr id="1567" name="Google Shape;1567;p78"/>
          <p:cNvSpPr/>
          <p:nvPr/>
        </p:nvSpPr>
        <p:spPr>
          <a:xfrm>
            <a:off x="3264858" y="4085481"/>
            <a:ext cx="2528493"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Professional skills</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Students develop in-demand professional skills such as communication, collaboration, leadership, project management, and time management.</a:t>
            </a:r>
            <a:endParaRPr b="0" i="0" sz="1600">
              <a:solidFill>
                <a:schemeClr val="dk1"/>
              </a:solidFill>
              <a:latin typeface="Calibri"/>
              <a:ea typeface="Calibri"/>
              <a:cs typeface="Calibri"/>
              <a:sym typeface="Calibri"/>
            </a:endParaRPr>
          </a:p>
        </p:txBody>
      </p:sp>
      <p:sp>
        <p:nvSpPr>
          <p:cNvPr id="1568" name="Google Shape;1568;p78"/>
          <p:cNvSpPr/>
          <p:nvPr/>
        </p:nvSpPr>
        <p:spPr>
          <a:xfrm>
            <a:off x="6053699" y="4085481"/>
            <a:ext cx="2663903"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Non-profit support</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Volunteers provide much-needed knowledge, skills, resources, and innovative solutions in partnering with community organizations on projects.</a:t>
            </a:r>
            <a:endParaRPr b="0" i="0" sz="1600">
              <a:solidFill>
                <a:schemeClr val="dk1"/>
              </a:solidFill>
              <a:latin typeface="Calibri"/>
              <a:ea typeface="Calibri"/>
              <a:cs typeface="Calibri"/>
              <a:sym typeface="Calibri"/>
            </a:endParaRPr>
          </a:p>
        </p:txBody>
      </p:sp>
      <p:sp>
        <p:nvSpPr>
          <p:cNvPr id="1569" name="Google Shape;1569;p78"/>
          <p:cNvSpPr/>
          <p:nvPr/>
        </p:nvSpPr>
        <p:spPr>
          <a:xfrm>
            <a:off x="8877283" y="4085481"/>
            <a:ext cx="2528493"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Advancing STEM</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Through service-learning engineering curriculum, the program improves STEM education and inspires pre-university students to pursue STEM-based careers.</a:t>
            </a:r>
            <a:endParaRPr b="0" i="0" sz="1600">
              <a:solidFill>
                <a:schemeClr val="dk1"/>
              </a:solidFill>
              <a:latin typeface="Calibri"/>
              <a:ea typeface="Calibri"/>
              <a:cs typeface="Calibri"/>
              <a:sym typeface="Calibri"/>
            </a:endParaRPr>
          </a:p>
        </p:txBody>
      </p:sp>
      <p:sp>
        <p:nvSpPr>
          <p:cNvPr id="1570" name="Google Shape;1570;p78"/>
          <p:cNvSpPr/>
          <p:nvPr/>
        </p:nvSpPr>
        <p:spPr>
          <a:xfrm>
            <a:off x="4376791" y="2722652"/>
            <a:ext cx="3020602" cy="19520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EPICS in IEEE" id="1571" name="Google Shape;1571;p78"/>
          <p:cNvPicPr preferRelativeResize="0"/>
          <p:nvPr/>
        </p:nvPicPr>
        <p:blipFill rotWithShape="1">
          <a:blip r:embed="rId3">
            <a:alphaModFix/>
          </a:blip>
          <a:srcRect b="0" l="0" r="0" t="0"/>
          <a:stretch/>
        </p:blipFill>
        <p:spPr>
          <a:xfrm>
            <a:off x="8543681" y="898596"/>
            <a:ext cx="2821049" cy="423157"/>
          </a:xfrm>
          <a:prstGeom prst="rect">
            <a:avLst/>
          </a:prstGeom>
          <a:noFill/>
          <a:ln>
            <a:noFill/>
          </a:ln>
        </p:spPr>
      </p:pic>
      <p:sp>
        <p:nvSpPr>
          <p:cNvPr id="1572" name="Google Shape;1572;p78"/>
          <p:cNvSpPr/>
          <p:nvPr/>
        </p:nvSpPr>
        <p:spPr>
          <a:xfrm>
            <a:off x="857013" y="6241429"/>
            <a:ext cx="2436949"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epics.ieee.org</a:t>
            </a:r>
            <a:endParaRPr b="1" sz="1600">
              <a:solidFill>
                <a:srgbClr val="00629B"/>
              </a:solidFill>
              <a:latin typeface="Calibri"/>
              <a:ea typeface="Calibri"/>
              <a:cs typeface="Calibri"/>
              <a:sym typeface="Calibri"/>
            </a:endParaRPr>
          </a:p>
        </p:txBody>
      </p:sp>
      <p:pic>
        <p:nvPicPr>
          <p:cNvPr descr="A group of people in a room&#10;&#10;Description automatically generated with low confidence" id="1573" name="Google Shape;1573;p78"/>
          <p:cNvPicPr preferRelativeResize="0"/>
          <p:nvPr/>
        </p:nvPicPr>
        <p:blipFill rotWithShape="1">
          <a:blip r:embed="rId5">
            <a:alphaModFix/>
          </a:blip>
          <a:srcRect b="0" l="0" r="0" t="0"/>
          <a:stretch/>
        </p:blipFill>
        <p:spPr>
          <a:xfrm>
            <a:off x="8963946" y="2628758"/>
            <a:ext cx="2400783" cy="1393235"/>
          </a:xfrm>
          <a:prstGeom prst="snip2DiagRect">
            <a:avLst>
              <a:gd fmla="val 0" name="adj1"/>
              <a:gd fmla="val 16667" name="adj2"/>
            </a:avLst>
          </a:prstGeom>
          <a:noFill/>
          <a:ln>
            <a:noFill/>
          </a:ln>
        </p:spPr>
      </p:pic>
      <p:pic>
        <p:nvPicPr>
          <p:cNvPr id="1574" name="Google Shape;1574;p78"/>
          <p:cNvPicPr preferRelativeResize="0"/>
          <p:nvPr/>
        </p:nvPicPr>
        <p:blipFill rotWithShape="1">
          <a:blip r:embed="rId6">
            <a:alphaModFix/>
          </a:blip>
          <a:srcRect b="0" l="0" r="0" t="0"/>
          <a:stretch/>
        </p:blipFill>
        <p:spPr>
          <a:xfrm>
            <a:off x="6159226" y="2628758"/>
            <a:ext cx="2400783" cy="1393235"/>
          </a:xfrm>
          <a:prstGeom prst="snip2DiagRect">
            <a:avLst>
              <a:gd fmla="val 0" name="adj1"/>
              <a:gd fmla="val 16667" name="adj2"/>
            </a:avLst>
          </a:prstGeom>
          <a:noFill/>
          <a:ln>
            <a:noFill/>
          </a:ln>
        </p:spPr>
      </p:pic>
      <p:pic>
        <p:nvPicPr>
          <p:cNvPr id="1575" name="Google Shape;1575;p78"/>
          <p:cNvPicPr preferRelativeResize="0"/>
          <p:nvPr/>
        </p:nvPicPr>
        <p:blipFill rotWithShape="1">
          <a:blip r:embed="rId7">
            <a:alphaModFix/>
          </a:blip>
          <a:srcRect b="0" l="0" r="0" t="0"/>
          <a:stretch/>
        </p:blipFill>
        <p:spPr>
          <a:xfrm>
            <a:off x="3354507" y="2628758"/>
            <a:ext cx="2400783" cy="1393235"/>
          </a:xfrm>
          <a:prstGeom prst="snip2DiagRect">
            <a:avLst>
              <a:gd fmla="val 0" name="adj1"/>
              <a:gd fmla="val 16667" name="adj2"/>
            </a:avLst>
          </a:prstGeom>
          <a:noFill/>
          <a:ln>
            <a:noFill/>
          </a:ln>
        </p:spPr>
      </p:pic>
      <p:pic>
        <p:nvPicPr>
          <p:cNvPr id="1576" name="Google Shape;1576;p78"/>
          <p:cNvPicPr preferRelativeResize="0"/>
          <p:nvPr/>
        </p:nvPicPr>
        <p:blipFill rotWithShape="1">
          <a:blip r:embed="rId8">
            <a:alphaModFix/>
          </a:blip>
          <a:srcRect b="0" l="0" r="0" t="0"/>
          <a:stretch/>
        </p:blipFill>
        <p:spPr>
          <a:xfrm>
            <a:off x="549788" y="2628758"/>
            <a:ext cx="2400783" cy="1393235"/>
          </a:xfrm>
          <a:prstGeom prst="snip2DiagRect">
            <a:avLst>
              <a:gd fmla="val 0" name="adj1"/>
              <a:gd fmla="val 16667" name="adj2"/>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7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REACH</a:t>
            </a:r>
            <a:endParaRPr/>
          </a:p>
        </p:txBody>
      </p:sp>
      <p:sp>
        <p:nvSpPr>
          <p:cNvPr id="1582" name="Google Shape;1582;p79"/>
          <p:cNvSpPr txBox="1"/>
          <p:nvPr>
            <p:ph idx="1" type="body"/>
          </p:nvPr>
        </p:nvSpPr>
        <p:spPr>
          <a:xfrm>
            <a:off x="452384" y="3913938"/>
            <a:ext cx="5522666" cy="20296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1800"/>
              <a:t>IEEE REACH Resources include </a:t>
            </a:r>
            <a:r>
              <a:rPr lang="en-US" sz="1800">
                <a:solidFill>
                  <a:srgbClr val="000000"/>
                </a:solidFill>
                <a:latin typeface="Calibri"/>
                <a:ea typeface="Calibri"/>
                <a:cs typeface="Calibri"/>
                <a:sym typeface="Calibri"/>
              </a:rPr>
              <a:t>Inquiry Units, or lesson plans (which include formative and summative performance tasks, excerpted documents, and civic actions),</a:t>
            </a:r>
            <a:r>
              <a:rPr lang="en-US" sz="1800"/>
              <a:t> </a:t>
            </a:r>
            <a:r>
              <a:rPr lang="en-US" sz="1800">
                <a:solidFill>
                  <a:srgbClr val="000000"/>
                </a:solidFill>
                <a:latin typeface="Calibri"/>
                <a:ea typeface="Calibri"/>
                <a:cs typeface="Calibri"/>
                <a:sym typeface="Calibri"/>
              </a:rPr>
              <a:t>Primary Sources, Hands-on Activities, and short engaging classroom Videos (Multimedia). All resources are downloadable for use either in the classroom or for remote learning.</a:t>
            </a:r>
            <a:endParaRPr sz="1800">
              <a:latin typeface="Calibri"/>
              <a:ea typeface="Calibri"/>
              <a:cs typeface="Calibri"/>
              <a:sym typeface="Calibri"/>
            </a:endParaRPr>
          </a:p>
          <a:p>
            <a:pPr indent="0" lvl="0" marL="0" rtl="0" algn="l">
              <a:lnSpc>
                <a:spcPct val="90000"/>
              </a:lnSpc>
              <a:spcBef>
                <a:spcPts val="1000"/>
              </a:spcBef>
              <a:spcAft>
                <a:spcPts val="0"/>
              </a:spcAft>
              <a:buClr>
                <a:schemeClr val="dk1"/>
              </a:buClr>
              <a:buSzPts val="1800"/>
              <a:buNone/>
            </a:pPr>
            <a:r>
              <a:t/>
            </a:r>
            <a:endParaRPr sz="1800"/>
          </a:p>
        </p:txBody>
      </p:sp>
      <p:pic>
        <p:nvPicPr>
          <p:cNvPr id="1583" name="Google Shape;1583;p79"/>
          <p:cNvPicPr preferRelativeResize="0"/>
          <p:nvPr>
            <p:ph idx="2" type="pic"/>
          </p:nvPr>
        </p:nvPicPr>
        <p:blipFill rotWithShape="1">
          <a:blip r:embed="rId3">
            <a:alphaModFix/>
          </a:blip>
          <a:srcRect b="0" l="0" r="0" t="0"/>
          <a:stretch/>
        </p:blipFill>
        <p:spPr>
          <a:xfrm>
            <a:off x="7779657" y="1816100"/>
            <a:ext cx="4009220" cy="2679981"/>
          </a:xfrm>
          <a:prstGeom prst="snip2DiagRect">
            <a:avLst>
              <a:gd fmla="val 0" name="adj1"/>
              <a:gd fmla="val 16667" name="adj2"/>
            </a:avLst>
          </a:prstGeom>
          <a:noFill/>
          <a:ln>
            <a:noFill/>
          </a:ln>
        </p:spPr>
      </p:pic>
      <p:sp>
        <p:nvSpPr>
          <p:cNvPr id="1584" name="Google Shape;1584;p79"/>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5787B"/>
              </a:buClr>
              <a:buSzPts val="2400"/>
              <a:buNone/>
            </a:pPr>
            <a:r>
              <a:rPr lang="en-US"/>
              <a:t>Raising engineering awareness through the conduit of history</a:t>
            </a:r>
            <a:endParaRPr/>
          </a:p>
        </p:txBody>
      </p:sp>
      <p:sp>
        <p:nvSpPr>
          <p:cNvPr id="1585" name="Google Shape;1585;p79"/>
          <p:cNvSpPr txBox="1"/>
          <p:nvPr>
            <p:ph idx="4" type="body"/>
          </p:nvPr>
        </p:nvSpPr>
        <p:spPr>
          <a:xfrm>
            <a:off x="452385" y="1668463"/>
            <a:ext cx="7041825" cy="17605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None/>
            </a:pPr>
            <a:r>
              <a:rPr lang="en-US" sz="1800">
                <a:latin typeface="Calibri"/>
                <a:ea typeface="Calibri"/>
                <a:cs typeface="Calibri"/>
                <a:sym typeface="Calibri"/>
              </a:rPr>
              <a:t>IEEE REACH provides teachers and their students with educational resources that explore the history of technology and highlight how technology, throughout time, impacts society, culture, politics, and economics, and how, in turn, those social aspects influence technology. </a:t>
            </a:r>
            <a:endParaRPr/>
          </a:p>
          <a:p>
            <a:pPr indent="0" lvl="0" marL="0" marR="0" rtl="0" algn="l">
              <a:lnSpc>
                <a:spcPct val="90000"/>
              </a:lnSpc>
              <a:spcBef>
                <a:spcPts val="0"/>
              </a:spcBef>
              <a:spcAft>
                <a:spcPts val="0"/>
              </a:spcAft>
              <a:buClr>
                <a:schemeClr val="dk1"/>
              </a:buClr>
              <a:buSzPts val="500"/>
              <a:buNone/>
            </a:pPr>
            <a:r>
              <a:t/>
            </a:r>
            <a:endParaRPr sz="500">
              <a:latin typeface="Calibri"/>
              <a:ea typeface="Calibri"/>
              <a:cs typeface="Calibri"/>
              <a:sym typeface="Calibri"/>
            </a:endParaRPr>
          </a:p>
          <a:p>
            <a:pPr indent="0" lvl="0" marL="0" marR="0" rtl="0" algn="l">
              <a:lnSpc>
                <a:spcPct val="90000"/>
              </a:lnSpc>
              <a:spcBef>
                <a:spcPts val="0"/>
              </a:spcBef>
              <a:spcAft>
                <a:spcPts val="0"/>
              </a:spcAft>
              <a:buClr>
                <a:schemeClr val="dk1"/>
              </a:buClr>
              <a:buSzPts val="1800"/>
              <a:buNone/>
            </a:pPr>
            <a:r>
              <a:rPr lang="en-US" sz="1800">
                <a:latin typeface="Calibri"/>
                <a:ea typeface="Calibri"/>
                <a:cs typeface="Calibri"/>
                <a:sym typeface="Calibri"/>
              </a:rPr>
              <a:t>The goal of the program is to improve technology and engineering literacy skills as they relate to the social context of technology and provide a new lens from which students may view engineering and technology as relevant to their lives and their future.</a:t>
            </a:r>
            <a:endParaRPr/>
          </a:p>
        </p:txBody>
      </p:sp>
      <p:sp>
        <p:nvSpPr>
          <p:cNvPr id="1586" name="Google Shape;1586;p79"/>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Graphical user interface, application&#10;&#10;Description automatically generated" id="1587" name="Google Shape;1587;p79"/>
          <p:cNvPicPr preferRelativeResize="0"/>
          <p:nvPr/>
        </p:nvPicPr>
        <p:blipFill rotWithShape="1">
          <a:blip r:embed="rId4">
            <a:alphaModFix/>
          </a:blip>
          <a:srcRect b="0" l="0" r="0" t="0"/>
          <a:stretch/>
        </p:blipFill>
        <p:spPr>
          <a:xfrm>
            <a:off x="6317828" y="3582750"/>
            <a:ext cx="2956800" cy="2950772"/>
          </a:xfrm>
          <a:prstGeom prst="snip2DiagRect">
            <a:avLst>
              <a:gd fmla="val 0" name="adj1"/>
              <a:gd fmla="val 9469" name="adj2"/>
            </a:avLst>
          </a:prstGeom>
          <a:noFill/>
          <a:ln cap="flat" cmpd="sng" w="47625">
            <a:solidFill>
              <a:schemeClr val="lt1"/>
            </a:solidFill>
            <a:prstDash val="solid"/>
            <a:round/>
            <a:headEnd len="sm" w="sm" type="none"/>
            <a:tailEnd len="sm" w="sm" type="none"/>
          </a:ln>
        </p:spPr>
      </p:pic>
      <p:sp>
        <p:nvSpPr>
          <p:cNvPr id="1588" name="Google Shape;1588;p79"/>
          <p:cNvSpPr/>
          <p:nvPr/>
        </p:nvSpPr>
        <p:spPr>
          <a:xfrm>
            <a:off x="837183" y="6241429"/>
            <a:ext cx="2477922" cy="36804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5">
                  <a:extLst>
                    <a:ext uri="{A12FA001-AC4F-418D-AE19-62706E023703}">
                      <ahyp:hlinkClr val="tx"/>
                    </a:ext>
                  </a:extLst>
                </a:hlinkClick>
              </a:rPr>
              <a:t>reach.ieee.org</a:t>
            </a:r>
            <a:endParaRPr b="1" sz="1600">
              <a:solidFill>
                <a:srgbClr val="00629B"/>
              </a:solidFill>
              <a:latin typeface="Calibri"/>
              <a:ea typeface="Calibri"/>
              <a:cs typeface="Calibri"/>
              <a:sym typeface="Calibri"/>
            </a:endParaRPr>
          </a:p>
        </p:txBody>
      </p:sp>
      <p:pic>
        <p:nvPicPr>
          <p:cNvPr descr="Text&#10;&#10;Description automatically generated" id="1589" name="Google Shape;1589;p79"/>
          <p:cNvPicPr preferRelativeResize="0"/>
          <p:nvPr/>
        </p:nvPicPr>
        <p:blipFill rotWithShape="1">
          <a:blip r:embed="rId6">
            <a:alphaModFix/>
          </a:blip>
          <a:srcRect b="0" l="0" r="0" t="0"/>
          <a:stretch/>
        </p:blipFill>
        <p:spPr>
          <a:xfrm>
            <a:off x="8741456" y="427838"/>
            <a:ext cx="2792118" cy="973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cxnSp>
        <p:nvCxnSpPr>
          <p:cNvPr id="308" name="Google Shape;308;p8"/>
          <p:cNvCxnSpPr/>
          <p:nvPr/>
        </p:nvCxnSpPr>
        <p:spPr>
          <a:xfrm>
            <a:off x="1644098" y="4484730"/>
            <a:ext cx="8031383" cy="0"/>
          </a:xfrm>
          <a:prstGeom prst="straightConnector1">
            <a:avLst/>
          </a:prstGeom>
          <a:noFill/>
          <a:ln cap="rnd" cmpd="sng" w="31750">
            <a:solidFill>
              <a:srgbClr val="75787B"/>
            </a:solidFill>
            <a:prstDash val="dot"/>
            <a:round/>
            <a:headEnd len="med" w="med" type="oval"/>
            <a:tailEnd len="med" w="med" type="oval"/>
          </a:ln>
        </p:spPr>
      </p:cxnSp>
      <p:sp>
        <p:nvSpPr>
          <p:cNvPr id="309" name="Google Shape;309;p8"/>
          <p:cNvSpPr/>
          <p:nvPr/>
        </p:nvSpPr>
        <p:spPr>
          <a:xfrm>
            <a:off x="1961632" y="3287223"/>
            <a:ext cx="2266437" cy="2717128"/>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8"/>
          <p:cNvSpPr/>
          <p:nvPr/>
        </p:nvSpPr>
        <p:spPr>
          <a:xfrm>
            <a:off x="4431699" y="3287223"/>
            <a:ext cx="2266437" cy="2717128"/>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8"/>
          <p:cNvSpPr/>
          <p:nvPr/>
        </p:nvSpPr>
        <p:spPr>
          <a:xfrm>
            <a:off x="6937392" y="3287223"/>
            <a:ext cx="2266437" cy="2717128"/>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8"/>
          <p:cNvSpPr/>
          <p:nvPr/>
        </p:nvSpPr>
        <p:spPr>
          <a:xfrm>
            <a:off x="9419335" y="3287223"/>
            <a:ext cx="2266437" cy="2717128"/>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13" name="Google Shape;313;p8"/>
          <p:cNvCxnSpPr/>
          <p:nvPr/>
        </p:nvCxnSpPr>
        <p:spPr>
          <a:xfrm>
            <a:off x="1447404" y="2231746"/>
            <a:ext cx="8228077" cy="0"/>
          </a:xfrm>
          <a:prstGeom prst="straightConnector1">
            <a:avLst/>
          </a:prstGeom>
          <a:noFill/>
          <a:ln cap="rnd" cmpd="sng" w="31750">
            <a:solidFill>
              <a:srgbClr val="75787B"/>
            </a:solidFill>
            <a:prstDash val="dot"/>
            <a:round/>
            <a:headEnd len="med" w="med" type="oval"/>
            <a:tailEnd len="med" w="med" type="oval"/>
          </a:ln>
        </p:spPr>
      </p:cxnSp>
      <p:sp>
        <p:nvSpPr>
          <p:cNvPr id="314" name="Google Shape;314;p8"/>
          <p:cNvSpPr/>
          <p:nvPr/>
        </p:nvSpPr>
        <p:spPr>
          <a:xfrm>
            <a:off x="5096717" y="1434673"/>
            <a:ext cx="2811101" cy="1617007"/>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8"/>
          <p:cNvSpPr/>
          <p:nvPr/>
        </p:nvSpPr>
        <p:spPr>
          <a:xfrm>
            <a:off x="8231804" y="1434673"/>
            <a:ext cx="2811101" cy="1617007"/>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6" name="Google Shape;316;p8"/>
          <p:cNvSpPr/>
          <p:nvPr/>
        </p:nvSpPr>
        <p:spPr>
          <a:xfrm>
            <a:off x="1961147" y="1434673"/>
            <a:ext cx="2811101" cy="1617007"/>
          </a:xfrm>
          <a:prstGeom prst="snip2DiagRect">
            <a:avLst>
              <a:gd fmla="val 0" name="adj1"/>
              <a:gd fmla="val 16667" name="adj2"/>
            </a:avLst>
          </a:prstGeom>
          <a:solidFill>
            <a:srgbClr val="00B5E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8"/>
          <p:cNvSpPr/>
          <p:nvPr/>
        </p:nvSpPr>
        <p:spPr>
          <a:xfrm>
            <a:off x="6930242" y="3338644"/>
            <a:ext cx="2224903"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200+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Top-cited Periodicals</a:t>
            </a:r>
            <a:endParaRPr/>
          </a:p>
        </p:txBody>
      </p:sp>
      <p:sp>
        <p:nvSpPr>
          <p:cNvPr id="318" name="Google Shape;318;p8"/>
          <p:cNvSpPr/>
          <p:nvPr/>
        </p:nvSpPr>
        <p:spPr>
          <a:xfrm>
            <a:off x="7539381" y="4122912"/>
            <a:ext cx="989081" cy="970191"/>
          </a:xfrm>
          <a:prstGeom prst="ellipse">
            <a:avLst/>
          </a:prstGeom>
          <a:blipFill rotWithShape="1">
            <a:blip r:embed="rId3">
              <a:alphaModFix/>
            </a:blip>
            <a:stretch>
              <a:fillRect b="0" l="0" r="0" t="0"/>
            </a:stretch>
          </a:blip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8"/>
          <p:cNvSpPr/>
          <p:nvPr/>
        </p:nvSpPr>
        <p:spPr>
          <a:xfrm>
            <a:off x="4433258" y="3339337"/>
            <a:ext cx="2267063"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5,000,000+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Technical Documents</a:t>
            </a:r>
            <a:endParaRPr/>
          </a:p>
        </p:txBody>
      </p:sp>
      <p:sp>
        <p:nvSpPr>
          <p:cNvPr id="320" name="Google Shape;320;p8"/>
          <p:cNvSpPr/>
          <p:nvPr/>
        </p:nvSpPr>
        <p:spPr>
          <a:xfrm>
            <a:off x="5066002" y="4075997"/>
            <a:ext cx="956390" cy="961281"/>
          </a:xfrm>
          <a:prstGeom prst="ellipse">
            <a:avLst/>
          </a:prstGeom>
          <a:blipFill rotWithShape="1">
            <a:blip r:embed="rId4">
              <a:alphaModFix/>
            </a:blip>
            <a:stretch>
              <a:fillRect b="0" l="0" r="0"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8"/>
          <p:cNvSpPr/>
          <p:nvPr/>
        </p:nvSpPr>
        <p:spPr>
          <a:xfrm>
            <a:off x="355522" y="1778882"/>
            <a:ext cx="124601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4578"/>
              </a:buClr>
              <a:buSzPts val="2400"/>
              <a:buFont typeface="Calibri"/>
              <a:buNone/>
            </a:pPr>
            <a:r>
              <a:rPr b="1" i="1" lang="en-US" sz="2400">
                <a:solidFill>
                  <a:srgbClr val="004578"/>
                </a:solidFill>
                <a:latin typeface="Calibri"/>
                <a:ea typeface="Calibri"/>
                <a:cs typeface="Calibri"/>
                <a:sym typeface="Calibri"/>
              </a:rPr>
              <a:t>Global </a:t>
            </a:r>
            <a:endParaRPr/>
          </a:p>
          <a:p>
            <a:pPr indent="0" lvl="0" marL="0" marR="0" rtl="0" algn="l">
              <a:spcBef>
                <a:spcPts val="0"/>
              </a:spcBef>
              <a:spcAft>
                <a:spcPts val="0"/>
              </a:spcAft>
              <a:buClr>
                <a:srgbClr val="004578"/>
              </a:buClr>
              <a:buSzPts val="2400"/>
              <a:buFont typeface="Calibri"/>
              <a:buNone/>
            </a:pPr>
            <a:r>
              <a:rPr b="1" i="1" lang="en-US" sz="2400">
                <a:solidFill>
                  <a:srgbClr val="004578"/>
                </a:solidFill>
                <a:latin typeface="Calibri"/>
                <a:ea typeface="Calibri"/>
                <a:cs typeface="Calibri"/>
                <a:sym typeface="Calibri"/>
              </a:rPr>
              <a:t>Reach</a:t>
            </a:r>
            <a:endParaRPr/>
          </a:p>
        </p:txBody>
      </p:sp>
      <p:sp>
        <p:nvSpPr>
          <p:cNvPr id="322" name="Google Shape;322;p8"/>
          <p:cNvSpPr/>
          <p:nvPr/>
        </p:nvSpPr>
        <p:spPr>
          <a:xfrm>
            <a:off x="346000" y="4038904"/>
            <a:ext cx="148734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4578"/>
              </a:buClr>
              <a:buSzPts val="2400"/>
              <a:buFont typeface="Calibri"/>
              <a:buNone/>
            </a:pPr>
            <a:r>
              <a:rPr b="1" i="1" lang="en-US" sz="2400">
                <a:solidFill>
                  <a:srgbClr val="004578"/>
                </a:solidFill>
                <a:latin typeface="Calibri"/>
                <a:ea typeface="Calibri"/>
                <a:cs typeface="Calibri"/>
                <a:sym typeface="Calibri"/>
              </a:rPr>
              <a:t>Technical Breadth</a:t>
            </a:r>
            <a:endParaRPr/>
          </a:p>
        </p:txBody>
      </p:sp>
      <p:sp>
        <p:nvSpPr>
          <p:cNvPr id="323" name="Google Shape;323;p8"/>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66A1"/>
              </a:buClr>
              <a:buSzPts val="3300"/>
              <a:buFont typeface="Calibri"/>
              <a:buNone/>
            </a:pPr>
            <a:r>
              <a:rPr lang="en-US">
                <a:solidFill>
                  <a:srgbClr val="0066A1"/>
                </a:solidFill>
                <a:latin typeface="Calibri"/>
                <a:ea typeface="Calibri"/>
                <a:cs typeface="Calibri"/>
                <a:sym typeface="Calibri"/>
              </a:rPr>
              <a:t>IEEE Today at a Glance</a:t>
            </a:r>
            <a:endParaRPr/>
          </a:p>
        </p:txBody>
      </p:sp>
      <p:sp>
        <p:nvSpPr>
          <p:cNvPr id="324" name="Google Shape;324;p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325" name="Google Shape;325;p8"/>
          <p:cNvSpPr/>
          <p:nvPr/>
        </p:nvSpPr>
        <p:spPr>
          <a:xfrm>
            <a:off x="9436606" y="3327332"/>
            <a:ext cx="2277088" cy="692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1,000+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Active Standards</a:t>
            </a:r>
            <a:endParaRPr/>
          </a:p>
        </p:txBody>
      </p:sp>
      <p:sp>
        <p:nvSpPr>
          <p:cNvPr id="326" name="Google Shape;326;p8"/>
          <p:cNvSpPr/>
          <p:nvPr/>
        </p:nvSpPr>
        <p:spPr>
          <a:xfrm>
            <a:off x="2840653" y="1719326"/>
            <a:ext cx="2144241" cy="70773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427,000+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Members</a:t>
            </a:r>
            <a:endParaRPr/>
          </a:p>
        </p:txBody>
      </p:sp>
      <p:sp>
        <p:nvSpPr>
          <p:cNvPr id="327" name="Google Shape;327;p8"/>
          <p:cNvSpPr/>
          <p:nvPr/>
        </p:nvSpPr>
        <p:spPr>
          <a:xfrm>
            <a:off x="2071287" y="1627164"/>
            <a:ext cx="1215368" cy="1215708"/>
          </a:xfrm>
          <a:prstGeom prst="ellipse">
            <a:avLst/>
          </a:prstGeom>
          <a:blipFill rotWithShape="1">
            <a:blip r:embed="rId5">
              <a:alphaModFix/>
            </a:blip>
            <a:stretch>
              <a:fillRect b="0" l="0" r="0" t="0"/>
            </a:stretch>
          </a:blip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8"/>
          <p:cNvSpPr/>
          <p:nvPr/>
        </p:nvSpPr>
        <p:spPr>
          <a:xfrm>
            <a:off x="9675481" y="1674395"/>
            <a:ext cx="1197744" cy="692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190+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Countries</a:t>
            </a:r>
            <a:endParaRPr/>
          </a:p>
        </p:txBody>
      </p:sp>
      <p:sp>
        <p:nvSpPr>
          <p:cNvPr id="329" name="Google Shape;329;p8"/>
          <p:cNvSpPr/>
          <p:nvPr/>
        </p:nvSpPr>
        <p:spPr>
          <a:xfrm>
            <a:off x="8432204" y="1613204"/>
            <a:ext cx="1243280" cy="1243628"/>
          </a:xfrm>
          <a:prstGeom prst="ellipse">
            <a:avLst/>
          </a:prstGeom>
          <a:blipFill rotWithShape="1">
            <a:blip r:embed="rId6">
              <a:alphaModFix/>
            </a:blip>
            <a:stretch>
              <a:fillRect b="0" l="0" r="0" t="0"/>
            </a:stretch>
          </a:blip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8"/>
          <p:cNvSpPr/>
          <p:nvPr/>
        </p:nvSpPr>
        <p:spPr>
          <a:xfrm>
            <a:off x="6155934" y="1478968"/>
            <a:ext cx="1826273"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39</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Technical</a:t>
            </a:r>
            <a:br>
              <a:rPr lang="en-US" sz="1700">
                <a:solidFill>
                  <a:schemeClr val="lt1"/>
                </a:solidFill>
                <a:latin typeface="Calibri"/>
                <a:ea typeface="Calibri"/>
                <a:cs typeface="Calibri"/>
                <a:sym typeface="Calibri"/>
              </a:rPr>
            </a:br>
            <a:r>
              <a:rPr lang="en-US" sz="1700">
                <a:solidFill>
                  <a:schemeClr val="lt1"/>
                </a:solidFill>
                <a:latin typeface="Calibri"/>
                <a:ea typeface="Calibri"/>
                <a:cs typeface="Calibri"/>
                <a:sym typeface="Calibri"/>
              </a:rPr>
              <a:t> Societies</a:t>
            </a:r>
            <a:endParaRPr/>
          </a:p>
        </p:txBody>
      </p:sp>
      <p:sp>
        <p:nvSpPr>
          <p:cNvPr id="331" name="Google Shape;331;p8"/>
          <p:cNvSpPr/>
          <p:nvPr/>
        </p:nvSpPr>
        <p:spPr>
          <a:xfrm>
            <a:off x="5285896" y="1638430"/>
            <a:ext cx="1192843" cy="1193177"/>
          </a:xfrm>
          <a:prstGeom prst="ellipse">
            <a:avLst/>
          </a:prstGeom>
          <a:blipFill rotWithShape="1">
            <a:blip r:embed="rId7">
              <a:alphaModFix/>
            </a:blip>
            <a:stretch>
              <a:fillRect b="867" l="0" r="0"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8"/>
          <p:cNvSpPr/>
          <p:nvPr/>
        </p:nvSpPr>
        <p:spPr>
          <a:xfrm>
            <a:off x="6155934" y="2390096"/>
            <a:ext cx="182627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a:t>
            </a:r>
            <a:r>
              <a:rPr b="1" lang="en-US" sz="1200">
                <a:solidFill>
                  <a:schemeClr val="lt1"/>
                </a:solidFill>
                <a:latin typeface="Calibri"/>
                <a:ea typeface="Calibri"/>
                <a:cs typeface="Calibri"/>
                <a:sym typeface="Calibri"/>
              </a:rPr>
              <a:t>seven</a:t>
            </a:r>
            <a:r>
              <a:rPr lang="en-US" sz="1200">
                <a:solidFill>
                  <a:schemeClr val="dk1"/>
                </a:solidFill>
                <a:latin typeface="Calibri"/>
                <a:ea typeface="Calibri"/>
                <a:cs typeface="Calibri"/>
                <a:sym typeface="Calibri"/>
              </a:rPr>
              <a:t> </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Technical Councils</a:t>
            </a:r>
            <a:endParaRPr sz="1200">
              <a:solidFill>
                <a:srgbClr val="0066A1"/>
              </a:solidFill>
              <a:latin typeface="Calibri"/>
              <a:ea typeface="Calibri"/>
              <a:cs typeface="Calibri"/>
              <a:sym typeface="Calibri"/>
            </a:endParaRPr>
          </a:p>
        </p:txBody>
      </p:sp>
      <p:sp>
        <p:nvSpPr>
          <p:cNvPr id="333" name="Google Shape;333;p8"/>
          <p:cNvSpPr/>
          <p:nvPr/>
        </p:nvSpPr>
        <p:spPr>
          <a:xfrm>
            <a:off x="4425206" y="5138629"/>
            <a:ext cx="224081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via IEEE </a:t>
            </a:r>
            <a:r>
              <a:rPr i="1" lang="en-US" sz="1200">
                <a:solidFill>
                  <a:schemeClr val="lt1"/>
                </a:solidFill>
                <a:latin typeface="Calibri"/>
                <a:ea typeface="Calibri"/>
                <a:cs typeface="Calibri"/>
                <a:sym typeface="Calibri"/>
              </a:rPr>
              <a:t>Xplore </a:t>
            </a:r>
            <a:r>
              <a:rPr lang="en-US" sz="1200">
                <a:solidFill>
                  <a:schemeClr val="lt1"/>
                </a:solidFill>
                <a:latin typeface="Calibri"/>
                <a:ea typeface="Calibri"/>
                <a:cs typeface="Calibri"/>
                <a:sym typeface="Calibri"/>
              </a:rPr>
              <a:t>digital library, with more than </a:t>
            </a:r>
            <a:r>
              <a:rPr b="1" lang="en-US" sz="1200">
                <a:solidFill>
                  <a:srgbClr val="00B5E2"/>
                </a:solidFill>
                <a:latin typeface="Calibri"/>
                <a:ea typeface="Calibri"/>
                <a:cs typeface="Calibri"/>
                <a:sym typeface="Calibri"/>
              </a:rPr>
              <a:t>15</a:t>
            </a:r>
            <a:r>
              <a:rPr lang="en-US" sz="1200">
                <a:solidFill>
                  <a:srgbClr val="00B5E2"/>
                </a:solidFill>
                <a:latin typeface="Calibri"/>
                <a:ea typeface="Calibri"/>
                <a:cs typeface="Calibri"/>
                <a:sym typeface="Calibri"/>
              </a:rPr>
              <a:t> </a:t>
            </a:r>
            <a:r>
              <a:rPr b="1" lang="en-US" sz="1200">
                <a:solidFill>
                  <a:srgbClr val="00B5E2"/>
                </a:solidFill>
                <a:latin typeface="Calibri"/>
                <a:ea typeface="Calibri"/>
                <a:cs typeface="Calibri"/>
                <a:sym typeface="Calibri"/>
              </a:rPr>
              <a:t>million</a:t>
            </a:r>
            <a:r>
              <a:rPr lang="en-US" sz="1200">
                <a:solidFill>
                  <a:srgbClr val="00B5E2"/>
                </a:solidFill>
                <a:latin typeface="Calibri"/>
                <a:ea typeface="Calibri"/>
                <a:cs typeface="Calibri"/>
                <a:sym typeface="Calibri"/>
              </a:rPr>
              <a:t> </a:t>
            </a:r>
            <a:r>
              <a:rPr lang="en-US" sz="1200">
                <a:solidFill>
                  <a:schemeClr val="lt1"/>
                </a:solidFill>
                <a:latin typeface="Calibri"/>
                <a:ea typeface="Calibri"/>
                <a:cs typeface="Calibri"/>
                <a:sym typeface="Calibri"/>
              </a:rPr>
              <a:t>downloads each month</a:t>
            </a:r>
            <a:endParaRPr sz="1200">
              <a:solidFill>
                <a:schemeClr val="lt1"/>
              </a:solidFill>
              <a:latin typeface="Calibri"/>
              <a:ea typeface="Calibri"/>
              <a:cs typeface="Calibri"/>
              <a:sym typeface="Calibri"/>
            </a:endParaRPr>
          </a:p>
        </p:txBody>
      </p:sp>
      <p:sp>
        <p:nvSpPr>
          <p:cNvPr id="334" name="Google Shape;334;p8"/>
          <p:cNvSpPr/>
          <p:nvPr/>
        </p:nvSpPr>
        <p:spPr>
          <a:xfrm>
            <a:off x="6913256" y="5219654"/>
            <a:ext cx="224188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20"/>
              <a:buFont typeface="Calibri"/>
              <a:buNone/>
            </a:pPr>
            <a:r>
              <a:rPr lang="en-US" sz="1200">
                <a:solidFill>
                  <a:schemeClr val="lt1"/>
                </a:solidFill>
                <a:latin typeface="Calibri"/>
                <a:ea typeface="Calibri"/>
                <a:cs typeface="Calibri"/>
                <a:sym typeface="Calibri"/>
              </a:rPr>
              <a:t>IEEE journals, conference proceedings, and select content dating back to 1884</a:t>
            </a:r>
            <a:endParaRPr sz="1200">
              <a:solidFill>
                <a:schemeClr val="lt1"/>
              </a:solidFill>
              <a:latin typeface="Verdana"/>
              <a:ea typeface="Verdana"/>
              <a:cs typeface="Verdana"/>
              <a:sym typeface="Verdana"/>
            </a:endParaRPr>
          </a:p>
        </p:txBody>
      </p:sp>
      <p:sp>
        <p:nvSpPr>
          <p:cNvPr id="335" name="Google Shape;335;p8"/>
          <p:cNvSpPr/>
          <p:nvPr/>
        </p:nvSpPr>
        <p:spPr>
          <a:xfrm>
            <a:off x="9607009" y="2283954"/>
            <a:ext cx="1449506" cy="6771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across </a:t>
            </a:r>
            <a:r>
              <a:rPr b="1" lang="en-US" sz="1200">
                <a:solidFill>
                  <a:schemeClr val="lt1"/>
                </a:solidFill>
                <a:latin typeface="Calibri"/>
                <a:ea typeface="Calibri"/>
                <a:cs typeface="Calibri"/>
                <a:sym typeface="Calibri"/>
              </a:rPr>
              <a:t>10</a:t>
            </a:r>
            <a:r>
              <a:rPr lang="en-US" sz="1200">
                <a:solidFill>
                  <a:schemeClr val="dk1"/>
                </a:solidFill>
                <a:latin typeface="Calibri"/>
                <a:ea typeface="Calibri"/>
                <a:cs typeface="Calibri"/>
                <a:sym typeface="Calibri"/>
              </a:rPr>
              <a:t> geographic Regions</a:t>
            </a:r>
            <a:endParaRPr/>
          </a:p>
          <a:p>
            <a:pPr indent="0" lvl="0" marL="0" marR="0" rtl="0" algn="ctr">
              <a:spcBef>
                <a:spcPts val="0"/>
              </a:spcBef>
              <a:spcAft>
                <a:spcPts val="0"/>
              </a:spcAft>
              <a:buClr>
                <a:schemeClr val="dk1"/>
              </a:buClr>
              <a:buSzPts val="1400"/>
              <a:buFont typeface="Verdana"/>
              <a:buNone/>
            </a:pPr>
            <a:r>
              <a:t/>
            </a:r>
            <a:endParaRPr sz="1400">
              <a:solidFill>
                <a:srgbClr val="0066A1"/>
              </a:solidFill>
              <a:latin typeface="Calibri"/>
              <a:ea typeface="Calibri"/>
              <a:cs typeface="Calibri"/>
              <a:sym typeface="Calibri"/>
            </a:endParaRPr>
          </a:p>
        </p:txBody>
      </p:sp>
      <p:sp>
        <p:nvSpPr>
          <p:cNvPr id="336" name="Google Shape;336;p8"/>
          <p:cNvSpPr/>
          <p:nvPr/>
        </p:nvSpPr>
        <p:spPr>
          <a:xfrm>
            <a:off x="2079396" y="3396044"/>
            <a:ext cx="2130988" cy="6924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200"/>
              <a:buFont typeface="Calibri"/>
              <a:buNone/>
            </a:pPr>
            <a:r>
              <a:rPr b="1" lang="en-US" sz="2200">
                <a:solidFill>
                  <a:schemeClr val="lt1"/>
                </a:solidFill>
                <a:latin typeface="Calibri"/>
                <a:ea typeface="Calibri"/>
                <a:cs typeface="Calibri"/>
                <a:sym typeface="Calibri"/>
              </a:rPr>
              <a:t>2,000+</a:t>
            </a:r>
            <a:endParaRPr/>
          </a:p>
          <a:p>
            <a:pPr indent="0" lvl="0" marL="0" marR="0" rtl="0" algn="ctr">
              <a:spcBef>
                <a:spcPts val="0"/>
              </a:spcBef>
              <a:spcAft>
                <a:spcPts val="0"/>
              </a:spcAft>
              <a:buClr>
                <a:schemeClr val="lt1"/>
              </a:buClr>
              <a:buSzPts val="1700"/>
              <a:buFont typeface="Calibri"/>
              <a:buNone/>
            </a:pPr>
            <a:r>
              <a:rPr lang="en-US" sz="1700">
                <a:solidFill>
                  <a:schemeClr val="lt1"/>
                </a:solidFill>
                <a:latin typeface="Calibri"/>
                <a:ea typeface="Calibri"/>
                <a:cs typeface="Calibri"/>
                <a:sym typeface="Calibri"/>
              </a:rPr>
              <a:t>Annual Conferences</a:t>
            </a:r>
            <a:endParaRPr/>
          </a:p>
        </p:txBody>
      </p:sp>
      <p:sp>
        <p:nvSpPr>
          <p:cNvPr id="337" name="Google Shape;337;p8"/>
          <p:cNvSpPr/>
          <p:nvPr/>
        </p:nvSpPr>
        <p:spPr>
          <a:xfrm>
            <a:off x="2631151" y="4092191"/>
            <a:ext cx="912208" cy="917235"/>
          </a:xfrm>
          <a:prstGeom prst="ellipse">
            <a:avLst/>
          </a:prstGeom>
          <a:blipFill rotWithShape="1">
            <a:blip r:embed="rId8">
              <a:alphaModFix/>
            </a:blip>
            <a:stretch>
              <a:fillRect b="397" l="0" r="0"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8"/>
          <p:cNvSpPr/>
          <p:nvPr/>
        </p:nvSpPr>
        <p:spPr>
          <a:xfrm>
            <a:off x="9607009" y="5222027"/>
            <a:ext cx="182627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and </a:t>
            </a:r>
            <a:r>
              <a:rPr b="1" lang="en-US" sz="1200">
                <a:solidFill>
                  <a:srgbClr val="00B5E2"/>
                </a:solidFill>
                <a:latin typeface="Calibri"/>
                <a:ea typeface="Calibri"/>
                <a:cs typeface="Calibri"/>
                <a:sym typeface="Calibri"/>
              </a:rPr>
              <a:t>1,000+</a:t>
            </a:r>
            <a:r>
              <a:rPr lang="en-US" sz="1200">
                <a:solidFill>
                  <a:srgbClr val="00B5E2"/>
                </a:solidFill>
                <a:latin typeface="Calibri"/>
                <a:ea typeface="Calibri"/>
                <a:cs typeface="Calibri"/>
                <a:sym typeface="Calibri"/>
              </a:rPr>
              <a:t> </a:t>
            </a:r>
            <a:br>
              <a:rPr lang="en-US" sz="1200">
                <a:solidFill>
                  <a:schemeClr val="lt1"/>
                </a:solidFill>
                <a:latin typeface="Calibri"/>
                <a:ea typeface="Calibri"/>
                <a:cs typeface="Calibri"/>
                <a:sym typeface="Calibri"/>
              </a:rPr>
            </a:br>
            <a:r>
              <a:rPr lang="en-US" sz="1200">
                <a:solidFill>
                  <a:schemeClr val="lt1"/>
                </a:solidFill>
                <a:latin typeface="Calibri"/>
                <a:ea typeface="Calibri"/>
                <a:cs typeface="Calibri"/>
                <a:sym typeface="Calibri"/>
              </a:rPr>
              <a:t>more in development</a:t>
            </a:r>
            <a:endParaRPr sz="1200">
              <a:solidFill>
                <a:schemeClr val="lt1"/>
              </a:solidFill>
              <a:latin typeface="Calibri"/>
              <a:ea typeface="Calibri"/>
              <a:cs typeface="Calibri"/>
              <a:sym typeface="Calibri"/>
            </a:endParaRPr>
          </a:p>
        </p:txBody>
      </p:sp>
      <p:sp>
        <p:nvSpPr>
          <p:cNvPr id="339" name="Google Shape;339;p8"/>
          <p:cNvSpPr/>
          <p:nvPr/>
        </p:nvSpPr>
        <p:spPr>
          <a:xfrm>
            <a:off x="2079396" y="5060044"/>
            <a:ext cx="204119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in 106 countries while contributing over 4 million total conference papers to IEEE </a:t>
            </a:r>
            <a:r>
              <a:rPr i="1" lang="en-US" sz="1200">
                <a:solidFill>
                  <a:schemeClr val="lt1"/>
                </a:solidFill>
                <a:latin typeface="Calibri"/>
                <a:ea typeface="Calibri"/>
                <a:cs typeface="Calibri"/>
                <a:sym typeface="Calibri"/>
              </a:rPr>
              <a:t>Xplore</a:t>
            </a:r>
            <a:r>
              <a:rPr lang="en-US" sz="1200">
                <a:solidFill>
                  <a:schemeClr val="lt1"/>
                </a:solidFill>
                <a:latin typeface="Calibri"/>
                <a:ea typeface="Calibri"/>
                <a:cs typeface="Calibri"/>
                <a:sym typeface="Calibri"/>
              </a:rPr>
              <a:t>® </a:t>
            </a:r>
            <a:r>
              <a:rPr i="1" lang="en-US" sz="1200">
                <a:solidFill>
                  <a:schemeClr val="lt1"/>
                </a:solidFill>
                <a:latin typeface="Calibri"/>
                <a:ea typeface="Calibri"/>
                <a:cs typeface="Calibri"/>
                <a:sym typeface="Calibri"/>
              </a:rPr>
              <a:t> </a:t>
            </a:r>
            <a:r>
              <a:rPr lang="en-US" sz="1200">
                <a:solidFill>
                  <a:schemeClr val="lt1"/>
                </a:solidFill>
                <a:latin typeface="Calibri"/>
                <a:ea typeface="Calibri"/>
                <a:cs typeface="Calibri"/>
                <a:sym typeface="Calibri"/>
              </a:rPr>
              <a:t>since 1936 </a:t>
            </a:r>
            <a:endParaRPr/>
          </a:p>
        </p:txBody>
      </p:sp>
      <p:sp>
        <p:nvSpPr>
          <p:cNvPr id="340" name="Google Shape;340;p8"/>
          <p:cNvSpPr/>
          <p:nvPr/>
        </p:nvSpPr>
        <p:spPr>
          <a:xfrm>
            <a:off x="3138266" y="2339314"/>
            <a:ext cx="150265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620"/>
              <a:buFont typeface="Calibri"/>
              <a:buNone/>
            </a:pPr>
            <a:r>
              <a:rPr lang="en-US" sz="1200">
                <a:solidFill>
                  <a:schemeClr val="dk1"/>
                </a:solidFill>
                <a:latin typeface="Calibri"/>
                <a:ea typeface="Calibri"/>
                <a:cs typeface="Calibri"/>
                <a:sym typeface="Calibri"/>
              </a:rPr>
              <a:t>64% of whom are from outside the US</a:t>
            </a:r>
            <a:endParaRPr/>
          </a:p>
        </p:txBody>
      </p:sp>
      <p:sp>
        <p:nvSpPr>
          <p:cNvPr id="341" name="Google Shape;341;p8"/>
          <p:cNvSpPr/>
          <p:nvPr/>
        </p:nvSpPr>
        <p:spPr>
          <a:xfrm>
            <a:off x="832699" y="6234765"/>
            <a:ext cx="4015908"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9">
                  <a:extLst>
                    <a:ext uri="{A12FA001-AC4F-418D-AE19-62706E023703}">
                      <ahyp:hlinkClr val="tx"/>
                    </a:ext>
                  </a:extLst>
                </a:hlinkClick>
              </a:rPr>
              <a:t>ieee.org/about/at-a-glance.html</a:t>
            </a:r>
            <a:endParaRPr b="1" sz="1600">
              <a:solidFill>
                <a:srgbClr val="00629B"/>
              </a:solidFill>
              <a:latin typeface="Calibri"/>
              <a:ea typeface="Calibri"/>
              <a:cs typeface="Calibri"/>
              <a:sym typeface="Calibri"/>
            </a:endParaRPr>
          </a:p>
        </p:txBody>
      </p:sp>
      <p:sp>
        <p:nvSpPr>
          <p:cNvPr id="342" name="Google Shape;342;p8"/>
          <p:cNvSpPr/>
          <p:nvPr/>
        </p:nvSpPr>
        <p:spPr>
          <a:xfrm>
            <a:off x="10051469" y="4122912"/>
            <a:ext cx="989081" cy="970191"/>
          </a:xfrm>
          <a:prstGeom prst="ellipse">
            <a:avLst/>
          </a:prstGeom>
          <a:blipFill rotWithShape="1">
            <a:blip r:embed="rId10">
              <a:alphaModFix/>
            </a:blip>
            <a:stretch>
              <a:fillRect b="0" l="0" r="0" t="0"/>
            </a:stretch>
          </a:blipFill>
          <a:ln cap="flat" cmpd="sng" w="1905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80"/>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IEEE-HKN</a:t>
            </a:r>
            <a:endParaRPr/>
          </a:p>
        </p:txBody>
      </p:sp>
      <p:sp>
        <p:nvSpPr>
          <p:cNvPr id="1595" name="Google Shape;1595;p80"/>
          <p:cNvSpPr txBox="1"/>
          <p:nvPr>
            <p:ph idx="1" type="body"/>
          </p:nvPr>
        </p:nvSpPr>
        <p:spPr>
          <a:xfrm>
            <a:off x="452282" y="2356091"/>
            <a:ext cx="5427411" cy="383760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IEEE-HKN members consist of students, alumni, and other professionals who have demonstrated exceptional academic and professional accomplishments.</a:t>
            </a:r>
            <a:endParaRPr/>
          </a:p>
          <a:p>
            <a:pPr indent="-342900" lvl="0" marL="342900" rtl="0" algn="l">
              <a:lnSpc>
                <a:spcPct val="90000"/>
              </a:lnSpc>
              <a:spcBef>
                <a:spcPts val="1000"/>
              </a:spcBef>
              <a:spcAft>
                <a:spcPts val="0"/>
              </a:spcAft>
              <a:buClr>
                <a:schemeClr val="dk1"/>
              </a:buClr>
              <a:buSzPts val="2000"/>
              <a:buFont typeface="Arial"/>
              <a:buChar char="•"/>
            </a:pPr>
            <a:r>
              <a:rPr lang="en-US"/>
              <a:t>Student members are selected on the basis of scholastic standing, character, and leadership. </a:t>
            </a:r>
            <a:endParaRPr/>
          </a:p>
          <a:p>
            <a:pPr indent="-342900" lvl="0" marL="342900" rtl="0" algn="l">
              <a:lnSpc>
                <a:spcPct val="90000"/>
              </a:lnSpc>
              <a:spcBef>
                <a:spcPts val="1000"/>
              </a:spcBef>
              <a:spcAft>
                <a:spcPts val="0"/>
              </a:spcAft>
              <a:buClr>
                <a:schemeClr val="dk1"/>
              </a:buClr>
              <a:buSzPts val="2000"/>
              <a:buFont typeface="Arial"/>
              <a:buChar char="•"/>
            </a:pPr>
            <a:r>
              <a:rPr lang="en-US"/>
              <a:t>Professional members are nominated by a current member and selected by virtue of their contributions.</a:t>
            </a:r>
            <a:endParaRPr/>
          </a:p>
        </p:txBody>
      </p:sp>
      <p:pic>
        <p:nvPicPr>
          <p:cNvPr descr="A group of people posing for a photo&#10;&#10;Description automatically generated with medium confidence" id="1596" name="Google Shape;1596;p80"/>
          <p:cNvPicPr preferRelativeResize="0"/>
          <p:nvPr>
            <p:ph idx="2" type="pic"/>
          </p:nvPr>
        </p:nvPicPr>
        <p:blipFill rotWithShape="1">
          <a:blip r:embed="rId3">
            <a:alphaModFix/>
          </a:blip>
          <a:srcRect b="0" l="0" r="0" t="0"/>
          <a:stretch/>
        </p:blipFill>
        <p:spPr>
          <a:xfrm>
            <a:off x="7944463" y="1668681"/>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descr="A group of people posing for a photo with a dog&#10;&#10;Description automatically generated" id="1597" name="Google Shape;1597;p80"/>
          <p:cNvPicPr preferRelativeResize="0"/>
          <p:nvPr>
            <p:ph idx="3" type="pic"/>
          </p:nvPr>
        </p:nvPicPr>
        <p:blipFill rotWithShape="1">
          <a:blip r:embed="rId4">
            <a:alphaModFix/>
          </a:blip>
          <a:srcRect b="0" l="0" r="0" t="0"/>
          <a:stretch/>
        </p:blipFill>
        <p:spPr>
          <a:xfrm>
            <a:off x="6312309" y="2697426"/>
            <a:ext cx="1848466" cy="1212340"/>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descr="A group of people posing for a photo&#10;&#10;Description automatically generated" id="1598" name="Google Shape;1598;p80"/>
          <p:cNvPicPr preferRelativeResize="0"/>
          <p:nvPr>
            <p:ph idx="4" type="pic"/>
          </p:nvPr>
        </p:nvPicPr>
        <p:blipFill rotWithShape="1">
          <a:blip r:embed="rId5">
            <a:alphaModFix/>
          </a:blip>
          <a:srcRect b="0" l="0" r="0" t="0"/>
          <a:stretch/>
        </p:blipFill>
        <p:spPr>
          <a:xfrm>
            <a:off x="6705600" y="3962400"/>
            <a:ext cx="2757488" cy="1928813"/>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1599" name="Google Shape;1599;p80"/>
          <p:cNvSpPr txBox="1"/>
          <p:nvPr>
            <p:ph idx="5" type="body"/>
          </p:nvPr>
        </p:nvSpPr>
        <p:spPr>
          <a:xfrm>
            <a:off x="452079" y="914400"/>
            <a:ext cx="7299350" cy="12844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Eta Kappa Nu (IEEE-HKN), the honor society of IEEE, promotes excellence in the profession and in education with ideals of </a:t>
            </a:r>
            <a:r>
              <a:rPr b="1" i="1" lang="en-US"/>
              <a:t>Scholarship, Character, and Attitude.</a:t>
            </a:r>
            <a:endParaRPr/>
          </a:p>
        </p:txBody>
      </p:sp>
      <p:pic>
        <p:nvPicPr>
          <p:cNvPr descr="Shape&#10;&#10;Description automatically generated with medium confidence" id="1600" name="Google Shape;1600;p80"/>
          <p:cNvPicPr preferRelativeResize="0"/>
          <p:nvPr>
            <p:ph idx="6" type="pic"/>
          </p:nvPr>
        </p:nvPicPr>
        <p:blipFill rotWithShape="1">
          <a:blip r:embed="rId6">
            <a:alphaModFix/>
          </a:blip>
          <a:srcRect b="-5381" l="-20723" r="-32310" t="-7513"/>
          <a:stretch/>
        </p:blipFill>
        <p:spPr>
          <a:xfrm>
            <a:off x="9083278" y="439482"/>
            <a:ext cx="2694808" cy="1160376"/>
          </a:xfrm>
          <a:prstGeom prst="rect">
            <a:avLst/>
          </a:prstGeom>
          <a:noFill/>
          <a:ln>
            <a:noFill/>
          </a:ln>
        </p:spPr>
      </p:pic>
      <p:sp>
        <p:nvSpPr>
          <p:cNvPr id="1601" name="Google Shape;1601;p8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HKN Footer Logo" id="1602" name="Google Shape;1602;p80"/>
          <p:cNvPicPr preferRelativeResize="0"/>
          <p:nvPr/>
        </p:nvPicPr>
        <p:blipFill rotWithShape="1">
          <a:blip r:embed="rId7">
            <a:alphaModFix/>
          </a:blip>
          <a:srcRect b="0" l="0" r="0" t="0"/>
          <a:stretch/>
        </p:blipFill>
        <p:spPr>
          <a:xfrm>
            <a:off x="9936397" y="4381270"/>
            <a:ext cx="988571" cy="1616098"/>
          </a:xfrm>
          <a:prstGeom prst="rect">
            <a:avLst/>
          </a:prstGeom>
          <a:noFill/>
          <a:ln>
            <a:noFill/>
          </a:ln>
        </p:spPr>
      </p:pic>
      <p:sp>
        <p:nvSpPr>
          <p:cNvPr id="1603" name="Google Shape;1603;p80"/>
          <p:cNvSpPr/>
          <p:nvPr/>
        </p:nvSpPr>
        <p:spPr>
          <a:xfrm>
            <a:off x="837183" y="6231804"/>
            <a:ext cx="2324739"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8">
                  <a:extLst>
                    <a:ext uri="{A12FA001-AC4F-418D-AE19-62706E023703}">
                      <ahyp:hlinkClr val="tx"/>
                    </a:ext>
                  </a:extLst>
                </a:hlinkClick>
              </a:rPr>
              <a:t>hkn.ieee.org</a:t>
            </a:r>
            <a:endParaRPr b="1" sz="1600">
              <a:solidFill>
                <a:srgbClr val="00629B"/>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8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Power &amp; Energy Society Scholarship Plus Initiative</a:t>
            </a:r>
            <a:endParaRPr/>
          </a:p>
        </p:txBody>
      </p:sp>
      <p:sp>
        <p:nvSpPr>
          <p:cNvPr id="1609" name="Google Shape;1609;p81"/>
          <p:cNvSpPr txBox="1"/>
          <p:nvPr>
            <p:ph idx="1" type="body"/>
          </p:nvPr>
        </p:nvSpPr>
        <p:spPr>
          <a:xfrm>
            <a:off x="452282" y="2356091"/>
            <a:ext cx="5820696" cy="3837607"/>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Provides scholarships and real-world experience to undergraduates who are interested in power and energy engineering careers. </a:t>
            </a:r>
            <a:endParaRPr/>
          </a:p>
          <a:p>
            <a:pPr indent="-342900" lvl="0" marL="342900" rtl="0" algn="l">
              <a:lnSpc>
                <a:spcPct val="90000"/>
              </a:lnSpc>
              <a:spcBef>
                <a:spcPts val="1000"/>
              </a:spcBef>
              <a:spcAft>
                <a:spcPts val="0"/>
              </a:spcAft>
              <a:buClr>
                <a:schemeClr val="dk1"/>
              </a:buClr>
              <a:buSzPts val="2000"/>
              <a:buFont typeface="Arial"/>
              <a:buChar char="•"/>
            </a:pPr>
            <a:r>
              <a:rPr lang="en-US"/>
              <a:t>Attracts highly qualified engineering students to the field. </a:t>
            </a:r>
            <a:endParaRPr/>
          </a:p>
          <a:p>
            <a:pPr indent="-342900" lvl="0" marL="342900" rtl="0" algn="l">
              <a:lnSpc>
                <a:spcPct val="90000"/>
              </a:lnSpc>
              <a:spcBef>
                <a:spcPts val="1000"/>
              </a:spcBef>
              <a:spcAft>
                <a:spcPts val="0"/>
              </a:spcAft>
              <a:buClr>
                <a:schemeClr val="dk1"/>
              </a:buClr>
              <a:buSzPts val="2000"/>
              <a:buFont typeface="Arial"/>
              <a:buChar char="•"/>
            </a:pPr>
            <a:r>
              <a:rPr lang="en-US"/>
              <a:t>Paves the way for the individuals who will one day develop new green technologies, build the smart grid, and change the way we generate and utilize power.</a:t>
            </a:r>
            <a:endParaRPr/>
          </a:p>
        </p:txBody>
      </p:sp>
      <p:pic>
        <p:nvPicPr>
          <p:cNvPr descr="A picture containing text, indoor&#10;&#10;Description automatically generated" id="1610" name="Google Shape;1610;p81"/>
          <p:cNvPicPr preferRelativeResize="0"/>
          <p:nvPr>
            <p:ph idx="2" type="pic"/>
          </p:nvPr>
        </p:nvPicPr>
        <p:blipFill rotWithShape="1">
          <a:blip r:embed="rId3">
            <a:alphaModFix/>
          </a:blip>
          <a:srcRect b="0" l="0" r="0" t="0"/>
          <a:stretch/>
        </p:blipFill>
        <p:spPr>
          <a:xfrm>
            <a:off x="7944463" y="1668681"/>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descr="A picture containing person, outdoor&#10;&#10;Description automatically generated" id="1611" name="Google Shape;1611;p81"/>
          <p:cNvPicPr preferRelativeResize="0"/>
          <p:nvPr>
            <p:ph idx="3" type="pic"/>
          </p:nvPr>
        </p:nvPicPr>
        <p:blipFill rotWithShape="1">
          <a:blip r:embed="rId4">
            <a:alphaModFix/>
          </a:blip>
          <a:srcRect b="0" l="0" r="0" t="0"/>
          <a:stretch/>
        </p:blipFill>
        <p:spPr>
          <a:xfrm>
            <a:off x="6312308" y="2711318"/>
            <a:ext cx="1848466" cy="1212340"/>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descr="A group of people holding certificates&#10;&#10;Description automatically generated" id="1612" name="Google Shape;1612;p81"/>
          <p:cNvPicPr preferRelativeResize="0"/>
          <p:nvPr>
            <p:ph idx="4" type="pic"/>
          </p:nvPr>
        </p:nvPicPr>
        <p:blipFill rotWithShape="1">
          <a:blip r:embed="rId5">
            <a:alphaModFix/>
          </a:blip>
          <a:srcRect b="0" l="0" r="0" t="0"/>
          <a:stretch/>
        </p:blipFill>
        <p:spPr>
          <a:xfrm>
            <a:off x="6705600" y="3962570"/>
            <a:ext cx="2192594" cy="1533832"/>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1613" name="Google Shape;1613;p81"/>
          <p:cNvSpPr txBox="1"/>
          <p:nvPr>
            <p:ph idx="5" type="body"/>
          </p:nvPr>
        </p:nvSpPr>
        <p:spPr>
          <a:xfrm>
            <a:off x="452079" y="914400"/>
            <a:ext cx="6762454" cy="12844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The goal of the IEEE PES Scholarship Plus Initiative is to encourage undergraduate students to pursue careers in power and energy engineering. </a:t>
            </a:r>
            <a:endParaRPr/>
          </a:p>
        </p:txBody>
      </p:sp>
      <p:sp>
        <p:nvSpPr>
          <p:cNvPr id="1614" name="Google Shape;1614;p81"/>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IEEE Power &amp; Energy Society Scholarship Plus Initiative" id="1615" name="Google Shape;1615;p81"/>
          <p:cNvPicPr preferRelativeResize="0"/>
          <p:nvPr/>
        </p:nvPicPr>
        <p:blipFill rotWithShape="1">
          <a:blip r:embed="rId6">
            <a:alphaModFix/>
          </a:blip>
          <a:srcRect b="0" l="0" r="0" t="0"/>
          <a:stretch/>
        </p:blipFill>
        <p:spPr>
          <a:xfrm>
            <a:off x="9042699" y="4499011"/>
            <a:ext cx="2911614" cy="617136"/>
          </a:xfrm>
          <a:prstGeom prst="rect">
            <a:avLst/>
          </a:prstGeom>
          <a:noFill/>
          <a:ln>
            <a:noFill/>
          </a:ln>
        </p:spPr>
      </p:pic>
      <p:sp>
        <p:nvSpPr>
          <p:cNvPr id="1616" name="Google Shape;1616;p81"/>
          <p:cNvSpPr/>
          <p:nvPr/>
        </p:nvSpPr>
        <p:spPr>
          <a:xfrm>
            <a:off x="837183" y="6241636"/>
            <a:ext cx="2825582"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ee-scholarship.org</a:t>
            </a:r>
            <a:endParaRPr b="1" sz="1600">
              <a:solidFill>
                <a:srgbClr val="00629B"/>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pic>
        <p:nvPicPr>
          <p:cNvPr descr="IEEE MOVEs Technology into Action for Disaster Relief - IEEE Technical  Community Spotlight" id="1621" name="Google Shape;1621;p82"/>
          <p:cNvPicPr preferRelativeResize="0"/>
          <p:nvPr/>
        </p:nvPicPr>
        <p:blipFill rotWithShape="1">
          <a:blip r:embed="rId3">
            <a:alphaModFix/>
          </a:blip>
          <a:srcRect b="0" l="0" r="0" t="0"/>
          <a:stretch/>
        </p:blipFill>
        <p:spPr>
          <a:xfrm>
            <a:off x="7828178" y="1626510"/>
            <a:ext cx="3872977" cy="2577290"/>
          </a:xfrm>
          <a:prstGeom prst="snip2DiagRect">
            <a:avLst>
              <a:gd fmla="val 0" name="adj1"/>
              <a:gd fmla="val 16667" name="adj2"/>
            </a:avLst>
          </a:prstGeom>
          <a:noFill/>
          <a:ln>
            <a:noFill/>
          </a:ln>
        </p:spPr>
      </p:pic>
      <p:sp>
        <p:nvSpPr>
          <p:cNvPr id="1622" name="Google Shape;1622;p8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IEEE-USA Community Outreach Initiative (the MOVE Project)</a:t>
            </a:r>
            <a:endParaRPr/>
          </a:p>
        </p:txBody>
      </p:sp>
      <p:sp>
        <p:nvSpPr>
          <p:cNvPr id="1623" name="Google Shape;1623;p82"/>
          <p:cNvSpPr txBox="1"/>
          <p:nvPr>
            <p:ph idx="1" type="body"/>
          </p:nvPr>
        </p:nvSpPr>
        <p:spPr>
          <a:xfrm>
            <a:off x="452282" y="2546555"/>
            <a:ext cx="5427411" cy="364714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These temporary emergency relief provisions help those affected stay connected and make sure they can access the help they need. </a:t>
            </a:r>
            <a:endParaRPr/>
          </a:p>
          <a:p>
            <a:pPr indent="-342900" lvl="0" marL="342900" rtl="0" algn="l">
              <a:lnSpc>
                <a:spcPct val="90000"/>
              </a:lnSpc>
              <a:spcBef>
                <a:spcPts val="1000"/>
              </a:spcBef>
              <a:spcAft>
                <a:spcPts val="0"/>
              </a:spcAft>
              <a:buClr>
                <a:schemeClr val="dk1"/>
              </a:buClr>
              <a:buSzPts val="2000"/>
              <a:buFont typeface="Arial"/>
              <a:buChar char="•"/>
            </a:pPr>
            <a:r>
              <a:rPr lang="en-US"/>
              <a:t>Services include phone charging, internet &amp; communications support, and lighting to disaster victims.</a:t>
            </a:r>
            <a:endParaRPr/>
          </a:p>
        </p:txBody>
      </p:sp>
      <p:pic>
        <p:nvPicPr>
          <p:cNvPr id="1624" name="Google Shape;1624;p82"/>
          <p:cNvPicPr preferRelativeResize="0"/>
          <p:nvPr>
            <p:ph idx="3" type="pic"/>
          </p:nvPr>
        </p:nvPicPr>
        <p:blipFill rotWithShape="1">
          <a:blip r:embed="rId4">
            <a:alphaModFix/>
          </a:blip>
          <a:srcRect b="0" l="0" r="0" t="0"/>
          <a:stretch/>
        </p:blipFill>
        <p:spPr>
          <a:xfrm>
            <a:off x="6312308" y="2701590"/>
            <a:ext cx="1848466" cy="1212340"/>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id="1625" name="Google Shape;1625;p82"/>
          <p:cNvPicPr preferRelativeResize="0"/>
          <p:nvPr>
            <p:ph idx="4" type="pic"/>
          </p:nvPr>
        </p:nvPicPr>
        <p:blipFill rotWithShape="1">
          <a:blip r:embed="rId5">
            <a:alphaModFix/>
          </a:blip>
          <a:srcRect b="0" l="0" r="0" t="0"/>
          <a:stretch/>
        </p:blipFill>
        <p:spPr>
          <a:xfrm>
            <a:off x="6705600" y="3962570"/>
            <a:ext cx="2192594" cy="1533832"/>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1626" name="Google Shape;1626;p82"/>
          <p:cNvSpPr txBox="1"/>
          <p:nvPr>
            <p:ph idx="5" type="body"/>
          </p:nvPr>
        </p:nvSpPr>
        <p:spPr>
          <a:xfrm>
            <a:off x="452079" y="914400"/>
            <a:ext cx="7376100" cy="110405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b="1" lang="en-US"/>
              <a:t>MOVE Community Outreach</a:t>
            </a:r>
            <a:r>
              <a:rPr lang="en-US"/>
              <a:t> is an emergency relief program committed to assisting victims of natural disasters with short-term communications, computer, and power solutions. </a:t>
            </a:r>
            <a:endParaRPr/>
          </a:p>
        </p:txBody>
      </p:sp>
      <p:sp>
        <p:nvSpPr>
          <p:cNvPr id="1627" name="Google Shape;1627;p8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IEEE-USA Community Outreach (MOVE)" id="1628" name="Google Shape;1628;p82"/>
          <p:cNvPicPr preferRelativeResize="0"/>
          <p:nvPr/>
        </p:nvPicPr>
        <p:blipFill rotWithShape="1">
          <a:blip r:embed="rId6">
            <a:alphaModFix/>
          </a:blip>
          <a:srcRect b="0" l="0" r="0" t="0"/>
          <a:stretch/>
        </p:blipFill>
        <p:spPr>
          <a:xfrm>
            <a:off x="9106171" y="4588473"/>
            <a:ext cx="2464430" cy="564080"/>
          </a:xfrm>
          <a:prstGeom prst="rect">
            <a:avLst/>
          </a:prstGeom>
          <a:noFill/>
          <a:ln>
            <a:noFill/>
          </a:ln>
        </p:spPr>
      </p:pic>
      <p:sp>
        <p:nvSpPr>
          <p:cNvPr id="1629" name="Google Shape;1629;p82"/>
          <p:cNvSpPr/>
          <p:nvPr/>
        </p:nvSpPr>
        <p:spPr>
          <a:xfrm>
            <a:off x="837183" y="6241636"/>
            <a:ext cx="2774286"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move.ieeeusa.org</a:t>
            </a:r>
            <a:endParaRPr b="1" sz="1600">
              <a:solidFill>
                <a:srgbClr val="00629B"/>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8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Life Members Committee (LMC)</a:t>
            </a:r>
            <a:endParaRPr/>
          </a:p>
        </p:txBody>
      </p:sp>
      <p:sp>
        <p:nvSpPr>
          <p:cNvPr id="1635" name="Google Shape;1635;p83"/>
          <p:cNvSpPr txBox="1"/>
          <p:nvPr>
            <p:ph idx="1" type="body"/>
          </p:nvPr>
        </p:nvSpPr>
        <p:spPr>
          <a:xfrm>
            <a:off x="452282" y="2919779"/>
            <a:ext cx="5732210" cy="3273919"/>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Excite students about STEM </a:t>
            </a:r>
            <a:endParaRPr/>
          </a:p>
          <a:p>
            <a:pPr indent="-342900" lvl="0" marL="342900" rtl="0" algn="l">
              <a:lnSpc>
                <a:spcPct val="90000"/>
              </a:lnSpc>
              <a:spcBef>
                <a:spcPts val="1000"/>
              </a:spcBef>
              <a:spcAft>
                <a:spcPts val="0"/>
              </a:spcAft>
              <a:buClr>
                <a:schemeClr val="dk1"/>
              </a:buClr>
              <a:buSzPts val="2000"/>
              <a:buFont typeface="Arial"/>
              <a:buChar char="•"/>
            </a:pPr>
            <a:r>
              <a:rPr lang="en-US"/>
              <a:t>Empower young minds to pursue careers in IEEE fields of interest</a:t>
            </a:r>
            <a:endParaRPr/>
          </a:p>
          <a:p>
            <a:pPr indent="-342900" lvl="0" marL="342900" rtl="0" algn="l">
              <a:lnSpc>
                <a:spcPct val="90000"/>
              </a:lnSpc>
              <a:spcBef>
                <a:spcPts val="1000"/>
              </a:spcBef>
              <a:spcAft>
                <a:spcPts val="0"/>
              </a:spcAft>
              <a:buClr>
                <a:schemeClr val="dk1"/>
              </a:buClr>
              <a:buSzPts val="2000"/>
              <a:buFont typeface="Arial"/>
              <a:buChar char="•"/>
            </a:pPr>
            <a:r>
              <a:rPr lang="en-US"/>
              <a:t>Preserve the legacy IEEE members helped create</a:t>
            </a:r>
            <a:endParaRPr/>
          </a:p>
          <a:p>
            <a:pPr indent="-342900" lvl="0" marL="342900" rtl="0" algn="l">
              <a:lnSpc>
                <a:spcPct val="90000"/>
              </a:lnSpc>
              <a:spcBef>
                <a:spcPts val="1000"/>
              </a:spcBef>
              <a:spcAft>
                <a:spcPts val="0"/>
              </a:spcAft>
              <a:buClr>
                <a:schemeClr val="dk1"/>
              </a:buClr>
              <a:buSzPts val="2000"/>
              <a:buFont typeface="Arial"/>
              <a:buChar char="•"/>
            </a:pPr>
            <a:r>
              <a:rPr lang="en-US"/>
              <a:t>Acknowledge peers for accomplishments</a:t>
            </a:r>
            <a:endParaRPr/>
          </a:p>
          <a:p>
            <a:pPr indent="-342900" lvl="0" marL="342900" rtl="0" algn="l">
              <a:lnSpc>
                <a:spcPct val="90000"/>
              </a:lnSpc>
              <a:spcBef>
                <a:spcPts val="1000"/>
              </a:spcBef>
              <a:spcAft>
                <a:spcPts val="0"/>
              </a:spcAft>
              <a:buClr>
                <a:schemeClr val="dk1"/>
              </a:buClr>
              <a:buSzPts val="2000"/>
              <a:buFont typeface="Arial"/>
              <a:buChar char="•"/>
            </a:pPr>
            <a:r>
              <a:rPr lang="en-US"/>
              <a:t>Encourage Life members and retirees to stay active in IEEE</a:t>
            </a:r>
            <a:endParaRPr/>
          </a:p>
        </p:txBody>
      </p:sp>
      <p:sp>
        <p:nvSpPr>
          <p:cNvPr id="1636" name="Google Shape;1636;p83"/>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Providing leadership in identifying and supporting interests of IEEE Life Members.</a:t>
            </a:r>
            <a:endParaRPr/>
          </a:p>
          <a:p>
            <a:pPr indent="0" lvl="0" marL="0" rtl="0" algn="l">
              <a:lnSpc>
                <a:spcPct val="90000"/>
              </a:lnSpc>
              <a:spcBef>
                <a:spcPts val="1000"/>
              </a:spcBef>
              <a:spcAft>
                <a:spcPts val="0"/>
              </a:spcAft>
              <a:buClr>
                <a:srgbClr val="75787B"/>
              </a:buClr>
              <a:buSzPts val="2400"/>
              <a:buNone/>
            </a:pPr>
            <a:r>
              <a:t/>
            </a:r>
            <a:endParaRPr/>
          </a:p>
        </p:txBody>
      </p:sp>
      <p:pic>
        <p:nvPicPr>
          <p:cNvPr descr="Logo&#10;&#10;Description automatically generated" id="1637" name="Google Shape;1637;p83"/>
          <p:cNvPicPr preferRelativeResize="0"/>
          <p:nvPr>
            <p:ph idx="6" type="pic"/>
          </p:nvPr>
        </p:nvPicPr>
        <p:blipFill rotWithShape="1">
          <a:blip r:embed="rId3">
            <a:alphaModFix/>
          </a:blip>
          <a:srcRect b="-29615" l="-6352" r="-10654" t="-26019"/>
          <a:stretch/>
        </p:blipFill>
        <p:spPr>
          <a:xfrm>
            <a:off x="9006348" y="4306530"/>
            <a:ext cx="2694808" cy="1160376"/>
          </a:xfrm>
          <a:prstGeom prst="rect">
            <a:avLst/>
          </a:prstGeom>
          <a:noFill/>
          <a:ln>
            <a:noFill/>
          </a:ln>
        </p:spPr>
      </p:pic>
      <p:sp>
        <p:nvSpPr>
          <p:cNvPr id="1638" name="Google Shape;1638;p83"/>
          <p:cNvSpPr txBox="1"/>
          <p:nvPr>
            <p:ph idx="7" type="body"/>
          </p:nvPr>
        </p:nvSpPr>
        <p:spPr>
          <a:xfrm>
            <a:off x="452385" y="1668463"/>
            <a:ext cx="6970970" cy="133037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The IEEE Life Members Fund of the IEEE Foundation supports IEEE activities of interest to Life members, potential engineers, and engineering students. Generous donations are invested in initiatives that:</a:t>
            </a:r>
            <a:endParaRPr/>
          </a:p>
          <a:p>
            <a:pPr indent="0" lvl="0" marL="0" rtl="0" algn="l">
              <a:lnSpc>
                <a:spcPct val="90000"/>
              </a:lnSpc>
              <a:spcBef>
                <a:spcPts val="1000"/>
              </a:spcBef>
              <a:spcAft>
                <a:spcPts val="0"/>
              </a:spcAft>
              <a:buClr>
                <a:schemeClr val="dk1"/>
              </a:buClr>
              <a:buSzPts val="2000"/>
              <a:buNone/>
            </a:pPr>
            <a:r>
              <a:t/>
            </a:r>
            <a:endParaRPr/>
          </a:p>
        </p:txBody>
      </p:sp>
      <p:sp>
        <p:nvSpPr>
          <p:cNvPr id="1639" name="Google Shape;1639;p8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40" name="Google Shape;1640;p83"/>
          <p:cNvSpPr/>
          <p:nvPr/>
        </p:nvSpPr>
        <p:spPr>
          <a:xfrm>
            <a:off x="806055" y="6257373"/>
            <a:ext cx="8200293"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Learn more: </a:t>
            </a:r>
            <a:r>
              <a:rPr b="1" i="0" lang="en-US" sz="1600" u="sng" strike="noStrike">
                <a:solidFill>
                  <a:srgbClr val="0563C1"/>
                </a:solidFill>
                <a:latin typeface="Calibri"/>
                <a:ea typeface="Calibri"/>
                <a:cs typeface="Calibri"/>
                <a:sym typeface="Calibri"/>
                <a:hlinkClick r:id="rId4">
                  <a:extLst>
                    <a:ext uri="{A12FA001-AC4F-418D-AE19-62706E023703}">
                      <ahyp:hlinkClr val="tx"/>
                    </a:ext>
                  </a:extLst>
                </a:hlinkClick>
              </a:rPr>
              <a:t>life.ieee.org</a:t>
            </a:r>
            <a:endParaRPr b="0" sz="1600">
              <a:solidFill>
                <a:schemeClr val="dk1"/>
              </a:solidFill>
              <a:latin typeface="Calibri"/>
              <a:ea typeface="Calibri"/>
              <a:cs typeface="Calibri"/>
              <a:sym typeface="Calibri"/>
            </a:endParaRPr>
          </a:p>
          <a:p>
            <a:pPr indent="0" lvl="0" marL="0" marR="0" rtl="0" algn="l">
              <a:spcBef>
                <a:spcPts val="0"/>
              </a:spcBef>
              <a:spcAft>
                <a:spcPts val="0"/>
              </a:spcAft>
              <a:buNone/>
            </a:pPr>
            <a:br>
              <a:rPr lang="en-US" sz="1600">
                <a:solidFill>
                  <a:schemeClr val="dk1"/>
                </a:solidFill>
                <a:latin typeface="Calibri"/>
                <a:ea typeface="Calibri"/>
                <a:cs typeface="Calibri"/>
                <a:sym typeface="Calibri"/>
              </a:rPr>
            </a:br>
            <a:endParaRPr b="1" sz="1600">
              <a:solidFill>
                <a:srgbClr val="00629B"/>
              </a:solidFill>
              <a:latin typeface="Calibri"/>
              <a:ea typeface="Calibri"/>
              <a:cs typeface="Calibri"/>
              <a:sym typeface="Calibri"/>
            </a:endParaRPr>
          </a:p>
        </p:txBody>
      </p:sp>
      <p:pic>
        <p:nvPicPr>
          <p:cNvPr id="1641" name="Google Shape;1641;p83"/>
          <p:cNvPicPr preferRelativeResize="0"/>
          <p:nvPr>
            <p:ph idx="3" type="pic"/>
          </p:nvPr>
        </p:nvPicPr>
        <p:blipFill rotWithShape="1">
          <a:blip r:embed="rId5">
            <a:alphaModFix/>
          </a:blip>
          <a:srcRect b="0" l="0" r="0" t="0"/>
          <a:stretch/>
        </p:blipFill>
        <p:spPr>
          <a:xfrm>
            <a:off x="6312308" y="2711318"/>
            <a:ext cx="1848466" cy="1212340"/>
          </a:xfrm>
          <a:prstGeom prst="snip2DiagRect">
            <a:avLst>
              <a:gd fmla="val 0" name="adj1"/>
              <a:gd fmla="val 16667" name="adj2"/>
            </a:avLst>
          </a:prstGeom>
          <a:noFill/>
          <a:ln>
            <a:noFill/>
          </a:ln>
        </p:spPr>
      </p:pic>
      <p:pic>
        <p:nvPicPr>
          <p:cNvPr id="1642" name="Google Shape;1642;p83"/>
          <p:cNvPicPr preferRelativeResize="0"/>
          <p:nvPr>
            <p:ph idx="2" type="pic"/>
          </p:nvPr>
        </p:nvPicPr>
        <p:blipFill rotWithShape="1">
          <a:blip r:embed="rId6">
            <a:alphaModFix/>
          </a:blip>
          <a:srcRect b="0" l="0" r="0" t="0"/>
          <a:stretch/>
        </p:blipFill>
        <p:spPr>
          <a:xfrm>
            <a:off x="7944463" y="1668681"/>
            <a:ext cx="3765755" cy="256902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pic>
        <p:nvPicPr>
          <p:cNvPr id="1643" name="Google Shape;1643;p83"/>
          <p:cNvPicPr preferRelativeResize="0"/>
          <p:nvPr>
            <p:ph idx="4" type="pic"/>
          </p:nvPr>
        </p:nvPicPr>
        <p:blipFill rotWithShape="1">
          <a:blip r:embed="rId7">
            <a:alphaModFix/>
          </a:blip>
          <a:srcRect b="0" l="0" r="0" t="0"/>
          <a:stretch/>
        </p:blipFill>
        <p:spPr>
          <a:xfrm>
            <a:off x="6705600" y="3962570"/>
            <a:ext cx="2192594" cy="1533832"/>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84"/>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History Center</a:t>
            </a:r>
            <a:endParaRPr/>
          </a:p>
        </p:txBody>
      </p:sp>
      <p:sp>
        <p:nvSpPr>
          <p:cNvPr id="1649" name="Google Shape;1649;p84"/>
          <p:cNvSpPr txBox="1"/>
          <p:nvPr>
            <p:ph idx="2" type="body"/>
          </p:nvPr>
        </p:nvSpPr>
        <p:spPr>
          <a:xfrm>
            <a:off x="452078" y="914400"/>
            <a:ext cx="11307763" cy="8280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The mission of the IEEE History Center is to preserve, research, and promote the legacy of electrical engineering and computing technologies.</a:t>
            </a:r>
            <a:endParaRPr/>
          </a:p>
        </p:txBody>
      </p:sp>
      <p:sp>
        <p:nvSpPr>
          <p:cNvPr id="1650" name="Google Shape;1650;p84"/>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51" name="Google Shape;1651;p84"/>
          <p:cNvSpPr/>
          <p:nvPr/>
        </p:nvSpPr>
        <p:spPr>
          <a:xfrm>
            <a:off x="832267" y="6243365"/>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ethw.org</a:t>
            </a:r>
            <a:endParaRPr b="1" sz="1600">
              <a:solidFill>
                <a:srgbClr val="00629B"/>
              </a:solidFill>
              <a:latin typeface="Calibri"/>
              <a:ea typeface="Calibri"/>
              <a:cs typeface="Calibri"/>
              <a:sym typeface="Calibri"/>
            </a:endParaRPr>
          </a:p>
        </p:txBody>
      </p:sp>
      <p:pic>
        <p:nvPicPr>
          <p:cNvPr id="1652" name="Google Shape;1652;p84"/>
          <p:cNvPicPr preferRelativeResize="0"/>
          <p:nvPr/>
        </p:nvPicPr>
        <p:blipFill rotWithShape="1">
          <a:blip r:embed="rId4">
            <a:alphaModFix/>
          </a:blip>
          <a:srcRect b="0" l="0" r="0" t="0"/>
          <a:stretch/>
        </p:blipFill>
        <p:spPr>
          <a:xfrm>
            <a:off x="554410" y="1800246"/>
            <a:ext cx="10184926" cy="428081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85"/>
          <p:cNvSpPr txBox="1"/>
          <p:nvPr>
            <p:ph type="title"/>
          </p:nvPr>
        </p:nvSpPr>
        <p:spPr>
          <a:xfrm>
            <a:off x="3116263" y="1844675"/>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Awards</a:t>
            </a:r>
            <a:endParaRPr/>
          </a:p>
        </p:txBody>
      </p:sp>
      <p:sp>
        <p:nvSpPr>
          <p:cNvPr id="1658" name="Google Shape;1658;p85"/>
          <p:cNvSpPr txBox="1"/>
          <p:nvPr>
            <p:ph idx="1" type="body"/>
          </p:nvPr>
        </p:nvSpPr>
        <p:spPr>
          <a:xfrm>
            <a:off x="3116263" y="2940050"/>
            <a:ext cx="837469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Corporate Awards recognize leaders and visionaries who have paved the road of discovery. </a:t>
            </a:r>
            <a:endParaRPr/>
          </a:p>
        </p:txBody>
      </p:sp>
      <p:sp>
        <p:nvSpPr>
          <p:cNvPr id="1659" name="Google Shape;1659;p85"/>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Awards</a:t>
            </a:r>
            <a:endParaRPr/>
          </a:p>
          <a:p>
            <a:pPr indent="0" lvl="0" marL="0" rtl="0" algn="l">
              <a:lnSpc>
                <a:spcPct val="150000"/>
              </a:lnSpc>
              <a:spcBef>
                <a:spcPts val="1000"/>
              </a:spcBef>
              <a:spcAft>
                <a:spcPts val="0"/>
              </a:spcAft>
              <a:buClr>
                <a:schemeClr val="lt1"/>
              </a:buClr>
              <a:buSzPts val="1400"/>
              <a:buNone/>
            </a:pPr>
            <a:r>
              <a:rPr lang="en-US"/>
              <a:t>Industry</a:t>
            </a:r>
            <a:endParaRPr/>
          </a:p>
        </p:txBody>
      </p:sp>
      <p:sp>
        <p:nvSpPr>
          <p:cNvPr id="1660" name="Google Shape;1660;p85"/>
          <p:cNvSpPr/>
          <p:nvPr/>
        </p:nvSpPr>
        <p:spPr>
          <a:xfrm>
            <a:off x="215707" y="4008302"/>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1" name="Google Shape;1661;p85"/>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86"/>
          <p:cNvSpPr/>
          <p:nvPr/>
        </p:nvSpPr>
        <p:spPr>
          <a:xfrm>
            <a:off x="887446" y="2573337"/>
            <a:ext cx="10541838" cy="2952819"/>
          </a:xfrm>
          <a:prstGeom prst="snip2DiagRect">
            <a:avLst>
              <a:gd fmla="val 0" name="adj1"/>
              <a:gd fmla="val 11018" name="adj2"/>
            </a:avLst>
          </a:prstGeom>
          <a:gradFill>
            <a:gsLst>
              <a:gs pos="0">
                <a:srgbClr val="002855"/>
              </a:gs>
              <a:gs pos="100000">
                <a:srgbClr val="772583"/>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68" name="Google Shape;1668;p86"/>
          <p:cNvPicPr preferRelativeResize="0"/>
          <p:nvPr/>
        </p:nvPicPr>
        <p:blipFill rotWithShape="1">
          <a:blip r:embed="rId3">
            <a:alphaModFix amt="14000"/>
          </a:blip>
          <a:srcRect b="0" l="0" r="0" t="0"/>
          <a:stretch/>
        </p:blipFill>
        <p:spPr>
          <a:xfrm>
            <a:off x="911664" y="2573336"/>
            <a:ext cx="10541838" cy="2952819"/>
          </a:xfrm>
          <a:prstGeom prst="snip2DiagRect">
            <a:avLst>
              <a:gd fmla="val 0" name="adj1"/>
              <a:gd fmla="val 10875" name="adj2"/>
            </a:avLst>
          </a:prstGeom>
          <a:noFill/>
          <a:ln>
            <a:noFill/>
          </a:ln>
        </p:spPr>
      </p:pic>
      <p:sp>
        <p:nvSpPr>
          <p:cNvPr id="1669" name="Google Shape;1669;p86"/>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Corporate Awards Programs</a:t>
            </a:r>
            <a:endParaRPr/>
          </a:p>
        </p:txBody>
      </p:sp>
      <p:sp>
        <p:nvSpPr>
          <p:cNvPr id="1670" name="Google Shape;1670;p86"/>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Accomplishments in IEEE’s fields of interest are recognized with annual presentations for extraordinary contributions to technology, society, and the engineering profession.</a:t>
            </a:r>
            <a:endParaRPr/>
          </a:p>
        </p:txBody>
      </p:sp>
      <p:sp>
        <p:nvSpPr>
          <p:cNvPr id="1671" name="Google Shape;1671;p86"/>
          <p:cNvSpPr txBox="1"/>
          <p:nvPr>
            <p:ph idx="3" type="body"/>
          </p:nvPr>
        </p:nvSpPr>
        <p:spPr>
          <a:xfrm>
            <a:off x="2715919" y="1728671"/>
            <a:ext cx="6220264" cy="68103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US"/>
              <a:t>Each award has a unique mission and criteria—and offers the opportunity to honor distinguished colleagues. </a:t>
            </a:r>
            <a:endParaRPr/>
          </a:p>
          <a:p>
            <a:pPr indent="0" lvl="0" marL="0" rtl="0" algn="l">
              <a:lnSpc>
                <a:spcPct val="90000"/>
              </a:lnSpc>
              <a:spcBef>
                <a:spcPts val="1000"/>
              </a:spcBef>
              <a:spcAft>
                <a:spcPts val="0"/>
              </a:spcAft>
              <a:buClr>
                <a:schemeClr val="dk1"/>
              </a:buClr>
              <a:buSzPts val="2000"/>
              <a:buNone/>
            </a:pPr>
            <a:r>
              <a:t/>
            </a:r>
            <a:endParaRPr/>
          </a:p>
        </p:txBody>
      </p:sp>
      <p:sp>
        <p:nvSpPr>
          <p:cNvPr id="1672" name="Google Shape;1672;p86"/>
          <p:cNvSpPr txBox="1"/>
          <p:nvPr>
            <p:ph idx="12" type="sldNum"/>
          </p:nvPr>
        </p:nvSpPr>
        <p:spPr>
          <a:xfrm>
            <a:off x="437223"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1673" name="Google Shape;1673;p86"/>
          <p:cNvPicPr preferRelativeResize="0"/>
          <p:nvPr/>
        </p:nvPicPr>
        <p:blipFill rotWithShape="1">
          <a:blip r:embed="rId4">
            <a:alphaModFix/>
          </a:blip>
          <a:srcRect b="0" l="0" r="0" t="0"/>
          <a:stretch/>
        </p:blipFill>
        <p:spPr>
          <a:xfrm>
            <a:off x="1964911" y="2934950"/>
            <a:ext cx="1583264" cy="1573551"/>
          </a:xfrm>
          <a:prstGeom prst="ellipse">
            <a:avLst/>
          </a:prstGeom>
          <a:noFill/>
          <a:ln cap="flat" cmpd="sng" w="47625">
            <a:solidFill>
              <a:schemeClr val="lt1"/>
            </a:solidFill>
            <a:prstDash val="solid"/>
            <a:round/>
            <a:headEnd len="sm" w="sm" type="none"/>
            <a:tailEnd len="sm" w="sm" type="none"/>
          </a:ln>
        </p:spPr>
      </p:pic>
      <p:pic>
        <p:nvPicPr>
          <p:cNvPr id="1674" name="Google Shape;1674;p86"/>
          <p:cNvPicPr preferRelativeResize="0"/>
          <p:nvPr/>
        </p:nvPicPr>
        <p:blipFill rotWithShape="1">
          <a:blip r:embed="rId5">
            <a:alphaModFix/>
          </a:blip>
          <a:srcRect b="0" l="0" r="0" t="0"/>
          <a:stretch/>
        </p:blipFill>
        <p:spPr>
          <a:xfrm>
            <a:off x="8810045" y="2925237"/>
            <a:ext cx="1583264" cy="1583264"/>
          </a:xfrm>
          <a:prstGeom prst="ellipse">
            <a:avLst/>
          </a:prstGeom>
          <a:noFill/>
          <a:ln cap="flat" cmpd="sng" w="47625">
            <a:solidFill>
              <a:schemeClr val="lt1"/>
            </a:solidFill>
            <a:prstDash val="solid"/>
            <a:round/>
            <a:headEnd len="sm" w="sm" type="none"/>
            <a:tailEnd len="sm" w="sm" type="none"/>
          </a:ln>
        </p:spPr>
      </p:pic>
      <p:sp>
        <p:nvSpPr>
          <p:cNvPr id="1675" name="Google Shape;1675;p86"/>
          <p:cNvSpPr txBox="1"/>
          <p:nvPr/>
        </p:nvSpPr>
        <p:spPr>
          <a:xfrm>
            <a:off x="1981843" y="4657772"/>
            <a:ext cx="15494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MEDALS</a:t>
            </a:r>
            <a:endParaRPr/>
          </a:p>
        </p:txBody>
      </p:sp>
      <p:sp>
        <p:nvSpPr>
          <p:cNvPr id="1676" name="Google Shape;1676;p86"/>
          <p:cNvSpPr txBox="1"/>
          <p:nvPr/>
        </p:nvSpPr>
        <p:spPr>
          <a:xfrm>
            <a:off x="8484852" y="4635359"/>
            <a:ext cx="223364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TECHNICAL AWARDS</a:t>
            </a:r>
            <a:endParaRPr/>
          </a:p>
        </p:txBody>
      </p:sp>
      <p:sp>
        <p:nvSpPr>
          <p:cNvPr id="1677" name="Google Shape;1677;p86"/>
          <p:cNvSpPr/>
          <p:nvPr/>
        </p:nvSpPr>
        <p:spPr>
          <a:xfrm>
            <a:off x="4577205" y="2573336"/>
            <a:ext cx="3148430" cy="2952819"/>
          </a:xfrm>
          <a:prstGeom prst="rect">
            <a:avLst/>
          </a:prstGeom>
          <a:solidFill>
            <a:srgbClr val="002855">
              <a:alpha val="3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78" name="Google Shape;1678;p86"/>
          <p:cNvPicPr preferRelativeResize="0"/>
          <p:nvPr/>
        </p:nvPicPr>
        <p:blipFill rotWithShape="1">
          <a:blip r:embed="rId6">
            <a:alphaModFix/>
          </a:blip>
          <a:srcRect b="0" l="0" r="0" t="0"/>
          <a:stretch/>
        </p:blipFill>
        <p:spPr>
          <a:xfrm>
            <a:off x="5555406" y="2883525"/>
            <a:ext cx="1257300" cy="1676400"/>
          </a:xfrm>
          <a:prstGeom prst="rect">
            <a:avLst/>
          </a:prstGeom>
          <a:noFill/>
          <a:ln cap="flat" cmpd="sng" w="47625">
            <a:solidFill>
              <a:schemeClr val="lt1"/>
            </a:solidFill>
            <a:prstDash val="solid"/>
            <a:round/>
            <a:headEnd len="sm" w="sm" type="none"/>
            <a:tailEnd len="sm" w="sm" type="none"/>
          </a:ln>
        </p:spPr>
      </p:pic>
      <p:sp>
        <p:nvSpPr>
          <p:cNvPr id="1679" name="Google Shape;1679;p86"/>
          <p:cNvSpPr txBox="1"/>
          <p:nvPr/>
        </p:nvSpPr>
        <p:spPr>
          <a:xfrm>
            <a:off x="5134832" y="4668816"/>
            <a:ext cx="20955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RECOGNITIONS</a:t>
            </a:r>
            <a:endParaRPr/>
          </a:p>
        </p:txBody>
      </p:sp>
      <p:sp>
        <p:nvSpPr>
          <p:cNvPr id="1680" name="Google Shape;1680;p86"/>
          <p:cNvSpPr/>
          <p:nvPr/>
        </p:nvSpPr>
        <p:spPr>
          <a:xfrm>
            <a:off x="911664" y="6236787"/>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7">
                  <a:extLst>
                    <a:ext uri="{A12FA001-AC4F-418D-AE19-62706E023703}">
                      <ahyp:hlinkClr val="tx"/>
                    </a:ext>
                  </a:extLst>
                </a:hlinkClick>
              </a:rPr>
              <a:t>corporate-awards.ieee.org</a:t>
            </a:r>
            <a:endParaRPr b="1" sz="1600">
              <a:solidFill>
                <a:srgbClr val="00629B"/>
              </a:solidFill>
              <a:latin typeface="Calibri"/>
              <a:ea typeface="Calibri"/>
              <a:cs typeface="Calibri"/>
              <a:sym typeface="Calibri"/>
            </a:endParaRPr>
          </a:p>
        </p:txBody>
      </p:sp>
      <p:sp>
        <p:nvSpPr>
          <p:cNvPr id="1681" name="Google Shape;1681;p86"/>
          <p:cNvSpPr txBox="1"/>
          <p:nvPr/>
        </p:nvSpPr>
        <p:spPr>
          <a:xfrm>
            <a:off x="442272" y="5704367"/>
            <a:ext cx="11307456" cy="317166"/>
          </a:xfrm>
          <a:prstGeom prst="rect">
            <a:avLst/>
          </a:prstGeom>
          <a:solidFill>
            <a:srgbClr val="00629B"/>
          </a:solid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1400"/>
              <a:buFont typeface="Arial"/>
              <a:buNone/>
            </a:pPr>
            <a:r>
              <a:rPr b="0" lang="en-US" sz="1400">
                <a:solidFill>
                  <a:schemeClr val="lt1"/>
                </a:solidFill>
                <a:latin typeface="Calibri"/>
                <a:ea typeface="Calibri"/>
                <a:cs typeface="Calibri"/>
                <a:sym typeface="Calibri"/>
              </a:rPr>
              <a:t>IEEE Medals, Recognitions, and Technical Field Awards are sponsored by donors, corporate partners, and IEEE Societies &amp; Organizational Units.</a:t>
            </a:r>
            <a:endParaRPr/>
          </a:p>
          <a:p>
            <a:pPr indent="0" lvl="0" marL="0" marR="0" rtl="0" algn="l">
              <a:lnSpc>
                <a:spcPct val="90000"/>
              </a:lnSpc>
              <a:spcBef>
                <a:spcPts val="1000"/>
              </a:spcBef>
              <a:spcAft>
                <a:spcPts val="0"/>
              </a:spcAft>
              <a:buClr>
                <a:schemeClr val="dk1"/>
              </a:buClr>
              <a:buSzPts val="1400"/>
              <a:buFont typeface="Arial"/>
              <a:buNone/>
            </a:pPr>
            <a:r>
              <a:t/>
            </a:r>
            <a:endParaRPr b="1" sz="1400">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87"/>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Medals</a:t>
            </a:r>
            <a:endParaRPr/>
          </a:p>
        </p:txBody>
      </p:sp>
      <p:sp>
        <p:nvSpPr>
          <p:cNvPr id="1688" name="Google Shape;1688;p87"/>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Medals are the highest awards presented within IEEE. The highest honor is the IEEE Medal of Honor, which recognizes an individual for an exceptional contribution or extraordinary career in the IEEE fields of interest.  </a:t>
            </a:r>
            <a:endParaRPr/>
          </a:p>
        </p:txBody>
      </p:sp>
      <p:sp>
        <p:nvSpPr>
          <p:cNvPr id="1689" name="Google Shape;1689;p87"/>
          <p:cNvSpPr txBox="1"/>
          <p:nvPr>
            <p:ph idx="4" type="body"/>
          </p:nvPr>
        </p:nvSpPr>
        <p:spPr>
          <a:xfrm>
            <a:off x="425490" y="2824553"/>
            <a:ext cx="9473813" cy="6810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US"/>
              <a:t>Past recipients of the IEEE Medal of Honor, have included such visionaries as:</a:t>
            </a:r>
            <a:endParaRPr/>
          </a:p>
        </p:txBody>
      </p:sp>
      <p:sp>
        <p:nvSpPr>
          <p:cNvPr id="1690" name="Google Shape;1690;p87"/>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91" name="Google Shape;1691;p87"/>
          <p:cNvSpPr txBox="1"/>
          <p:nvPr/>
        </p:nvSpPr>
        <p:spPr>
          <a:xfrm>
            <a:off x="494680" y="2031500"/>
            <a:ext cx="11076263"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600" u="none" strike="noStrike">
                <a:solidFill>
                  <a:schemeClr val="dk1"/>
                </a:solidFill>
                <a:latin typeface="Calibri"/>
                <a:ea typeface="Calibri"/>
                <a:cs typeface="Calibri"/>
                <a:sym typeface="Calibri"/>
              </a:rPr>
              <a:t>IEEE Medals embrace significant and broad IEEE interests and purposes. They are presented to individuals or teams for outstanding technological innovations and career achievements that have advanced technology for the benefit of humanity.</a:t>
            </a:r>
            <a:endParaRPr sz="1600">
              <a:solidFill>
                <a:schemeClr val="dk1"/>
              </a:solidFill>
              <a:latin typeface="Calibri"/>
              <a:ea typeface="Calibri"/>
              <a:cs typeface="Calibri"/>
              <a:sym typeface="Calibri"/>
            </a:endParaRPr>
          </a:p>
        </p:txBody>
      </p:sp>
      <p:sp>
        <p:nvSpPr>
          <p:cNvPr id="1692" name="Google Shape;1692;p87"/>
          <p:cNvSpPr/>
          <p:nvPr/>
        </p:nvSpPr>
        <p:spPr>
          <a:xfrm>
            <a:off x="837183" y="6239246"/>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corporate-awards.ieee.org</a:t>
            </a:r>
            <a:endParaRPr b="1" sz="1600">
              <a:solidFill>
                <a:srgbClr val="00629B"/>
              </a:solidFill>
              <a:latin typeface="Calibri"/>
              <a:ea typeface="Calibri"/>
              <a:cs typeface="Calibri"/>
              <a:sym typeface="Calibri"/>
            </a:endParaRPr>
          </a:p>
        </p:txBody>
      </p:sp>
      <p:pic>
        <p:nvPicPr>
          <p:cNvPr descr="A picture containing text, old, black, vintage&#10;&#10;Description automatically generated" id="1693" name="Google Shape;1693;p87"/>
          <p:cNvPicPr preferRelativeResize="0"/>
          <p:nvPr/>
        </p:nvPicPr>
        <p:blipFill rotWithShape="1">
          <a:blip r:embed="rId4">
            <a:alphaModFix/>
          </a:blip>
          <a:srcRect b="0" l="0" r="0" t="0"/>
          <a:stretch/>
        </p:blipFill>
        <p:spPr>
          <a:xfrm>
            <a:off x="494680" y="3353232"/>
            <a:ext cx="2003198" cy="1510792"/>
          </a:xfrm>
          <a:prstGeom prst="snip1Rect">
            <a:avLst>
              <a:gd fmla="val 16667" name="adj"/>
            </a:avLst>
          </a:prstGeom>
          <a:noFill/>
          <a:ln>
            <a:noFill/>
          </a:ln>
        </p:spPr>
      </p:pic>
      <p:pic>
        <p:nvPicPr>
          <p:cNvPr id="1694" name="Google Shape;1694;p87"/>
          <p:cNvPicPr preferRelativeResize="0"/>
          <p:nvPr/>
        </p:nvPicPr>
        <p:blipFill rotWithShape="1">
          <a:blip r:embed="rId5">
            <a:alphaModFix/>
          </a:blip>
          <a:srcRect b="0" l="0" r="0" t="0"/>
          <a:stretch/>
        </p:blipFill>
        <p:spPr>
          <a:xfrm>
            <a:off x="2795960" y="3353232"/>
            <a:ext cx="2003198" cy="1510792"/>
          </a:xfrm>
          <a:prstGeom prst="snip1Rect">
            <a:avLst>
              <a:gd fmla="val 16667" name="adj"/>
            </a:avLst>
          </a:prstGeom>
          <a:noFill/>
          <a:ln>
            <a:noFill/>
          </a:ln>
        </p:spPr>
      </p:pic>
      <p:pic>
        <p:nvPicPr>
          <p:cNvPr id="1695" name="Google Shape;1695;p87"/>
          <p:cNvPicPr preferRelativeResize="0"/>
          <p:nvPr/>
        </p:nvPicPr>
        <p:blipFill rotWithShape="1">
          <a:blip r:embed="rId6">
            <a:alphaModFix/>
          </a:blip>
          <a:srcRect b="0" l="0" r="0" t="0"/>
          <a:stretch/>
        </p:blipFill>
        <p:spPr>
          <a:xfrm>
            <a:off x="5097240" y="3353232"/>
            <a:ext cx="2003198" cy="1510792"/>
          </a:xfrm>
          <a:prstGeom prst="snip1Rect">
            <a:avLst>
              <a:gd fmla="val 16667" name="adj"/>
            </a:avLst>
          </a:prstGeom>
          <a:noFill/>
          <a:ln>
            <a:noFill/>
          </a:ln>
        </p:spPr>
      </p:pic>
      <p:pic>
        <p:nvPicPr>
          <p:cNvPr id="1696" name="Google Shape;1696;p87"/>
          <p:cNvPicPr preferRelativeResize="0"/>
          <p:nvPr/>
        </p:nvPicPr>
        <p:blipFill rotWithShape="1">
          <a:blip r:embed="rId7">
            <a:alphaModFix/>
          </a:blip>
          <a:srcRect b="0" l="0" r="0" t="0"/>
          <a:stretch/>
        </p:blipFill>
        <p:spPr>
          <a:xfrm>
            <a:off x="7398520" y="3353232"/>
            <a:ext cx="2003198" cy="1510792"/>
          </a:xfrm>
          <a:prstGeom prst="snip1Rect">
            <a:avLst>
              <a:gd fmla="val 16667" name="adj"/>
            </a:avLst>
          </a:prstGeom>
          <a:noFill/>
          <a:ln>
            <a:noFill/>
          </a:ln>
        </p:spPr>
      </p:pic>
      <p:pic>
        <p:nvPicPr>
          <p:cNvPr id="1697" name="Google Shape;1697;p87"/>
          <p:cNvPicPr preferRelativeResize="0"/>
          <p:nvPr/>
        </p:nvPicPr>
        <p:blipFill rotWithShape="1">
          <a:blip r:embed="rId8">
            <a:alphaModFix/>
          </a:blip>
          <a:srcRect b="0" l="0" r="0" t="0"/>
          <a:stretch/>
        </p:blipFill>
        <p:spPr>
          <a:xfrm>
            <a:off x="9699800" y="3353232"/>
            <a:ext cx="2003198" cy="1510792"/>
          </a:xfrm>
          <a:prstGeom prst="snip1Rect">
            <a:avLst>
              <a:gd fmla="val 16667" name="adj"/>
            </a:avLst>
          </a:prstGeom>
          <a:noFill/>
          <a:ln>
            <a:noFill/>
          </a:ln>
        </p:spPr>
      </p:pic>
      <p:sp>
        <p:nvSpPr>
          <p:cNvPr id="1698" name="Google Shape;1698;p87"/>
          <p:cNvSpPr txBox="1"/>
          <p:nvPr/>
        </p:nvSpPr>
        <p:spPr>
          <a:xfrm>
            <a:off x="380631" y="4924647"/>
            <a:ext cx="2231296" cy="100975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Guglielmo Marconi </a:t>
            </a:r>
            <a:endParaRPr/>
          </a:p>
          <a:p>
            <a:pPr indent="0" lvl="0" marL="0" marR="0" rtl="0" algn="ctr">
              <a:lnSpc>
                <a:spcPct val="90000"/>
              </a:lnSpc>
              <a:spcBef>
                <a:spcPts val="100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(1920, for radio telegraphy)</a:t>
            </a:r>
            <a:endParaRPr/>
          </a:p>
        </p:txBody>
      </p:sp>
      <p:sp>
        <p:nvSpPr>
          <p:cNvPr id="1699" name="Google Shape;1699;p87"/>
          <p:cNvSpPr txBox="1"/>
          <p:nvPr/>
        </p:nvSpPr>
        <p:spPr>
          <a:xfrm>
            <a:off x="2636224" y="4930485"/>
            <a:ext cx="2232953" cy="82485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William Shockley</a:t>
            </a:r>
            <a:endParaRPr/>
          </a:p>
          <a:p>
            <a:pPr indent="0" lvl="0" marL="0" marR="0" rtl="0" algn="ctr">
              <a:lnSpc>
                <a:spcPct val="90000"/>
              </a:lnSpc>
              <a:spcBef>
                <a:spcPts val="100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(1980, for junction, analog, and junction field-effect transistors)</a:t>
            </a:r>
            <a:endParaRPr/>
          </a:p>
        </p:txBody>
      </p:sp>
      <p:sp>
        <p:nvSpPr>
          <p:cNvPr id="1700" name="Google Shape;1700;p87"/>
          <p:cNvSpPr txBox="1"/>
          <p:nvPr/>
        </p:nvSpPr>
        <p:spPr>
          <a:xfrm>
            <a:off x="4841468" y="4934691"/>
            <a:ext cx="2465874" cy="1680874"/>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Andrew S. Grove</a:t>
            </a:r>
            <a:endParaRPr/>
          </a:p>
          <a:p>
            <a:pPr indent="0" lvl="0" marL="0" marR="0" rtl="0" algn="ctr">
              <a:lnSpc>
                <a:spcPct val="90000"/>
              </a:lnSpc>
              <a:spcBef>
                <a:spcPts val="100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(2000, for pioneering research in metal oxide semiconductor devices </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and technology)</a:t>
            </a:r>
            <a:endParaRPr/>
          </a:p>
        </p:txBody>
      </p:sp>
      <p:sp>
        <p:nvSpPr>
          <p:cNvPr id="1701" name="Google Shape;1701;p87"/>
          <p:cNvSpPr txBox="1"/>
          <p:nvPr/>
        </p:nvSpPr>
        <p:spPr>
          <a:xfrm>
            <a:off x="7398520" y="4944837"/>
            <a:ext cx="2103468" cy="2251325"/>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Gordon E. Moore</a:t>
            </a:r>
            <a:endParaRPr/>
          </a:p>
          <a:p>
            <a:pPr indent="0" lvl="0" marL="0" marR="0" rtl="0" algn="ctr">
              <a:lnSpc>
                <a:spcPct val="90000"/>
              </a:lnSpc>
              <a:spcBef>
                <a:spcPts val="100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(2008, for pioneering technical roles in integrated-circuit processing, and leadership in the development of MOS memory, the microprocessor computer, and the semiconductor industry)</a:t>
            </a:r>
            <a:endParaRPr/>
          </a:p>
          <a:p>
            <a:pPr indent="0" lvl="0" marL="0" marR="0" rtl="0" algn="ctr">
              <a:lnSpc>
                <a:spcPct val="90000"/>
              </a:lnSpc>
              <a:spcBef>
                <a:spcPts val="1000"/>
              </a:spcBef>
              <a:spcAft>
                <a:spcPts val="0"/>
              </a:spcAft>
              <a:buClr>
                <a:schemeClr val="dk1"/>
              </a:buClr>
              <a:buSzPts val="1200"/>
              <a:buFont typeface="Arial"/>
              <a:buNone/>
            </a:pPr>
            <a:r>
              <a:t/>
            </a:r>
            <a:endParaRPr b="0" sz="1200">
              <a:solidFill>
                <a:schemeClr val="dk1"/>
              </a:solidFill>
              <a:latin typeface="Calibri"/>
              <a:ea typeface="Calibri"/>
              <a:cs typeface="Calibri"/>
              <a:sym typeface="Calibri"/>
            </a:endParaRPr>
          </a:p>
        </p:txBody>
      </p:sp>
      <p:sp>
        <p:nvSpPr>
          <p:cNvPr id="1702" name="Google Shape;1702;p87"/>
          <p:cNvSpPr txBox="1"/>
          <p:nvPr/>
        </p:nvSpPr>
        <p:spPr>
          <a:xfrm>
            <a:off x="9512586" y="4923996"/>
            <a:ext cx="2401172" cy="1510792"/>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000"/>
              <a:buFont typeface="Arial"/>
              <a:buNone/>
            </a:pPr>
            <a:r>
              <a:rPr b="1" lang="en-US" sz="2000">
                <a:solidFill>
                  <a:schemeClr val="dk1"/>
                </a:solidFill>
                <a:latin typeface="Calibri"/>
                <a:ea typeface="Calibri"/>
                <a:cs typeface="Calibri"/>
                <a:sym typeface="Calibri"/>
              </a:rPr>
              <a:t>Mildred Dresselhaus</a:t>
            </a:r>
            <a:r>
              <a:rPr b="0" lang="en-US" sz="2000">
                <a:solidFill>
                  <a:schemeClr val="dk1"/>
                </a:solidFill>
                <a:latin typeface="Calibri"/>
                <a:ea typeface="Calibri"/>
                <a:cs typeface="Calibri"/>
                <a:sym typeface="Calibri"/>
              </a:rPr>
              <a:t> </a:t>
            </a:r>
            <a:endParaRPr/>
          </a:p>
          <a:p>
            <a:pPr indent="0" lvl="0" marL="0" marR="0" rtl="0" algn="ctr">
              <a:lnSpc>
                <a:spcPct val="90000"/>
              </a:lnSpc>
              <a:spcBef>
                <a:spcPts val="1000"/>
              </a:spcBef>
              <a:spcAft>
                <a:spcPts val="0"/>
              </a:spcAft>
              <a:buClr>
                <a:schemeClr val="dk1"/>
              </a:buClr>
              <a:buSzPts val="1200"/>
              <a:buFont typeface="Arial"/>
              <a:buNone/>
            </a:pPr>
            <a:r>
              <a:rPr b="0" lang="en-US" sz="1200">
                <a:solidFill>
                  <a:schemeClr val="dk1"/>
                </a:solidFill>
                <a:latin typeface="Calibri"/>
                <a:ea typeface="Calibri"/>
                <a:cs typeface="Calibri"/>
                <a:sym typeface="Calibri"/>
              </a:rPr>
              <a:t>(2015, for leadership and contributions across many fields of science and engineering)</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88"/>
          <p:cNvSpPr/>
          <p:nvPr/>
        </p:nvSpPr>
        <p:spPr>
          <a:xfrm>
            <a:off x="7100370" y="1504169"/>
            <a:ext cx="4511447" cy="4680628"/>
          </a:xfrm>
          <a:prstGeom prst="snip1Rect">
            <a:avLst>
              <a:gd fmla="val 9551" name="adj"/>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9" name="Google Shape;1709;p88"/>
          <p:cNvSpPr/>
          <p:nvPr/>
        </p:nvSpPr>
        <p:spPr>
          <a:xfrm rot="10800000">
            <a:off x="580184" y="1496613"/>
            <a:ext cx="3795775" cy="4688184"/>
          </a:xfrm>
          <a:prstGeom prst="snip1Rect">
            <a:avLst>
              <a:gd fmla="val 10448" name="adj"/>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10" name="Google Shape;1710;p88"/>
          <p:cNvSpPr/>
          <p:nvPr/>
        </p:nvSpPr>
        <p:spPr>
          <a:xfrm>
            <a:off x="829642" y="1686269"/>
            <a:ext cx="3492597" cy="43088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none" strike="noStrike">
                <a:solidFill>
                  <a:schemeClr val="accent4"/>
                </a:solidFill>
                <a:latin typeface="Calibri"/>
                <a:ea typeface="Calibri"/>
                <a:cs typeface="Calibri"/>
                <a:sym typeface="Calibri"/>
              </a:rPr>
              <a:t>IEEE Recognitions </a:t>
            </a:r>
            <a:r>
              <a:rPr b="0" lang="en-US" sz="1800" u="none" strike="noStrike">
                <a:solidFill>
                  <a:schemeClr val="accent4"/>
                </a:solidFill>
                <a:latin typeface="Calibri"/>
                <a:ea typeface="Calibri"/>
                <a:cs typeface="Calibri"/>
                <a:sym typeface="Calibri"/>
              </a:rPr>
              <a:t>are presented for service and/or contributions within IEEE fields of interest. </a:t>
            </a:r>
            <a:br>
              <a:rPr b="0" lang="en-US" sz="1800" u="none" strike="noStrike">
                <a:solidFill>
                  <a:schemeClr val="lt1"/>
                </a:solidFill>
                <a:latin typeface="Calibri"/>
                <a:ea typeface="Calibri"/>
                <a:cs typeface="Calibri"/>
                <a:sym typeface="Calibri"/>
              </a:rPr>
            </a:br>
            <a:endParaRPr b="0" sz="8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1" lang="en-US" sz="1400" u="none" strike="noStrike">
                <a:solidFill>
                  <a:schemeClr val="lt1"/>
                </a:solidFill>
                <a:latin typeface="Calibri"/>
                <a:ea typeface="Calibri"/>
                <a:cs typeface="Calibri"/>
                <a:sym typeface="Calibri"/>
              </a:rPr>
              <a:t>These are presented in the following categories:</a:t>
            </a:r>
            <a:endParaRPr/>
          </a:p>
          <a:p>
            <a:pPr indent="-342900" lvl="0" marL="342900" marR="0" rtl="0" algn="l">
              <a:spcBef>
                <a:spcPts val="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IEEE Service Awards (Haraden Pratt &amp; Richard M. Emberson Awards)</a:t>
            </a:r>
            <a:endParaRPr/>
          </a:p>
          <a:p>
            <a:pPr indent="-342900" lvl="0" marL="34290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IEEE Corporate Innovation Award (to an organization)</a:t>
            </a:r>
            <a:endParaRPr/>
          </a:p>
          <a:p>
            <a:pPr indent="-342900" lvl="0" marL="34290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IEEE Theodore W. Hissey Outstanding Young Professional Award</a:t>
            </a:r>
            <a:endParaRPr/>
          </a:p>
          <a:p>
            <a:pPr indent="-342900" lvl="0" marL="34290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IEEE Eric Herz Outstanding Staff Member Award</a:t>
            </a:r>
            <a:endParaRPr/>
          </a:p>
          <a:p>
            <a:pPr indent="-342900" lvl="0" marL="34290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IEEE Honorary Membership</a:t>
            </a:r>
            <a:endParaRPr sz="1600">
              <a:solidFill>
                <a:schemeClr val="lt1"/>
              </a:solidFill>
              <a:latin typeface="Calibri"/>
              <a:ea typeface="Calibri"/>
              <a:cs typeface="Calibri"/>
              <a:sym typeface="Calibri"/>
            </a:endParaRPr>
          </a:p>
        </p:txBody>
      </p:sp>
      <p:sp>
        <p:nvSpPr>
          <p:cNvPr id="1711" name="Google Shape;1711;p88"/>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IEEE Recognitions &amp; Technical Fields Awards</a:t>
            </a:r>
            <a:endParaRPr/>
          </a:p>
        </p:txBody>
      </p:sp>
      <p:pic>
        <p:nvPicPr>
          <p:cNvPr descr="A group of people posing for a photo&#10;&#10;Description automatically generated with medium confidence" id="1712" name="Google Shape;1712;p88"/>
          <p:cNvPicPr preferRelativeResize="0"/>
          <p:nvPr>
            <p:ph idx="2" type="pic"/>
          </p:nvPr>
        </p:nvPicPr>
        <p:blipFill rotWithShape="1">
          <a:blip r:embed="rId3">
            <a:alphaModFix/>
          </a:blip>
          <a:srcRect b="0" l="0" r="0" t="0"/>
          <a:stretch/>
        </p:blipFill>
        <p:spPr>
          <a:xfrm>
            <a:off x="4449250" y="1504169"/>
            <a:ext cx="2577829" cy="2505721"/>
          </a:xfrm>
          <a:prstGeom prst="snip1Rect">
            <a:avLst>
              <a:gd fmla="val 0" name="adj"/>
            </a:avLst>
          </a:prstGeom>
          <a:solidFill>
            <a:srgbClr val="00629B"/>
          </a:solidFill>
          <a:ln cap="flat" cmpd="sng" w="47625">
            <a:solidFill>
              <a:schemeClr val="lt1"/>
            </a:solidFill>
            <a:prstDash val="solid"/>
            <a:round/>
            <a:headEnd len="sm" w="sm" type="none"/>
            <a:tailEnd len="sm" w="sm" type="none"/>
          </a:ln>
        </p:spPr>
      </p:pic>
      <p:sp>
        <p:nvSpPr>
          <p:cNvPr id="1713" name="Google Shape;1713;p88"/>
          <p:cNvSpPr txBox="1"/>
          <p:nvPr>
            <p:ph idx="5"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Honoring individuals, teams, and organizations that advance technology for humanity.</a:t>
            </a:r>
            <a:endParaRPr/>
          </a:p>
        </p:txBody>
      </p:sp>
      <p:sp>
        <p:nvSpPr>
          <p:cNvPr id="1714" name="Google Shape;1714;p88"/>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715" name="Google Shape;1715;p88"/>
          <p:cNvSpPr/>
          <p:nvPr/>
        </p:nvSpPr>
        <p:spPr>
          <a:xfrm>
            <a:off x="7227651" y="1686269"/>
            <a:ext cx="4384166" cy="39754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none" strike="noStrike">
                <a:solidFill>
                  <a:schemeClr val="accent4"/>
                </a:solidFill>
                <a:latin typeface="Calibri"/>
                <a:ea typeface="Calibri"/>
                <a:cs typeface="Calibri"/>
                <a:sym typeface="Calibri"/>
              </a:rPr>
              <a:t>IEEE Technical Field Awards </a:t>
            </a:r>
            <a:r>
              <a:rPr b="0" lang="en-US" sz="1800" u="none" strike="noStrike">
                <a:solidFill>
                  <a:schemeClr val="accent4"/>
                </a:solidFill>
                <a:latin typeface="Calibri"/>
                <a:ea typeface="Calibri"/>
                <a:cs typeface="Calibri"/>
                <a:sym typeface="Calibri"/>
              </a:rPr>
              <a:t>are awarded </a:t>
            </a:r>
            <a:br>
              <a:rPr b="0" lang="en-US" sz="1800" u="none" strike="noStrike">
                <a:solidFill>
                  <a:schemeClr val="accent4"/>
                </a:solidFill>
                <a:latin typeface="Calibri"/>
                <a:ea typeface="Calibri"/>
                <a:cs typeface="Calibri"/>
                <a:sym typeface="Calibri"/>
              </a:rPr>
            </a:br>
            <a:r>
              <a:rPr b="0" lang="en-US" sz="1800" u="none" strike="noStrike">
                <a:solidFill>
                  <a:schemeClr val="accent4"/>
                </a:solidFill>
                <a:latin typeface="Calibri"/>
                <a:ea typeface="Calibri"/>
                <a:cs typeface="Calibri"/>
                <a:sym typeface="Calibri"/>
              </a:rPr>
              <a:t>for contributions or leadership in a specific field of interest of the IEEE. </a:t>
            </a:r>
            <a:br>
              <a:rPr b="0" lang="en-US" sz="1800" u="none" strike="noStrike">
                <a:solidFill>
                  <a:schemeClr val="lt1"/>
                </a:solidFill>
                <a:latin typeface="Calibri"/>
                <a:ea typeface="Calibri"/>
                <a:cs typeface="Calibri"/>
                <a:sym typeface="Calibri"/>
              </a:rPr>
            </a:br>
            <a:r>
              <a:rPr b="0" lang="en-US" sz="1200" u="none" strike="noStrike">
                <a:solidFill>
                  <a:schemeClr val="lt1"/>
                </a:solidFill>
                <a:latin typeface="Calibri"/>
                <a:ea typeface="Calibri"/>
                <a:cs typeface="Calibri"/>
                <a:sym typeface="Calibri"/>
              </a:rPr>
              <a:t>They are narrower in scope than the IEEE Medals.</a:t>
            </a:r>
            <a:endParaRPr/>
          </a:p>
          <a:p>
            <a:pPr indent="0" lvl="0" marL="0" marR="0" rtl="0" algn="l">
              <a:spcBef>
                <a:spcPts val="400"/>
              </a:spcBef>
              <a:spcAft>
                <a:spcPts val="0"/>
              </a:spcAft>
              <a:buNone/>
            </a:pPr>
            <a:r>
              <a:rPr b="1" lang="en-US" sz="1400" u="none" strike="noStrike">
                <a:solidFill>
                  <a:schemeClr val="lt1"/>
                </a:solidFill>
                <a:latin typeface="Calibri"/>
                <a:ea typeface="Calibri"/>
                <a:cs typeface="Calibri"/>
                <a:sym typeface="Calibri"/>
              </a:rPr>
              <a:t>Technical Field Awards Categories:</a:t>
            </a:r>
            <a:endParaRPr b="1" sz="14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Communications, Signal Processing, Control and Information</a:t>
            </a:r>
            <a:endParaRPr sz="1600">
              <a:solidFill>
                <a:schemeClr val="lt1"/>
              </a:solidFill>
              <a:latin typeface="Calibri"/>
              <a:ea typeface="Calibri"/>
              <a:cs typeface="Calibri"/>
              <a:sym typeface="Calibri"/>
            </a:endParaRPr>
          </a:p>
          <a:p>
            <a:pPr indent="-285750" lvl="0" marL="28575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Computer-Related Technology and Robotics</a:t>
            </a:r>
            <a:endParaRPr sz="1600">
              <a:solidFill>
                <a:schemeClr val="lt1"/>
              </a:solidFill>
              <a:latin typeface="Calibri"/>
              <a:ea typeface="Calibri"/>
              <a:cs typeface="Calibri"/>
              <a:sym typeface="Calibri"/>
            </a:endParaRPr>
          </a:p>
          <a:p>
            <a:pPr indent="-285750" lvl="0" marL="28575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Emerging Technologies, Industrial Electronics</a:t>
            </a:r>
            <a:endParaRPr sz="1600">
              <a:solidFill>
                <a:schemeClr val="lt1"/>
              </a:solidFill>
              <a:latin typeface="Calibri"/>
              <a:ea typeface="Calibri"/>
              <a:cs typeface="Calibri"/>
              <a:sym typeface="Calibri"/>
            </a:endParaRPr>
          </a:p>
          <a:p>
            <a:pPr indent="-285750" lvl="0" marL="28575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Materials, Devices, Microelectronics, and Photonics</a:t>
            </a:r>
            <a:endParaRPr sz="1600">
              <a:solidFill>
                <a:schemeClr val="lt1"/>
              </a:solidFill>
              <a:latin typeface="Calibri"/>
              <a:ea typeface="Calibri"/>
              <a:cs typeface="Calibri"/>
              <a:sym typeface="Calibri"/>
            </a:endParaRPr>
          </a:p>
          <a:p>
            <a:pPr indent="-285750" lvl="0" marL="28575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Power and Energy Systems </a:t>
            </a:r>
            <a:endParaRPr sz="1600">
              <a:solidFill>
                <a:schemeClr val="lt1"/>
              </a:solidFill>
              <a:latin typeface="Calibri"/>
              <a:ea typeface="Calibri"/>
              <a:cs typeface="Calibri"/>
              <a:sym typeface="Calibri"/>
            </a:endParaRPr>
          </a:p>
          <a:p>
            <a:pPr indent="-285750" lvl="0" marL="285750" marR="0" rtl="0" algn="l">
              <a:spcBef>
                <a:spcPts val="600"/>
              </a:spcBef>
              <a:spcAft>
                <a:spcPts val="0"/>
              </a:spcAft>
              <a:buClr>
                <a:schemeClr val="lt1"/>
              </a:buClr>
              <a:buSzPts val="1600"/>
              <a:buFont typeface="Arial"/>
              <a:buChar char="•"/>
            </a:pPr>
            <a:r>
              <a:rPr b="0" lang="en-US" sz="1600" u="none" strike="noStrike">
                <a:solidFill>
                  <a:schemeClr val="lt1"/>
                </a:solidFill>
                <a:latin typeface="Calibri"/>
                <a:ea typeface="Calibri"/>
                <a:cs typeface="Calibri"/>
                <a:sym typeface="Calibri"/>
              </a:rPr>
              <a:t>Biomedical Technologies, Instrumentation and Measurement, Standards, and Education </a:t>
            </a:r>
            <a:endParaRPr sz="1600">
              <a:solidFill>
                <a:schemeClr val="lt1"/>
              </a:solidFill>
              <a:latin typeface="Calibri"/>
              <a:ea typeface="Calibri"/>
              <a:cs typeface="Calibri"/>
              <a:sym typeface="Calibri"/>
            </a:endParaRPr>
          </a:p>
        </p:txBody>
      </p:sp>
      <p:sp>
        <p:nvSpPr>
          <p:cNvPr id="1716" name="Google Shape;1716;p88"/>
          <p:cNvSpPr/>
          <p:nvPr/>
        </p:nvSpPr>
        <p:spPr>
          <a:xfrm>
            <a:off x="829642" y="6236787"/>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4">
                  <a:extLst>
                    <a:ext uri="{A12FA001-AC4F-418D-AE19-62706E023703}">
                      <ahyp:hlinkClr val="tx"/>
                    </a:ext>
                  </a:extLst>
                </a:hlinkClick>
              </a:rPr>
              <a:t>corporate-awards.ieee.org</a:t>
            </a:r>
            <a:endParaRPr b="1" sz="1600">
              <a:solidFill>
                <a:srgbClr val="00629B"/>
              </a:solidFill>
              <a:latin typeface="Calibri"/>
              <a:ea typeface="Calibri"/>
              <a:cs typeface="Calibri"/>
              <a:sym typeface="Calibri"/>
            </a:endParaRPr>
          </a:p>
        </p:txBody>
      </p:sp>
      <p:pic>
        <p:nvPicPr>
          <p:cNvPr descr="A group of people posing for a photo&#10;&#10;Description automatically generated with medium confidence" id="1717" name="Google Shape;1717;p88"/>
          <p:cNvPicPr preferRelativeResize="0"/>
          <p:nvPr>
            <p:ph idx="4" type="pic"/>
          </p:nvPr>
        </p:nvPicPr>
        <p:blipFill rotWithShape="1">
          <a:blip r:embed="rId5">
            <a:alphaModFix/>
          </a:blip>
          <a:srcRect b="0" l="0" r="0" t="0"/>
          <a:stretch/>
        </p:blipFill>
        <p:spPr>
          <a:xfrm>
            <a:off x="4449250" y="4069434"/>
            <a:ext cx="2577829" cy="2115363"/>
          </a:xfrm>
          <a:prstGeom prst="rect">
            <a:avLst/>
          </a:prstGeom>
          <a:solidFill>
            <a:srgbClr val="00629B"/>
          </a:solidFill>
          <a:ln cap="flat" cmpd="sng" w="47625">
            <a:solidFill>
              <a:schemeClr val="lt1"/>
            </a:solidFill>
            <a:prstDash val="solid"/>
            <a:round/>
            <a:headEnd len="sm" w="sm" type="none"/>
            <a:tailEnd len="sm" w="sm" type="none"/>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89"/>
          <p:cNvSpPr txBox="1"/>
          <p:nvPr>
            <p:ph type="title"/>
          </p:nvPr>
        </p:nvSpPr>
        <p:spPr>
          <a:xfrm>
            <a:off x="3116263" y="1844675"/>
            <a:ext cx="8963977" cy="993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500"/>
              <a:buFont typeface="Calibri"/>
              <a:buNone/>
            </a:pPr>
            <a:r>
              <a:rPr lang="en-US"/>
              <a:t>Industry Focus</a:t>
            </a:r>
            <a:endParaRPr/>
          </a:p>
        </p:txBody>
      </p:sp>
      <p:sp>
        <p:nvSpPr>
          <p:cNvPr id="1723" name="Google Shape;1723;p89"/>
          <p:cNvSpPr txBox="1"/>
          <p:nvPr>
            <p:ph idx="1" type="body"/>
          </p:nvPr>
        </p:nvSpPr>
        <p:spPr>
          <a:xfrm>
            <a:off x="3116263" y="2940050"/>
            <a:ext cx="8374697" cy="11017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200"/>
              <a:buNone/>
            </a:pPr>
            <a:r>
              <a:rPr lang="en-US" sz="2200"/>
              <a:t>IEEE brings value to companies and workforces.</a:t>
            </a:r>
            <a:endParaRPr/>
          </a:p>
        </p:txBody>
      </p:sp>
      <p:sp>
        <p:nvSpPr>
          <p:cNvPr id="1724" name="Google Shape;1724;p89"/>
          <p:cNvSpPr txBox="1"/>
          <p:nvPr>
            <p:ph idx="2" type="body"/>
          </p:nvPr>
        </p:nvSpPr>
        <p:spPr>
          <a:xfrm>
            <a:off x="432617" y="285135"/>
            <a:ext cx="2084439" cy="5319251"/>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lt1"/>
              </a:buClr>
              <a:buSzPts val="1400"/>
              <a:buNone/>
            </a:pPr>
            <a:r>
              <a:rPr lang="en-US"/>
              <a:t>Membership</a:t>
            </a:r>
            <a:endParaRPr/>
          </a:p>
          <a:p>
            <a:pPr indent="0" lvl="0" marL="0" rtl="0" algn="l">
              <a:lnSpc>
                <a:spcPct val="150000"/>
              </a:lnSpc>
              <a:spcBef>
                <a:spcPts val="1000"/>
              </a:spcBef>
              <a:spcAft>
                <a:spcPts val="0"/>
              </a:spcAft>
              <a:buClr>
                <a:schemeClr val="lt1"/>
              </a:buClr>
              <a:buSzPts val="1400"/>
              <a:buNone/>
            </a:pPr>
            <a:r>
              <a:rPr lang="en-US"/>
              <a:t>Communities</a:t>
            </a:r>
            <a:endParaRPr/>
          </a:p>
          <a:p>
            <a:pPr indent="0" lvl="0" marL="0" rtl="0" algn="l">
              <a:lnSpc>
                <a:spcPct val="150000"/>
              </a:lnSpc>
              <a:spcBef>
                <a:spcPts val="1000"/>
              </a:spcBef>
              <a:spcAft>
                <a:spcPts val="0"/>
              </a:spcAft>
              <a:buClr>
                <a:schemeClr val="lt1"/>
              </a:buClr>
              <a:buSzPts val="1400"/>
              <a:buNone/>
            </a:pPr>
            <a:r>
              <a:rPr lang="en-US"/>
              <a:t>Conferences</a:t>
            </a:r>
            <a:endParaRPr/>
          </a:p>
          <a:p>
            <a:pPr indent="0" lvl="0" marL="0" rtl="0" algn="l">
              <a:lnSpc>
                <a:spcPct val="150000"/>
              </a:lnSpc>
              <a:spcBef>
                <a:spcPts val="1000"/>
              </a:spcBef>
              <a:spcAft>
                <a:spcPts val="0"/>
              </a:spcAft>
              <a:buClr>
                <a:schemeClr val="lt1"/>
              </a:buClr>
              <a:buSzPts val="1400"/>
              <a:buNone/>
            </a:pPr>
            <a:r>
              <a:rPr lang="en-US"/>
              <a:t>Publications</a:t>
            </a:r>
            <a:endParaRPr/>
          </a:p>
          <a:p>
            <a:pPr indent="0" lvl="0" marL="0" rtl="0" algn="l">
              <a:lnSpc>
                <a:spcPct val="150000"/>
              </a:lnSpc>
              <a:spcBef>
                <a:spcPts val="1000"/>
              </a:spcBef>
              <a:spcAft>
                <a:spcPts val="0"/>
              </a:spcAft>
              <a:buClr>
                <a:schemeClr val="lt1"/>
              </a:buClr>
              <a:buSzPts val="1400"/>
              <a:buNone/>
            </a:pPr>
            <a:r>
              <a:rPr lang="en-US"/>
              <a:t>Standards </a:t>
            </a:r>
            <a:endParaRPr/>
          </a:p>
          <a:p>
            <a:pPr indent="0" lvl="0" marL="0" rtl="0" algn="l">
              <a:lnSpc>
                <a:spcPct val="150000"/>
              </a:lnSpc>
              <a:spcBef>
                <a:spcPts val="1000"/>
              </a:spcBef>
              <a:spcAft>
                <a:spcPts val="0"/>
              </a:spcAft>
              <a:buClr>
                <a:schemeClr val="lt1"/>
              </a:buClr>
              <a:buSzPts val="1400"/>
              <a:buNone/>
            </a:pPr>
            <a:r>
              <a:rPr lang="en-US"/>
              <a:t>Education </a:t>
            </a:r>
            <a:endParaRPr/>
          </a:p>
          <a:p>
            <a:pPr indent="0" lvl="0" marL="0" rtl="0" algn="l">
              <a:lnSpc>
                <a:spcPct val="150000"/>
              </a:lnSpc>
              <a:spcBef>
                <a:spcPts val="1000"/>
              </a:spcBef>
              <a:spcAft>
                <a:spcPts val="0"/>
              </a:spcAft>
              <a:buClr>
                <a:schemeClr val="lt1"/>
              </a:buClr>
              <a:buSzPts val="1400"/>
              <a:buNone/>
            </a:pPr>
            <a:r>
              <a:rPr lang="en-US"/>
              <a:t>Career Resources</a:t>
            </a:r>
            <a:endParaRPr/>
          </a:p>
          <a:p>
            <a:pPr indent="0" lvl="0" marL="0" rtl="0" algn="l">
              <a:lnSpc>
                <a:spcPct val="100000"/>
              </a:lnSpc>
              <a:spcBef>
                <a:spcPts val="1000"/>
              </a:spcBef>
              <a:spcAft>
                <a:spcPts val="0"/>
              </a:spcAft>
              <a:buClr>
                <a:schemeClr val="lt1"/>
              </a:buClr>
              <a:buSzPts val="1400"/>
              <a:buNone/>
            </a:pPr>
            <a:r>
              <a:rPr lang="en-US"/>
              <a:t>Humanitarian and Philanthropic Goals</a:t>
            </a:r>
            <a:endParaRPr/>
          </a:p>
          <a:p>
            <a:pPr indent="0" lvl="0" marL="0" rtl="0" algn="l">
              <a:lnSpc>
                <a:spcPct val="150000"/>
              </a:lnSpc>
              <a:spcBef>
                <a:spcPts val="1000"/>
              </a:spcBef>
              <a:spcAft>
                <a:spcPts val="0"/>
              </a:spcAft>
              <a:buClr>
                <a:schemeClr val="lt1"/>
              </a:buClr>
              <a:buSzPts val="1400"/>
              <a:buNone/>
            </a:pPr>
            <a:r>
              <a:rPr lang="en-US"/>
              <a:t>Awards</a:t>
            </a:r>
            <a:endParaRPr/>
          </a:p>
          <a:p>
            <a:pPr indent="0" lvl="0" marL="0" rtl="0" algn="l">
              <a:lnSpc>
                <a:spcPct val="150000"/>
              </a:lnSpc>
              <a:spcBef>
                <a:spcPts val="1000"/>
              </a:spcBef>
              <a:spcAft>
                <a:spcPts val="0"/>
              </a:spcAft>
              <a:buClr>
                <a:srgbClr val="FFA400"/>
              </a:buClr>
              <a:buSzPts val="1400"/>
              <a:buNone/>
            </a:pPr>
            <a:r>
              <a:rPr b="1" lang="en-US">
                <a:solidFill>
                  <a:srgbClr val="FFA400"/>
                </a:solidFill>
              </a:rPr>
              <a:t>Industry</a:t>
            </a:r>
            <a:endParaRPr/>
          </a:p>
        </p:txBody>
      </p:sp>
      <p:sp>
        <p:nvSpPr>
          <p:cNvPr id="1725" name="Google Shape;1725;p89"/>
          <p:cNvSpPr/>
          <p:nvPr/>
        </p:nvSpPr>
        <p:spPr>
          <a:xfrm>
            <a:off x="223520" y="4459807"/>
            <a:ext cx="2113280" cy="392841"/>
          </a:xfrm>
          <a:prstGeom prst="snip2DiagRect">
            <a:avLst>
              <a:gd fmla="val 0" name="adj1"/>
              <a:gd fmla="val 16667"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6" name="Google Shape;1726;p89"/>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9"/>
          <p:cNvSpPr/>
          <p:nvPr/>
        </p:nvSpPr>
        <p:spPr>
          <a:xfrm>
            <a:off x="570015" y="1532561"/>
            <a:ext cx="11461292" cy="2548592"/>
          </a:xfrm>
          <a:prstGeom prst="snip2DiagRect">
            <a:avLst>
              <a:gd fmla="val 0" name="adj1"/>
              <a:gd fmla="val 24821" name="adj2"/>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9" name="Google Shape;349;p9"/>
          <p:cNvSpPr/>
          <p:nvPr/>
        </p:nvSpPr>
        <p:spPr>
          <a:xfrm>
            <a:off x="570015" y="1650669"/>
            <a:ext cx="11461292" cy="4190191"/>
          </a:xfrm>
          <a:prstGeom prst="snip2DiagRect">
            <a:avLst>
              <a:gd fmla="val 0" name="adj1"/>
              <a:gd fmla="val 16667" name="adj2"/>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9"/>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Technical Expertise that is Broad and Deep</a:t>
            </a:r>
            <a:endParaRPr/>
          </a:p>
        </p:txBody>
      </p:sp>
      <p:sp>
        <p:nvSpPr>
          <p:cNvPr id="351" name="Google Shape;351;p9"/>
          <p:cNvSpPr txBox="1"/>
          <p:nvPr>
            <p:ph idx="1" type="body"/>
          </p:nvPr>
        </p:nvSpPr>
        <p:spPr>
          <a:xfrm>
            <a:off x="957944" y="1945110"/>
            <a:ext cx="3634153" cy="34810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lt1"/>
              </a:buClr>
              <a:buSzPts val="2000"/>
              <a:buFont typeface="Arial"/>
              <a:buChar char="•"/>
            </a:pPr>
            <a:r>
              <a:rPr b="1" lang="en-US" sz="2000">
                <a:solidFill>
                  <a:schemeClr val="lt1"/>
                </a:solidFill>
              </a:rPr>
              <a:t>Aerospace &amp; Defense</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Biomedical Engineering</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Broadcasting</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Circuits</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Communications</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Computer Science</a:t>
            </a:r>
            <a:endParaRPr/>
          </a:p>
          <a:p>
            <a:pPr indent="-342900" lvl="0" marL="342900" rtl="0" algn="l">
              <a:lnSpc>
                <a:spcPct val="90000"/>
              </a:lnSpc>
              <a:spcBef>
                <a:spcPts val="1000"/>
              </a:spcBef>
              <a:spcAft>
                <a:spcPts val="0"/>
              </a:spcAft>
              <a:buClr>
                <a:schemeClr val="lt1"/>
              </a:buClr>
              <a:buSzPts val="2000"/>
              <a:buFont typeface="Arial"/>
              <a:buChar char="•"/>
            </a:pPr>
            <a:r>
              <a:rPr b="1" lang="en-US" sz="2000">
                <a:solidFill>
                  <a:schemeClr val="lt1"/>
                </a:solidFill>
              </a:rPr>
              <a:t>Control and Automation</a:t>
            </a:r>
            <a:endParaRPr/>
          </a:p>
          <a:p>
            <a:pPr indent="-342900" lvl="0" marL="342900" rtl="0" algn="l">
              <a:lnSpc>
                <a:spcPct val="90000"/>
              </a:lnSpc>
              <a:spcBef>
                <a:spcPts val="1000"/>
              </a:spcBef>
              <a:spcAft>
                <a:spcPts val="0"/>
              </a:spcAft>
              <a:buClr>
                <a:schemeClr val="lt1"/>
              </a:buClr>
              <a:buSzPts val="2000"/>
              <a:buFont typeface="Arial"/>
              <a:buChar char="•"/>
            </a:pPr>
            <a:r>
              <a:rPr b="1" lang="en-US">
                <a:solidFill>
                  <a:schemeClr val="lt1"/>
                </a:solidFill>
              </a:rPr>
              <a:t>Cyber Security</a:t>
            </a:r>
            <a:endParaRPr b="1" sz="2000">
              <a:solidFill>
                <a:schemeClr val="lt1"/>
              </a:solidFill>
            </a:endParaRPr>
          </a:p>
        </p:txBody>
      </p:sp>
      <p:sp>
        <p:nvSpPr>
          <p:cNvPr id="352" name="Google Shape;352;p9"/>
          <p:cNvSpPr txBox="1"/>
          <p:nvPr>
            <p:ph idx="2"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F7F7F"/>
              </a:buClr>
              <a:buSzPts val="2400"/>
              <a:buNone/>
            </a:pPr>
            <a:r>
              <a:rPr lang="en-US">
                <a:solidFill>
                  <a:srgbClr val="7F7F7F"/>
                </a:solidFill>
              </a:rPr>
              <a:t>IEEE p</a:t>
            </a:r>
            <a:r>
              <a:rPr i="1" lang="en-US">
                <a:solidFill>
                  <a:srgbClr val="7F7F7F"/>
                </a:solidFill>
              </a:rPr>
              <a:t>rovides thought leadership and resources </a:t>
            </a:r>
            <a:r>
              <a:rPr lang="en-US"/>
              <a:t>for the global tech community.</a:t>
            </a:r>
            <a:endParaRPr>
              <a:solidFill>
                <a:srgbClr val="7F7F7F"/>
              </a:solidFill>
            </a:endParaRPr>
          </a:p>
          <a:p>
            <a:pPr indent="0" lvl="0" marL="0" rtl="0" algn="l">
              <a:lnSpc>
                <a:spcPct val="90000"/>
              </a:lnSpc>
              <a:spcBef>
                <a:spcPts val="1000"/>
              </a:spcBef>
              <a:spcAft>
                <a:spcPts val="0"/>
              </a:spcAft>
              <a:buClr>
                <a:srgbClr val="75787B"/>
              </a:buClr>
              <a:buSzPts val="2400"/>
              <a:buNone/>
            </a:pPr>
            <a:r>
              <a:t/>
            </a:r>
            <a:endParaRPr/>
          </a:p>
        </p:txBody>
      </p:sp>
      <p:sp>
        <p:nvSpPr>
          <p:cNvPr id="353" name="Google Shape;353;p9"/>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id="354" name="Google Shape;354;p9"/>
          <p:cNvPicPr preferRelativeResize="0"/>
          <p:nvPr/>
        </p:nvPicPr>
        <p:blipFill rotWithShape="1">
          <a:blip r:embed="rId3">
            <a:alphaModFix amt="26000"/>
          </a:blip>
          <a:srcRect b="0" l="0" r="0" t="-20562"/>
          <a:stretch/>
        </p:blipFill>
        <p:spPr>
          <a:xfrm>
            <a:off x="570015" y="2618690"/>
            <a:ext cx="10937175" cy="3222171"/>
          </a:xfrm>
          <a:prstGeom prst="snip2DiagRect">
            <a:avLst>
              <a:gd fmla="val 0" name="adj1"/>
              <a:gd fmla="val 16667" name="adj2"/>
            </a:avLst>
          </a:prstGeom>
          <a:noFill/>
          <a:ln>
            <a:noFill/>
          </a:ln>
        </p:spPr>
      </p:pic>
      <p:sp>
        <p:nvSpPr>
          <p:cNvPr id="355" name="Google Shape;355;p9"/>
          <p:cNvSpPr txBox="1"/>
          <p:nvPr/>
        </p:nvSpPr>
        <p:spPr>
          <a:xfrm>
            <a:off x="4324449" y="1945110"/>
            <a:ext cx="3094886" cy="322217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Electronics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Environment</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Industrial systems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Information Technology</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Internet of Things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Life Sciences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Nanotechnology</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Optics</a:t>
            </a:r>
            <a:endParaRPr/>
          </a:p>
        </p:txBody>
      </p:sp>
      <p:sp>
        <p:nvSpPr>
          <p:cNvPr id="356" name="Google Shape;356;p9"/>
          <p:cNvSpPr txBox="1"/>
          <p:nvPr/>
        </p:nvSpPr>
        <p:spPr>
          <a:xfrm>
            <a:off x="7364511" y="1945110"/>
            <a:ext cx="3402324" cy="322217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Power and Energy</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Robotics and AI</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Semiconductors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Smart Cities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Smart Grid</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Sustainable Energy</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Transportation and Vehicles</a:t>
            </a:r>
            <a:endParaRPr/>
          </a:p>
          <a:p>
            <a:pPr indent="-228600" lvl="0" marL="228600" marR="0" rtl="0" algn="l">
              <a:lnSpc>
                <a:spcPct val="90000"/>
              </a:lnSpc>
              <a:spcBef>
                <a:spcPts val="1000"/>
              </a:spcBef>
              <a:spcAft>
                <a:spcPts val="0"/>
              </a:spcAft>
              <a:buClr>
                <a:schemeClr val="lt1"/>
              </a:buClr>
              <a:buSzPts val="2000"/>
              <a:buFont typeface="Arial"/>
              <a:buChar char="•"/>
            </a:pPr>
            <a:r>
              <a:rPr b="1" lang="en-US" sz="2000">
                <a:solidFill>
                  <a:schemeClr val="lt1"/>
                </a:solidFill>
                <a:latin typeface="Calibri"/>
                <a:ea typeface="Calibri"/>
                <a:cs typeface="Calibri"/>
                <a:sym typeface="Calibri"/>
              </a:rPr>
              <a:t>And more…</a:t>
            </a:r>
            <a:endParaRPr/>
          </a:p>
          <a:p>
            <a:pPr indent="-127000" lvl="0" marL="228600" marR="0" rtl="0" algn="l">
              <a:lnSpc>
                <a:spcPct val="90000"/>
              </a:lnSpc>
              <a:spcBef>
                <a:spcPts val="1000"/>
              </a:spcBef>
              <a:spcAft>
                <a:spcPts val="0"/>
              </a:spcAft>
              <a:buClr>
                <a:schemeClr val="dk1"/>
              </a:buClr>
              <a:buSzPts val="1600"/>
              <a:buFont typeface="Arial"/>
              <a:buNone/>
            </a:pPr>
            <a:r>
              <a:t/>
            </a:r>
            <a:endParaRPr sz="1600">
              <a:solidFill>
                <a:schemeClr val="l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90"/>
          <p:cNvSpPr/>
          <p:nvPr/>
        </p:nvSpPr>
        <p:spPr>
          <a:xfrm>
            <a:off x="7713253" y="970132"/>
            <a:ext cx="3577829" cy="5106343"/>
          </a:xfrm>
          <a:prstGeom prst="rect">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E4E79"/>
              </a:solidFill>
              <a:latin typeface="Calibri"/>
              <a:ea typeface="Calibri"/>
              <a:cs typeface="Calibri"/>
              <a:sym typeface="Calibri"/>
            </a:endParaRPr>
          </a:p>
        </p:txBody>
      </p:sp>
      <p:sp>
        <p:nvSpPr>
          <p:cNvPr id="1733" name="Google Shape;1733;p90"/>
          <p:cNvSpPr/>
          <p:nvPr/>
        </p:nvSpPr>
        <p:spPr>
          <a:xfrm>
            <a:off x="4094563" y="970132"/>
            <a:ext cx="3577829" cy="5106343"/>
          </a:xfrm>
          <a:prstGeom prst="rect">
            <a:avLst/>
          </a:prstGeom>
          <a:solidFill>
            <a:srgbClr val="0028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E4E79"/>
              </a:solidFill>
              <a:latin typeface="Calibri"/>
              <a:ea typeface="Calibri"/>
              <a:cs typeface="Calibri"/>
              <a:sym typeface="Calibri"/>
            </a:endParaRPr>
          </a:p>
        </p:txBody>
      </p:sp>
      <p:pic>
        <p:nvPicPr>
          <p:cNvPr descr="A picture containing text&#10;&#10;Description automatically generated" id="1734" name="Google Shape;1734;p90"/>
          <p:cNvPicPr preferRelativeResize="0"/>
          <p:nvPr/>
        </p:nvPicPr>
        <p:blipFill rotWithShape="1">
          <a:blip r:embed="rId3">
            <a:alphaModFix/>
          </a:blip>
          <a:srcRect b="0" l="0" r="0" t="0"/>
          <a:stretch/>
        </p:blipFill>
        <p:spPr>
          <a:xfrm>
            <a:off x="4096901" y="4456093"/>
            <a:ext cx="3574324" cy="1620381"/>
          </a:xfrm>
          <a:prstGeom prst="snip1Rect">
            <a:avLst>
              <a:gd fmla="val 0" name="adj"/>
            </a:avLst>
          </a:prstGeom>
          <a:noFill/>
          <a:ln>
            <a:noFill/>
          </a:ln>
        </p:spPr>
      </p:pic>
      <p:sp>
        <p:nvSpPr>
          <p:cNvPr id="1735" name="Google Shape;1735;p90"/>
          <p:cNvSpPr/>
          <p:nvPr/>
        </p:nvSpPr>
        <p:spPr>
          <a:xfrm>
            <a:off x="475874" y="970132"/>
            <a:ext cx="3577829" cy="5106343"/>
          </a:xfrm>
          <a:prstGeom prst="rect">
            <a:avLst/>
          </a:prstGeom>
          <a:solidFill>
            <a:srgbClr val="00629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E4E79"/>
              </a:solidFill>
              <a:latin typeface="Calibri"/>
              <a:ea typeface="Calibri"/>
              <a:cs typeface="Calibri"/>
              <a:sym typeface="Calibri"/>
            </a:endParaRPr>
          </a:p>
        </p:txBody>
      </p:sp>
      <p:sp>
        <p:nvSpPr>
          <p:cNvPr id="1736" name="Google Shape;1736;p90"/>
          <p:cNvSpPr txBox="1"/>
          <p:nvPr>
            <p:ph type="title"/>
          </p:nvPr>
        </p:nvSpPr>
        <p:spPr>
          <a:xfrm>
            <a:off x="452282" y="415566"/>
            <a:ext cx="10515600" cy="6069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629B"/>
              </a:buClr>
              <a:buSzPts val="3300"/>
              <a:buFont typeface="Calibri"/>
              <a:buNone/>
            </a:pPr>
            <a:r>
              <a:rPr lang="en-US"/>
              <a:t>Value to Companies &amp; Workforces</a:t>
            </a:r>
            <a:endParaRPr/>
          </a:p>
        </p:txBody>
      </p:sp>
      <p:sp>
        <p:nvSpPr>
          <p:cNvPr id="1737" name="Google Shape;1737;p90"/>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738" name="Google Shape;1738;p90"/>
          <p:cNvSpPr txBox="1"/>
          <p:nvPr/>
        </p:nvSpPr>
        <p:spPr>
          <a:xfrm>
            <a:off x="7840102" y="1091751"/>
            <a:ext cx="3336979" cy="43704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Calibri"/>
                <a:ea typeface="Calibri"/>
                <a:cs typeface="Calibri"/>
                <a:sym typeface="Calibri"/>
              </a:rPr>
              <a:t>Global network of experts</a:t>
            </a:r>
            <a:endParaRPr/>
          </a:p>
          <a:p>
            <a:pPr indent="0" lvl="0" marL="0" marR="0" rtl="0" algn="l">
              <a:spcBef>
                <a:spcPts val="0"/>
              </a:spcBef>
              <a:spcAft>
                <a:spcPts val="0"/>
              </a:spcAft>
              <a:buNone/>
            </a:pPr>
            <a:r>
              <a:t/>
            </a:r>
            <a:endParaRPr b="1" sz="300">
              <a:solidFill>
                <a:schemeClr val="lt1"/>
              </a:solidFill>
              <a:latin typeface="Calibri"/>
              <a:ea typeface="Calibri"/>
              <a:cs typeface="Calibri"/>
              <a:sym typeface="Calibri"/>
            </a:endParaRPr>
          </a:p>
          <a:p>
            <a:pPr indent="0" lvl="0" marL="0" marR="0" rtl="0" algn="l">
              <a:spcBef>
                <a:spcPts val="0"/>
              </a:spcBef>
              <a:spcAft>
                <a:spcPts val="0"/>
              </a:spcAft>
              <a:buNone/>
            </a:pPr>
            <a:r>
              <a:rPr i="1" lang="en-US" sz="1700">
                <a:solidFill>
                  <a:schemeClr val="lt1"/>
                </a:solidFill>
                <a:latin typeface="Calibri"/>
                <a:ea typeface="Calibri"/>
                <a:cs typeface="Calibri"/>
                <a:sym typeface="Calibri"/>
              </a:rPr>
              <a:t>Company value</a:t>
            </a:r>
            <a:endParaRPr b="1" sz="1700">
              <a:solidFill>
                <a:schemeClr val="lt1"/>
              </a:solidFill>
              <a:latin typeface="Calibri"/>
              <a:ea typeface="Calibri"/>
              <a:cs typeface="Calibri"/>
              <a:sym typeface="Calibri"/>
            </a:endParaRPr>
          </a:p>
          <a:p>
            <a:pPr indent="-285750" lvl="0" marL="285750" marR="0" rtl="0" algn="l">
              <a:spcBef>
                <a:spcPts val="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IEEE’s global reach lets you connect across multiple markets and industries</a:t>
            </a:r>
            <a:endParaRPr/>
          </a:p>
          <a:p>
            <a:pPr indent="-177800" lvl="0" marL="285750" marR="0" rtl="0" algn="l">
              <a:spcBef>
                <a:spcPts val="0"/>
              </a:spcBef>
              <a:spcAft>
                <a:spcPts val="0"/>
              </a:spcAft>
              <a:buClr>
                <a:schemeClr val="dk1"/>
              </a:buClr>
              <a:buSzPts val="1700"/>
              <a:buFont typeface="Arial"/>
              <a:buNone/>
            </a:pPr>
            <a:r>
              <a:t/>
            </a:r>
            <a:endParaRPr sz="1700">
              <a:solidFill>
                <a:schemeClr val="lt1"/>
              </a:solidFill>
              <a:latin typeface="Calibri"/>
              <a:ea typeface="Calibri"/>
              <a:cs typeface="Calibri"/>
              <a:sym typeface="Calibri"/>
            </a:endParaRPr>
          </a:p>
          <a:p>
            <a:pPr indent="0" lvl="0" marL="0" marR="0" rtl="0" algn="l">
              <a:spcBef>
                <a:spcPts val="0"/>
              </a:spcBef>
              <a:spcAft>
                <a:spcPts val="0"/>
              </a:spcAft>
              <a:buNone/>
            </a:pPr>
            <a:r>
              <a:rPr i="1" lang="en-US" sz="1700">
                <a:solidFill>
                  <a:schemeClr val="lt1"/>
                </a:solidFill>
                <a:latin typeface="Calibri"/>
                <a:ea typeface="Calibri"/>
                <a:cs typeface="Calibri"/>
                <a:sym typeface="Calibri"/>
              </a:rPr>
              <a:t>Workforce value</a:t>
            </a:r>
            <a:r>
              <a:rPr lang="en-US" sz="1700">
                <a:solidFill>
                  <a:schemeClr val="lt1"/>
                </a:solidFill>
                <a:latin typeface="Calibri"/>
                <a:ea typeface="Calibri"/>
                <a:cs typeface="Calibri"/>
                <a:sym typeface="Calibri"/>
              </a:rPr>
              <a:t> </a:t>
            </a:r>
            <a:endParaRPr/>
          </a:p>
          <a:p>
            <a:pPr indent="-285750" lvl="0" marL="285750" marR="0" rtl="0" algn="l">
              <a:spcBef>
                <a:spcPts val="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IEEE lets you collaborate with over 409,000 members across 160 countries and 39 technology-specific societies </a:t>
            </a:r>
            <a:endParaRPr/>
          </a:p>
          <a:p>
            <a:pPr indent="-285750" lvl="0" marL="285750" marR="0" rtl="0" algn="l">
              <a:spcBef>
                <a:spcPts val="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Network with global technology professionals by location, technical interests, or career pursuits via IEEE Collabratec or in the IEEE App</a:t>
            </a:r>
            <a:endParaRPr/>
          </a:p>
        </p:txBody>
      </p:sp>
      <p:sp>
        <p:nvSpPr>
          <p:cNvPr id="1739" name="Google Shape;1739;p90"/>
          <p:cNvSpPr txBox="1"/>
          <p:nvPr/>
        </p:nvSpPr>
        <p:spPr>
          <a:xfrm>
            <a:off x="566154" y="1091751"/>
            <a:ext cx="3402731" cy="4823185"/>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20000"/>
              </a:lnSpc>
              <a:spcBef>
                <a:spcPts val="0"/>
              </a:spcBef>
              <a:spcAft>
                <a:spcPts val="0"/>
              </a:spcAft>
              <a:buClr>
                <a:schemeClr val="lt1"/>
              </a:buClr>
              <a:buSzPct val="100000"/>
              <a:buFont typeface="Arial"/>
              <a:buNone/>
            </a:pPr>
            <a:r>
              <a:rPr b="1" i="0" lang="en-US" sz="2200">
                <a:solidFill>
                  <a:schemeClr val="lt1"/>
                </a:solidFill>
                <a:latin typeface="Calibri"/>
                <a:ea typeface="Calibri"/>
                <a:cs typeface="Calibri"/>
                <a:sym typeface="Calibri"/>
              </a:rPr>
              <a:t>Information that is reliable</a:t>
            </a:r>
            <a:endParaRPr/>
          </a:p>
          <a:p>
            <a:pPr indent="0" lvl="0" marL="0" marR="0" rtl="0" algn="l">
              <a:lnSpc>
                <a:spcPct val="120000"/>
              </a:lnSpc>
              <a:spcBef>
                <a:spcPts val="0"/>
              </a:spcBef>
              <a:spcAft>
                <a:spcPts val="0"/>
              </a:spcAft>
              <a:buClr>
                <a:srgbClr val="0066A1"/>
              </a:buClr>
              <a:buSzPct val="100000"/>
              <a:buFont typeface="Arial"/>
              <a:buNone/>
            </a:pPr>
            <a:r>
              <a:t/>
            </a:r>
            <a:endParaRPr b="1" i="0" sz="400">
              <a:solidFill>
                <a:schemeClr val="lt1"/>
              </a:solidFill>
              <a:latin typeface="Calibri"/>
              <a:ea typeface="Calibri"/>
              <a:cs typeface="Calibri"/>
              <a:sym typeface="Calibri"/>
            </a:endParaRPr>
          </a:p>
          <a:p>
            <a:pPr indent="0" lvl="0" marL="0" marR="0" rtl="0" algn="l">
              <a:lnSpc>
                <a:spcPct val="120000"/>
              </a:lnSpc>
              <a:spcBef>
                <a:spcPts val="0"/>
              </a:spcBef>
              <a:spcAft>
                <a:spcPts val="0"/>
              </a:spcAft>
              <a:buClr>
                <a:schemeClr val="lt1"/>
              </a:buClr>
              <a:buSzPct val="100000"/>
              <a:buFont typeface="Arial"/>
              <a:buNone/>
            </a:pPr>
            <a:r>
              <a:rPr b="0" i="1" lang="en-US" sz="1800">
                <a:solidFill>
                  <a:schemeClr val="lt1"/>
                </a:solidFill>
                <a:latin typeface="Calibri"/>
                <a:ea typeface="Calibri"/>
                <a:cs typeface="Calibri"/>
                <a:sym typeface="Calibri"/>
              </a:rPr>
              <a:t>Company value</a:t>
            </a:r>
            <a:endParaRPr/>
          </a:p>
          <a:p>
            <a:pPr indent="-285750" lvl="0" marL="285750" marR="0" rtl="0" algn="l">
              <a:lnSpc>
                <a:spcPct val="120000"/>
              </a:lnSpc>
              <a:spcBef>
                <a:spcPts val="0"/>
              </a:spcBef>
              <a:spcAft>
                <a:spcPts val="0"/>
              </a:spcAft>
              <a:buClr>
                <a:schemeClr val="lt1"/>
              </a:buClr>
              <a:buSzPct val="100000"/>
              <a:buFont typeface="Arial"/>
              <a:buChar char="•"/>
            </a:pPr>
            <a:r>
              <a:rPr b="0" i="0" lang="en-US" sz="1800">
                <a:solidFill>
                  <a:schemeClr val="lt1"/>
                </a:solidFill>
                <a:latin typeface="Calibri"/>
                <a:ea typeface="Calibri"/>
                <a:cs typeface="Calibri"/>
                <a:sym typeface="Calibri"/>
              </a:rPr>
              <a:t>IEEE </a:t>
            </a:r>
            <a:r>
              <a:rPr b="0" i="1" lang="en-US" sz="1800">
                <a:solidFill>
                  <a:schemeClr val="lt1"/>
                </a:solidFill>
                <a:latin typeface="Calibri"/>
                <a:ea typeface="Calibri"/>
                <a:cs typeface="Calibri"/>
                <a:sym typeface="Calibri"/>
              </a:rPr>
              <a:t>Xplore</a:t>
            </a:r>
            <a:r>
              <a:rPr b="0" i="0" lang="en-US" sz="1800">
                <a:solidFill>
                  <a:schemeClr val="lt1"/>
                </a:solidFill>
                <a:latin typeface="Calibri"/>
                <a:ea typeface="Calibri"/>
                <a:cs typeface="Calibri"/>
                <a:sym typeface="Calibri"/>
              </a:rPr>
              <a:t> saves time and money by letting companies bring products to market sooner</a:t>
            </a:r>
            <a:endParaRPr/>
          </a:p>
          <a:p>
            <a:pPr indent="-256413" lvl="0" marL="285750" marR="0" rtl="0" algn="l">
              <a:lnSpc>
                <a:spcPct val="120000"/>
              </a:lnSpc>
              <a:spcBef>
                <a:spcPts val="0"/>
              </a:spcBef>
              <a:spcAft>
                <a:spcPts val="0"/>
              </a:spcAft>
              <a:buClr>
                <a:srgbClr val="0066A1"/>
              </a:buClr>
              <a:buSzPct val="100000"/>
              <a:buFont typeface="Arial"/>
              <a:buNone/>
            </a:pPr>
            <a:r>
              <a:t/>
            </a:r>
            <a:endParaRPr b="0" i="0" sz="500">
              <a:solidFill>
                <a:schemeClr val="lt1"/>
              </a:solidFill>
              <a:latin typeface="Calibri"/>
              <a:ea typeface="Calibri"/>
              <a:cs typeface="Calibri"/>
              <a:sym typeface="Calibri"/>
            </a:endParaRPr>
          </a:p>
          <a:p>
            <a:pPr indent="0" lvl="0" marL="0" marR="0" rtl="0" algn="l">
              <a:lnSpc>
                <a:spcPct val="120000"/>
              </a:lnSpc>
              <a:spcBef>
                <a:spcPts val="0"/>
              </a:spcBef>
              <a:spcAft>
                <a:spcPts val="0"/>
              </a:spcAft>
              <a:buClr>
                <a:schemeClr val="lt1"/>
              </a:buClr>
              <a:buSzPct val="100000"/>
              <a:buFont typeface="Arial"/>
              <a:buNone/>
            </a:pPr>
            <a:r>
              <a:rPr b="0" i="1" lang="en-US" sz="1800">
                <a:solidFill>
                  <a:schemeClr val="lt1"/>
                </a:solidFill>
                <a:latin typeface="Calibri"/>
                <a:ea typeface="Calibri"/>
                <a:cs typeface="Calibri"/>
                <a:sym typeface="Calibri"/>
              </a:rPr>
              <a:t>Workforce value</a:t>
            </a:r>
            <a:endParaRPr/>
          </a:p>
          <a:p>
            <a:pPr indent="-285750" lvl="0" marL="285750" marR="0" rtl="0" algn="l">
              <a:lnSpc>
                <a:spcPct val="120000"/>
              </a:lnSpc>
              <a:spcBef>
                <a:spcPts val="0"/>
              </a:spcBef>
              <a:spcAft>
                <a:spcPts val="0"/>
              </a:spcAft>
              <a:buClr>
                <a:schemeClr val="lt1"/>
              </a:buClr>
              <a:buSzPct val="100000"/>
              <a:buFont typeface="Arial"/>
              <a:buChar char="•"/>
            </a:pPr>
            <a:r>
              <a:rPr b="0" i="0" lang="en-US" sz="1800">
                <a:solidFill>
                  <a:schemeClr val="lt1"/>
                </a:solidFill>
                <a:latin typeface="Calibri"/>
                <a:ea typeface="Calibri"/>
                <a:cs typeface="Calibri"/>
                <a:sym typeface="Calibri"/>
              </a:rPr>
              <a:t>IEEE </a:t>
            </a:r>
            <a:r>
              <a:rPr b="0" i="1" lang="en-US" sz="1800">
                <a:solidFill>
                  <a:schemeClr val="lt1"/>
                </a:solidFill>
                <a:latin typeface="Calibri"/>
                <a:ea typeface="Calibri"/>
                <a:cs typeface="Calibri"/>
                <a:sym typeface="Calibri"/>
              </a:rPr>
              <a:t>Xplore</a:t>
            </a:r>
            <a:r>
              <a:rPr b="0" i="0" lang="en-US" sz="1800">
                <a:solidFill>
                  <a:schemeClr val="lt1"/>
                </a:solidFill>
                <a:latin typeface="Calibri"/>
                <a:ea typeface="Calibri"/>
                <a:cs typeface="Calibri"/>
                <a:sym typeface="Calibri"/>
              </a:rPr>
              <a:t> provides access to cutting-edge and trusted research via IEEE journals, transactions, and magazines, conference Proceedings, educational courses, and eBook collections </a:t>
            </a:r>
            <a:endParaRPr/>
          </a:p>
          <a:p>
            <a:pPr indent="-262255" lvl="0" marL="285750" marR="0" rtl="0" algn="l">
              <a:lnSpc>
                <a:spcPct val="120000"/>
              </a:lnSpc>
              <a:spcBef>
                <a:spcPts val="0"/>
              </a:spcBef>
              <a:spcAft>
                <a:spcPts val="0"/>
              </a:spcAft>
              <a:buClr>
                <a:srgbClr val="0066A1"/>
              </a:buClr>
              <a:buSzPct val="100000"/>
              <a:buFont typeface="Arial"/>
              <a:buNone/>
            </a:pPr>
            <a:r>
              <a:t/>
            </a:r>
            <a:endParaRPr b="0" i="0" sz="400">
              <a:solidFill>
                <a:schemeClr val="lt1"/>
              </a:solidFill>
              <a:latin typeface="Calibri"/>
              <a:ea typeface="Calibri"/>
              <a:cs typeface="Calibri"/>
              <a:sym typeface="Calibri"/>
            </a:endParaRPr>
          </a:p>
          <a:p>
            <a:pPr indent="0" lvl="0" marL="0" marR="0" rtl="0" algn="l">
              <a:lnSpc>
                <a:spcPct val="120000"/>
              </a:lnSpc>
              <a:spcBef>
                <a:spcPts val="0"/>
              </a:spcBef>
              <a:spcAft>
                <a:spcPts val="0"/>
              </a:spcAft>
              <a:buClr>
                <a:schemeClr val="lt1"/>
              </a:buClr>
              <a:buSzPct val="100000"/>
              <a:buFont typeface="Arial"/>
              <a:buNone/>
            </a:pPr>
            <a:r>
              <a:rPr b="0" i="1" lang="en-US" sz="1800">
                <a:solidFill>
                  <a:schemeClr val="lt1"/>
                </a:solidFill>
                <a:latin typeface="Calibri"/>
                <a:ea typeface="Calibri"/>
                <a:cs typeface="Calibri"/>
                <a:sym typeface="Calibri"/>
              </a:rPr>
              <a:t>Company &amp; Workforce value</a:t>
            </a:r>
            <a:endParaRPr/>
          </a:p>
          <a:p>
            <a:pPr indent="-285750" lvl="0" marL="285750" marR="0" rtl="0" algn="l">
              <a:lnSpc>
                <a:spcPct val="120000"/>
              </a:lnSpc>
              <a:spcBef>
                <a:spcPts val="0"/>
              </a:spcBef>
              <a:spcAft>
                <a:spcPts val="0"/>
              </a:spcAft>
              <a:buClr>
                <a:schemeClr val="lt1"/>
              </a:buClr>
              <a:buSzPct val="100000"/>
              <a:buFont typeface="Arial"/>
              <a:buChar char="•"/>
            </a:pPr>
            <a:r>
              <a:rPr b="0" i="0" lang="en-US" sz="1800">
                <a:solidFill>
                  <a:schemeClr val="lt1"/>
                </a:solidFill>
                <a:latin typeface="Calibri"/>
                <a:ea typeface="Calibri"/>
                <a:cs typeface="Calibri"/>
                <a:sym typeface="Calibri"/>
              </a:rPr>
              <a:t>IEEE Standards ensures compliance from the start of any technology project </a:t>
            </a:r>
            <a:endParaRPr/>
          </a:p>
        </p:txBody>
      </p:sp>
      <p:sp>
        <p:nvSpPr>
          <p:cNvPr id="1740" name="Google Shape;1740;p90"/>
          <p:cNvSpPr txBox="1"/>
          <p:nvPr/>
        </p:nvSpPr>
        <p:spPr>
          <a:xfrm>
            <a:off x="4242036" y="1091751"/>
            <a:ext cx="3276664" cy="4823185"/>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000"/>
              <a:buFont typeface="Arial"/>
              <a:buNone/>
            </a:pPr>
            <a:r>
              <a:rPr b="1" i="0" lang="en-US" sz="2000">
                <a:solidFill>
                  <a:schemeClr val="lt1"/>
                </a:solidFill>
                <a:latin typeface="Calibri"/>
                <a:ea typeface="Calibri"/>
                <a:cs typeface="Calibri"/>
                <a:sym typeface="Calibri"/>
              </a:rPr>
              <a:t>Education for the way the industry works</a:t>
            </a:r>
            <a:endParaRPr/>
          </a:p>
          <a:p>
            <a:pPr indent="0" lvl="0" marL="0" marR="0" rtl="0" algn="l">
              <a:lnSpc>
                <a:spcPct val="120000"/>
              </a:lnSpc>
              <a:spcBef>
                <a:spcPts val="0"/>
              </a:spcBef>
              <a:spcAft>
                <a:spcPts val="0"/>
              </a:spcAft>
              <a:buClr>
                <a:srgbClr val="0066A1"/>
              </a:buClr>
              <a:buSzPts val="400"/>
              <a:buFont typeface="Arial"/>
              <a:buNone/>
            </a:pPr>
            <a:r>
              <a:t/>
            </a:r>
            <a:endParaRPr b="1" i="0" sz="400">
              <a:solidFill>
                <a:schemeClr val="lt1"/>
              </a:solidFill>
              <a:latin typeface="Calibri"/>
              <a:ea typeface="Calibri"/>
              <a:cs typeface="Calibri"/>
              <a:sym typeface="Calibri"/>
            </a:endParaRPr>
          </a:p>
          <a:p>
            <a:pPr indent="0" lvl="0" marL="0" marR="0" rtl="0" algn="l">
              <a:lnSpc>
                <a:spcPct val="120000"/>
              </a:lnSpc>
              <a:spcBef>
                <a:spcPts val="0"/>
              </a:spcBef>
              <a:spcAft>
                <a:spcPts val="0"/>
              </a:spcAft>
              <a:buClr>
                <a:schemeClr val="lt1"/>
              </a:buClr>
              <a:buSzPts val="1700"/>
              <a:buFont typeface="Arial"/>
              <a:buNone/>
            </a:pPr>
            <a:r>
              <a:rPr b="0" i="1" lang="en-US" sz="1700">
                <a:solidFill>
                  <a:schemeClr val="lt1"/>
                </a:solidFill>
                <a:latin typeface="Calibri"/>
                <a:ea typeface="Calibri"/>
                <a:cs typeface="Calibri"/>
                <a:sym typeface="Calibri"/>
              </a:rPr>
              <a:t>Company &amp; Workforce value</a:t>
            </a:r>
            <a:endParaRPr/>
          </a:p>
          <a:p>
            <a:pPr indent="-285750" lvl="1" marL="285750" marR="0" rtl="0" algn="l">
              <a:lnSpc>
                <a:spcPct val="100000"/>
              </a:lnSpc>
              <a:spcBef>
                <a:spcPts val="0"/>
              </a:spcBef>
              <a:spcAft>
                <a:spcPts val="0"/>
              </a:spcAft>
              <a:buClr>
                <a:schemeClr val="lt1"/>
              </a:buClr>
              <a:buSzPts val="1700"/>
              <a:buFont typeface="Arial"/>
              <a:buChar char="•"/>
            </a:pPr>
            <a:r>
              <a:rPr b="0" i="0" lang="en-US" sz="1700" u="none" cap="none" strike="noStrike">
                <a:solidFill>
                  <a:schemeClr val="lt1"/>
                </a:solidFill>
                <a:latin typeface="Calibri"/>
                <a:ea typeface="Calibri"/>
                <a:cs typeface="Calibri"/>
                <a:sym typeface="Calibri"/>
              </a:rPr>
              <a:t>IEEE offers a wide range of learning opportunities, from practical training to online course series, helping individuals and companies keep up with the demands of changing technology</a:t>
            </a:r>
            <a:endParaRPr b="0" i="0" sz="1700" u="none" cap="none" strike="noStrike">
              <a:solidFill>
                <a:schemeClr val="lt1"/>
              </a:solidFill>
              <a:latin typeface="Calibri"/>
              <a:ea typeface="Calibri"/>
              <a:cs typeface="Calibri"/>
              <a:sym typeface="Calibri"/>
            </a:endParaRPr>
          </a:p>
        </p:txBody>
      </p:sp>
      <p:sp>
        <p:nvSpPr>
          <p:cNvPr id="1741" name="Google Shape;1741;p90"/>
          <p:cNvSpPr/>
          <p:nvPr/>
        </p:nvSpPr>
        <p:spPr>
          <a:xfrm rot="10800000">
            <a:off x="10800839" y="959622"/>
            <a:ext cx="514646" cy="514646"/>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2" name="Google Shape;1742;p90"/>
          <p:cNvSpPr/>
          <p:nvPr/>
        </p:nvSpPr>
        <p:spPr>
          <a:xfrm>
            <a:off x="465364" y="5610225"/>
            <a:ext cx="514646" cy="514646"/>
          </a:xfrm>
          <a:prstGeom prst="rtTriangl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91"/>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Research, Industry Trends, and News</a:t>
            </a:r>
            <a:endParaRPr/>
          </a:p>
        </p:txBody>
      </p:sp>
      <p:sp>
        <p:nvSpPr>
          <p:cNvPr id="1748" name="Google Shape;1748;p91"/>
          <p:cNvSpPr txBox="1"/>
          <p:nvPr>
            <p:ph idx="1" type="body"/>
          </p:nvPr>
        </p:nvSpPr>
        <p:spPr>
          <a:xfrm>
            <a:off x="452282" y="1816100"/>
            <a:ext cx="5820696"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Industry standards access</a:t>
            </a:r>
            <a:endParaRPr/>
          </a:p>
          <a:p>
            <a:pPr indent="-342900" lvl="0" marL="342900" rtl="0" algn="l">
              <a:lnSpc>
                <a:spcPct val="90000"/>
              </a:lnSpc>
              <a:spcBef>
                <a:spcPts val="1000"/>
              </a:spcBef>
              <a:spcAft>
                <a:spcPts val="0"/>
              </a:spcAft>
              <a:buClr>
                <a:schemeClr val="dk1"/>
              </a:buClr>
              <a:buSzPts val="2000"/>
              <a:buFont typeface="Arial"/>
              <a:buChar char="•"/>
            </a:pPr>
            <a:r>
              <a:rPr lang="en-US"/>
              <a:t>Patent and intellectual property insights</a:t>
            </a:r>
            <a:endParaRPr/>
          </a:p>
          <a:p>
            <a:pPr indent="-342900" lvl="0" marL="342900" rtl="0" algn="l">
              <a:lnSpc>
                <a:spcPct val="90000"/>
              </a:lnSpc>
              <a:spcBef>
                <a:spcPts val="1000"/>
              </a:spcBef>
              <a:spcAft>
                <a:spcPts val="0"/>
              </a:spcAft>
              <a:buClr>
                <a:schemeClr val="dk1"/>
              </a:buClr>
              <a:buSzPts val="2000"/>
              <a:buFont typeface="Arial"/>
              <a:buChar char="•"/>
            </a:pPr>
            <a:r>
              <a:rPr lang="en-US"/>
              <a:t>Trend papers</a:t>
            </a:r>
            <a:endParaRPr/>
          </a:p>
          <a:p>
            <a:pPr indent="-342900" lvl="0" marL="342900" rtl="0" algn="l">
              <a:lnSpc>
                <a:spcPct val="90000"/>
              </a:lnSpc>
              <a:spcBef>
                <a:spcPts val="1000"/>
              </a:spcBef>
              <a:spcAft>
                <a:spcPts val="0"/>
              </a:spcAft>
              <a:buClr>
                <a:schemeClr val="dk1"/>
              </a:buClr>
              <a:buSzPts val="2000"/>
              <a:buFont typeface="Arial"/>
              <a:buChar char="•"/>
            </a:pPr>
            <a:r>
              <a:rPr lang="en-US"/>
              <a:t>IEEE conferences and industry</a:t>
            </a:r>
            <a:endParaRPr/>
          </a:p>
          <a:p>
            <a:pPr indent="-342900" lvl="0" marL="342900" rtl="0" algn="l">
              <a:lnSpc>
                <a:spcPct val="90000"/>
              </a:lnSpc>
              <a:spcBef>
                <a:spcPts val="1000"/>
              </a:spcBef>
              <a:spcAft>
                <a:spcPts val="0"/>
              </a:spcAft>
              <a:buClr>
                <a:schemeClr val="dk1"/>
              </a:buClr>
              <a:buSzPts val="2000"/>
              <a:buFont typeface="Arial"/>
              <a:buChar char="•"/>
            </a:pPr>
            <a:r>
              <a:rPr lang="en-US"/>
              <a:t>Trusted technology research via IEEE </a:t>
            </a:r>
            <a:r>
              <a:rPr i="1" lang="en-US"/>
              <a:t>Xplore</a:t>
            </a:r>
            <a:endParaRPr/>
          </a:p>
          <a:p>
            <a:pPr indent="0" lvl="0" marL="0" rtl="0" algn="l">
              <a:lnSpc>
                <a:spcPct val="90000"/>
              </a:lnSpc>
              <a:spcBef>
                <a:spcPts val="1000"/>
              </a:spcBef>
              <a:spcAft>
                <a:spcPts val="0"/>
              </a:spcAft>
              <a:buClr>
                <a:schemeClr val="dk1"/>
              </a:buClr>
              <a:buSzPts val="2000"/>
              <a:buNone/>
            </a:pPr>
            <a:br>
              <a:rPr lang="en-US"/>
            </a:br>
            <a:br>
              <a:rPr lang="en-US"/>
            </a:br>
            <a:br>
              <a:rPr lang="en-US"/>
            </a:br>
            <a:br>
              <a:rPr lang="en-US"/>
            </a:br>
            <a:endParaRPr/>
          </a:p>
        </p:txBody>
      </p:sp>
      <p:pic>
        <p:nvPicPr>
          <p:cNvPr id="1749" name="Google Shape;1749;p91"/>
          <p:cNvPicPr preferRelativeResize="0"/>
          <p:nvPr>
            <p:ph idx="2" type="pic"/>
          </p:nvPr>
        </p:nvPicPr>
        <p:blipFill rotWithShape="1">
          <a:blip r:embed="rId3">
            <a:alphaModFix/>
          </a:blip>
          <a:srcRect b="0" l="0" r="0" t="0"/>
          <a:stretch/>
        </p:blipFill>
        <p:spPr>
          <a:xfrm>
            <a:off x="6518786" y="1816100"/>
            <a:ext cx="5270091" cy="3522816"/>
          </a:xfrm>
          <a:prstGeom prst="snip2DiagRect">
            <a:avLst>
              <a:gd fmla="val 0" name="adj1"/>
              <a:gd fmla="val 16667" name="adj2"/>
            </a:avLst>
          </a:prstGeom>
          <a:noFill/>
          <a:ln cap="flat" cmpd="sng" w="47625">
            <a:solidFill>
              <a:schemeClr val="lt1"/>
            </a:solidFill>
            <a:prstDash val="solid"/>
            <a:round/>
            <a:headEnd len="sm" w="sm" type="none"/>
            <a:tailEnd len="sm" w="sm" type="none"/>
          </a:ln>
        </p:spPr>
      </p:pic>
      <p:sp>
        <p:nvSpPr>
          <p:cNvPr id="1750" name="Google Shape;1750;p91"/>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provides valuable resources and tools for professional engineers across multiple industries and technologies.</a:t>
            </a:r>
            <a:endParaRPr/>
          </a:p>
        </p:txBody>
      </p:sp>
      <p:sp>
        <p:nvSpPr>
          <p:cNvPr id="1751" name="Google Shape;1751;p91"/>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92"/>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Career and Professional Development Resources</a:t>
            </a:r>
            <a:endParaRPr/>
          </a:p>
        </p:txBody>
      </p:sp>
      <p:sp>
        <p:nvSpPr>
          <p:cNvPr id="1758" name="Google Shape;1758;p92"/>
          <p:cNvSpPr txBox="1"/>
          <p:nvPr>
            <p:ph idx="1" type="body"/>
          </p:nvPr>
        </p:nvSpPr>
        <p:spPr>
          <a:xfrm>
            <a:off x="452282" y="1842994"/>
            <a:ext cx="5820696"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Font typeface="Arial"/>
              <a:buChar char="•"/>
            </a:pPr>
            <a:r>
              <a:rPr lang="en-US"/>
              <a:t>Emerging technology information with </a:t>
            </a:r>
            <a:br>
              <a:rPr lang="en-US"/>
            </a:br>
            <a:r>
              <a:rPr lang="en-US"/>
              <a:t>IEEE Future Directions </a:t>
            </a:r>
            <a:endParaRPr/>
          </a:p>
          <a:p>
            <a:pPr indent="-342900" lvl="0" marL="342900" rtl="0" algn="l">
              <a:lnSpc>
                <a:spcPct val="90000"/>
              </a:lnSpc>
              <a:spcBef>
                <a:spcPts val="1000"/>
              </a:spcBef>
              <a:spcAft>
                <a:spcPts val="0"/>
              </a:spcAft>
              <a:buClr>
                <a:schemeClr val="dk1"/>
              </a:buClr>
              <a:buSzPts val="2000"/>
              <a:buFont typeface="Arial"/>
              <a:buChar char="•"/>
            </a:pPr>
            <a:r>
              <a:rPr lang="en-US"/>
              <a:t>Entrepreneurial and startup aids from </a:t>
            </a:r>
            <a:br>
              <a:rPr lang="en-US"/>
            </a:br>
            <a:r>
              <a:rPr lang="en-US"/>
              <a:t>IEEE Entrepreneurship Initiative </a:t>
            </a:r>
            <a:endParaRPr/>
          </a:p>
          <a:p>
            <a:pPr indent="-342900" lvl="0" marL="342900" rtl="0" algn="l">
              <a:lnSpc>
                <a:spcPct val="90000"/>
              </a:lnSpc>
              <a:spcBef>
                <a:spcPts val="1000"/>
              </a:spcBef>
              <a:spcAft>
                <a:spcPts val="0"/>
              </a:spcAft>
              <a:buClr>
                <a:schemeClr val="dk1"/>
              </a:buClr>
              <a:buSzPts val="2000"/>
              <a:buFont typeface="Arial"/>
              <a:buChar char="•"/>
            </a:pPr>
            <a:r>
              <a:rPr lang="en-US"/>
              <a:t>Educational resources </a:t>
            </a:r>
            <a:endParaRPr/>
          </a:p>
          <a:p>
            <a:pPr indent="-342900" lvl="0" marL="342900" rtl="0" algn="l">
              <a:lnSpc>
                <a:spcPct val="90000"/>
              </a:lnSpc>
              <a:spcBef>
                <a:spcPts val="1000"/>
              </a:spcBef>
              <a:spcAft>
                <a:spcPts val="0"/>
              </a:spcAft>
              <a:buClr>
                <a:schemeClr val="dk1"/>
              </a:buClr>
              <a:buSzPts val="2000"/>
              <a:buFont typeface="Arial"/>
              <a:buChar char="•"/>
            </a:pPr>
            <a:r>
              <a:rPr lang="en-US"/>
              <a:t>Career opportunities and tools</a:t>
            </a:r>
            <a:endParaRPr/>
          </a:p>
          <a:p>
            <a:pPr indent="-342900" lvl="0" marL="342900" rtl="0" algn="l">
              <a:lnSpc>
                <a:spcPct val="90000"/>
              </a:lnSpc>
              <a:spcBef>
                <a:spcPts val="1000"/>
              </a:spcBef>
              <a:spcAft>
                <a:spcPts val="0"/>
              </a:spcAft>
              <a:buClr>
                <a:schemeClr val="dk1"/>
              </a:buClr>
              <a:buSzPts val="2000"/>
              <a:buFont typeface="Arial"/>
              <a:buChar char="•"/>
            </a:pPr>
            <a:r>
              <a:rPr lang="en-US"/>
              <a:t>Connections with industry technical professionals</a:t>
            </a:r>
            <a:endParaRPr/>
          </a:p>
        </p:txBody>
      </p:sp>
      <p:pic>
        <p:nvPicPr>
          <p:cNvPr descr="A picture containing text, electronics&#10;&#10;Description automatically generated" id="1759" name="Google Shape;1759;p92"/>
          <p:cNvPicPr preferRelativeResize="0"/>
          <p:nvPr>
            <p:ph idx="2" type="pic"/>
          </p:nvPr>
        </p:nvPicPr>
        <p:blipFill rotWithShape="1">
          <a:blip r:embed="rId3">
            <a:alphaModFix/>
          </a:blip>
          <a:srcRect b="0" l="0" r="0" t="0"/>
          <a:stretch/>
        </p:blipFill>
        <p:spPr>
          <a:xfrm>
            <a:off x="6518786" y="1816100"/>
            <a:ext cx="5270091" cy="3522816"/>
          </a:xfrm>
          <a:prstGeom prst="snip2DiagRect">
            <a:avLst>
              <a:gd fmla="val 0" name="adj1"/>
              <a:gd fmla="val 16667" name="adj2"/>
            </a:avLst>
          </a:prstGeom>
          <a:solidFill>
            <a:srgbClr val="00629B"/>
          </a:solidFill>
          <a:ln cap="flat" cmpd="sng" w="47625">
            <a:solidFill>
              <a:schemeClr val="lt1"/>
            </a:solidFill>
            <a:prstDash val="solid"/>
            <a:round/>
            <a:headEnd len="sm" w="sm" type="none"/>
            <a:tailEnd len="sm" w="sm" type="none"/>
          </a:ln>
        </p:spPr>
      </p:pic>
      <p:sp>
        <p:nvSpPr>
          <p:cNvPr id="1760" name="Google Shape;1760;p92"/>
          <p:cNvSpPr txBox="1"/>
          <p:nvPr>
            <p:ph idx="3" type="body"/>
          </p:nvPr>
        </p:nvSpPr>
        <p:spPr>
          <a:xfrm>
            <a:off x="452079" y="914400"/>
            <a:ext cx="7374110" cy="10269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can help those who work in the engineering sciences, research, and technology areas.</a:t>
            </a:r>
            <a:endParaRPr/>
          </a:p>
        </p:txBody>
      </p:sp>
      <p:sp>
        <p:nvSpPr>
          <p:cNvPr id="1761" name="Google Shape;1761;p92"/>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p93"/>
          <p:cNvSpPr txBox="1"/>
          <p:nvPr>
            <p:ph type="title"/>
          </p:nvPr>
        </p:nvSpPr>
        <p:spPr>
          <a:xfrm>
            <a:off x="452282" y="415567"/>
            <a:ext cx="11298034" cy="4988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29B"/>
              </a:buClr>
              <a:buSzPts val="3300"/>
              <a:buFont typeface="Calibri"/>
              <a:buNone/>
            </a:pPr>
            <a:r>
              <a:rPr lang="en-US"/>
              <a:t>Training for Industry Professionals </a:t>
            </a:r>
            <a:endParaRPr>
              <a:solidFill>
                <a:srgbClr val="FF0000"/>
              </a:solidFill>
            </a:endParaRPr>
          </a:p>
        </p:txBody>
      </p:sp>
      <p:sp>
        <p:nvSpPr>
          <p:cNvPr id="1768" name="Google Shape;1768;p93"/>
          <p:cNvSpPr txBox="1"/>
          <p:nvPr>
            <p:ph idx="1" type="body"/>
          </p:nvPr>
        </p:nvSpPr>
        <p:spPr>
          <a:xfrm>
            <a:off x="452282" y="1815416"/>
            <a:ext cx="5820696" cy="380446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000"/>
              <a:buChar char="•"/>
            </a:pPr>
            <a:r>
              <a:rPr lang="en-US"/>
              <a:t>Increase attendance at your trainings and </a:t>
            </a:r>
            <a:br>
              <a:rPr lang="en-US"/>
            </a:br>
            <a:r>
              <a:rPr lang="en-US"/>
              <a:t>meetings by offering IEEE credentials and career advancement opportunities </a:t>
            </a:r>
            <a:endParaRPr/>
          </a:p>
          <a:p>
            <a:pPr indent="-342900" lvl="0" marL="342900" rtl="0" algn="l">
              <a:lnSpc>
                <a:spcPct val="100000"/>
              </a:lnSpc>
              <a:spcBef>
                <a:spcPts val="1000"/>
              </a:spcBef>
              <a:spcAft>
                <a:spcPts val="0"/>
              </a:spcAft>
              <a:buClr>
                <a:schemeClr val="dk1"/>
              </a:buClr>
              <a:buSzPts val="2000"/>
              <a:buChar char="•"/>
            </a:pPr>
            <a:r>
              <a:rPr lang="en-US"/>
              <a:t>Participants and attendees of IEEE-sponsored                                                         events can earn: </a:t>
            </a:r>
            <a:endParaRPr/>
          </a:p>
          <a:p>
            <a:pPr indent="-228600" lvl="1" marL="685800" rtl="0" algn="l">
              <a:lnSpc>
                <a:spcPct val="100000"/>
              </a:lnSpc>
              <a:spcBef>
                <a:spcPts val="500"/>
              </a:spcBef>
              <a:spcAft>
                <a:spcPts val="0"/>
              </a:spcAft>
              <a:buClr>
                <a:schemeClr val="dk1"/>
              </a:buClr>
              <a:buSzPts val="2000"/>
              <a:buChar char="•"/>
            </a:pPr>
            <a:r>
              <a:rPr lang="en-US"/>
              <a:t>Continuing Education Units (CEU) and Professional Development Hours (PDH) through the IEEE Learning Network</a:t>
            </a:r>
            <a:endParaRPr/>
          </a:p>
          <a:p>
            <a:pPr indent="-228600" lvl="1" marL="685800" rtl="0" algn="l">
              <a:lnSpc>
                <a:spcPct val="100000"/>
              </a:lnSpc>
              <a:spcBef>
                <a:spcPts val="500"/>
              </a:spcBef>
              <a:spcAft>
                <a:spcPts val="0"/>
              </a:spcAft>
              <a:buClr>
                <a:schemeClr val="dk1"/>
              </a:buClr>
              <a:buSzPts val="2000"/>
              <a:buChar char="•"/>
            </a:pPr>
            <a:r>
              <a:rPr lang="en-US"/>
              <a:t>Certificates of Participation</a:t>
            </a:r>
            <a:endParaRPr/>
          </a:p>
          <a:p>
            <a:pPr indent="-228600" lvl="1" marL="685800" rtl="0" algn="l">
              <a:lnSpc>
                <a:spcPct val="100000"/>
              </a:lnSpc>
              <a:spcBef>
                <a:spcPts val="500"/>
              </a:spcBef>
              <a:spcAft>
                <a:spcPts val="0"/>
              </a:spcAft>
              <a:buClr>
                <a:schemeClr val="dk1"/>
              </a:buClr>
              <a:buSzPts val="2000"/>
              <a:buChar char="•"/>
            </a:pPr>
            <a:r>
              <a:rPr lang="en-US"/>
              <a:t>Digital Badges</a:t>
            </a:r>
            <a:endParaRPr/>
          </a:p>
        </p:txBody>
      </p:sp>
      <p:sp>
        <p:nvSpPr>
          <p:cNvPr id="1769" name="Google Shape;1769;p93"/>
          <p:cNvSpPr txBox="1"/>
          <p:nvPr>
            <p:ph idx="3" type="body"/>
          </p:nvPr>
        </p:nvSpPr>
        <p:spPr>
          <a:xfrm>
            <a:off x="452078" y="914400"/>
            <a:ext cx="11307763" cy="53022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87B"/>
              </a:buClr>
              <a:buSzPts val="2400"/>
              <a:buNone/>
            </a:pPr>
            <a:r>
              <a:rPr lang="en-US"/>
              <a:t>IEEE courses help industry professionals, and their companies, stay up-to-date on the latest technologies.</a:t>
            </a:r>
            <a:endParaRPr/>
          </a:p>
        </p:txBody>
      </p:sp>
      <p:sp>
        <p:nvSpPr>
          <p:cNvPr id="1770" name="Google Shape;1770;p93"/>
          <p:cNvSpPr txBox="1"/>
          <p:nvPr>
            <p:ph idx="12" type="sldNum"/>
          </p:nvPr>
        </p:nvSpPr>
        <p:spPr>
          <a:xfrm>
            <a:off x="442139"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771" name="Google Shape;1771;p93"/>
          <p:cNvSpPr/>
          <p:nvPr/>
        </p:nvSpPr>
        <p:spPr>
          <a:xfrm>
            <a:off x="837183" y="6250440"/>
            <a:ext cx="8200293" cy="36811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1600">
                <a:solidFill>
                  <a:srgbClr val="00629B"/>
                </a:solidFill>
                <a:latin typeface="Calibri"/>
                <a:ea typeface="Calibri"/>
                <a:cs typeface="Calibri"/>
                <a:sym typeface="Calibri"/>
              </a:rPr>
              <a:t>Visit </a:t>
            </a:r>
            <a:r>
              <a:rPr b="1" lang="en-US" sz="1600" u="sng">
                <a:solidFill>
                  <a:srgbClr val="00629B"/>
                </a:solidFill>
                <a:latin typeface="Calibri"/>
                <a:ea typeface="Calibri"/>
                <a:cs typeface="Calibri"/>
                <a:sym typeface="Calibri"/>
                <a:hlinkClick r:id="rId3">
                  <a:extLst>
                    <a:ext uri="{A12FA001-AC4F-418D-AE19-62706E023703}">
                      <ahyp:hlinkClr val="tx"/>
                    </a:ext>
                  </a:extLst>
                </a:hlinkClick>
              </a:rPr>
              <a:t>ieeexplore.ieee.org </a:t>
            </a:r>
            <a:endParaRPr b="1" sz="1600">
              <a:solidFill>
                <a:srgbClr val="00629B"/>
              </a:solidFill>
              <a:latin typeface="Calibri"/>
              <a:ea typeface="Calibri"/>
              <a:cs typeface="Calibri"/>
              <a:sym typeface="Calibri"/>
            </a:endParaRPr>
          </a:p>
        </p:txBody>
      </p:sp>
      <p:pic>
        <p:nvPicPr>
          <p:cNvPr id="1772" name="Google Shape;1772;p93"/>
          <p:cNvPicPr preferRelativeResize="0"/>
          <p:nvPr/>
        </p:nvPicPr>
        <p:blipFill rotWithShape="1">
          <a:blip r:embed="rId4">
            <a:alphaModFix/>
          </a:blip>
          <a:srcRect b="0" l="0" r="0" t="0"/>
          <a:stretch/>
        </p:blipFill>
        <p:spPr>
          <a:xfrm>
            <a:off x="6564913" y="1857940"/>
            <a:ext cx="5223964" cy="3480975"/>
          </a:xfrm>
          <a:prstGeom prst="snip2DiagRect">
            <a:avLst>
              <a:gd fmla="val 0" name="adj1"/>
              <a:gd fmla="val 16667" name="adj2"/>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94"/>
          <p:cNvSpPr/>
          <p:nvPr/>
        </p:nvSpPr>
        <p:spPr>
          <a:xfrm>
            <a:off x="452078" y="4690479"/>
            <a:ext cx="11392777" cy="1335745"/>
          </a:xfrm>
          <a:prstGeom prst="snip2DiagRect">
            <a:avLst>
              <a:gd fmla="val 0" name="adj1"/>
              <a:gd fmla="val 16667" name="adj2"/>
            </a:avLst>
          </a:prstGeom>
          <a:solidFill>
            <a:srgbClr val="00B5E2">
              <a:alpha val="9450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78" name="Google Shape;1778;p94"/>
          <p:cNvGrpSpPr/>
          <p:nvPr/>
        </p:nvGrpSpPr>
        <p:grpSpPr>
          <a:xfrm>
            <a:off x="452078" y="4684129"/>
            <a:ext cx="11392812" cy="227577"/>
            <a:chOff x="-185231" y="4684129"/>
            <a:chExt cx="11392812" cy="227577"/>
          </a:xfrm>
        </p:grpSpPr>
        <p:cxnSp>
          <p:nvCxnSpPr>
            <p:cNvPr id="1779" name="Google Shape;1779;p94"/>
            <p:cNvCxnSpPr/>
            <p:nvPr/>
          </p:nvCxnSpPr>
          <p:spPr>
            <a:xfrm>
              <a:off x="-185231" y="4712894"/>
              <a:ext cx="11165236" cy="0"/>
            </a:xfrm>
            <a:prstGeom prst="straightConnector1">
              <a:avLst/>
            </a:prstGeom>
            <a:noFill/>
            <a:ln cap="flat" cmpd="sng" w="57150">
              <a:solidFill>
                <a:schemeClr val="accent4"/>
              </a:solidFill>
              <a:prstDash val="solid"/>
              <a:miter lim="800000"/>
              <a:headEnd len="sm" w="sm" type="none"/>
              <a:tailEnd len="sm" w="sm" type="none"/>
            </a:ln>
          </p:spPr>
        </p:cxnSp>
        <p:sp>
          <p:nvSpPr>
            <p:cNvPr id="1780" name="Google Shape;1780;p94"/>
            <p:cNvSpPr/>
            <p:nvPr/>
          </p:nvSpPr>
          <p:spPr>
            <a:xfrm>
              <a:off x="10980004" y="4684129"/>
              <a:ext cx="227577" cy="227577"/>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781" name="Google Shape;1781;p94"/>
          <p:cNvSpPr/>
          <p:nvPr/>
        </p:nvSpPr>
        <p:spPr>
          <a:xfrm>
            <a:off x="504497" y="409903"/>
            <a:ext cx="9631023" cy="13388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300" u="none" strike="noStrike">
                <a:solidFill>
                  <a:srgbClr val="00629B"/>
                </a:solidFill>
                <a:latin typeface="Calibri"/>
                <a:ea typeface="Calibri"/>
                <a:cs typeface="Calibri"/>
                <a:sym typeface="Calibri"/>
              </a:rPr>
              <a:t>IEEE Corporate Partnership Program (IEEE CPP)</a:t>
            </a:r>
            <a:endParaRPr b="0" sz="3300">
              <a:solidFill>
                <a:schemeClr val="dk1"/>
              </a:solidFill>
              <a:latin typeface="Calibri"/>
              <a:ea typeface="Calibri"/>
              <a:cs typeface="Calibri"/>
              <a:sym typeface="Calibri"/>
            </a:endParaRPr>
          </a:p>
          <a:p>
            <a:pPr indent="0" lvl="0" marL="0" marR="0" rtl="0" algn="l">
              <a:spcBef>
                <a:spcPts val="0"/>
              </a:spcBef>
              <a:spcAft>
                <a:spcPts val="0"/>
              </a:spcAft>
              <a:buNone/>
            </a:pPr>
            <a:r>
              <a:rPr i="1" lang="en-US" sz="2400">
                <a:solidFill>
                  <a:srgbClr val="7F7F7F"/>
                </a:solidFill>
                <a:latin typeface="Calibri"/>
                <a:ea typeface="Calibri"/>
                <a:cs typeface="Calibri"/>
                <a:sym typeface="Calibri"/>
              </a:rPr>
              <a:t>Companies can strengthen business intelligence, workforce development, and public visibility programs</a:t>
            </a:r>
            <a:endParaRPr/>
          </a:p>
        </p:txBody>
      </p:sp>
      <p:sp>
        <p:nvSpPr>
          <p:cNvPr id="1782" name="Google Shape;1782;p94"/>
          <p:cNvSpPr/>
          <p:nvPr/>
        </p:nvSpPr>
        <p:spPr>
          <a:xfrm>
            <a:off x="504497" y="1825741"/>
            <a:ext cx="60467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Calibri"/>
                <a:ea typeface="Calibri"/>
                <a:cs typeface="Calibri"/>
                <a:sym typeface="Calibri"/>
              </a:rPr>
              <a:t>E</a:t>
            </a:r>
            <a:r>
              <a:rPr b="1" i="0" lang="en-US" sz="1800">
                <a:solidFill>
                  <a:srgbClr val="000000"/>
                </a:solidFill>
                <a:latin typeface="Calibri"/>
                <a:ea typeface="Calibri"/>
                <a:cs typeface="Calibri"/>
                <a:sym typeface="Calibri"/>
              </a:rPr>
              <a:t>xclusive corporate partners with IEEE CPP will be able to:</a:t>
            </a:r>
            <a:endParaRPr b="0" i="0" sz="1800">
              <a:solidFill>
                <a:srgbClr val="000000"/>
              </a:solidFill>
              <a:latin typeface="Calibri"/>
              <a:ea typeface="Calibri"/>
              <a:cs typeface="Calibri"/>
              <a:sym typeface="Calibri"/>
            </a:endParaRPr>
          </a:p>
        </p:txBody>
      </p:sp>
      <p:pic>
        <p:nvPicPr>
          <p:cNvPr id="1783" name="Google Shape;1783;p94"/>
          <p:cNvPicPr preferRelativeResize="0"/>
          <p:nvPr/>
        </p:nvPicPr>
        <p:blipFill rotWithShape="1">
          <a:blip r:embed="rId3">
            <a:alphaModFix/>
          </a:blip>
          <a:srcRect b="0" l="0" r="0" t="0"/>
          <a:stretch/>
        </p:blipFill>
        <p:spPr>
          <a:xfrm>
            <a:off x="893081" y="2142044"/>
            <a:ext cx="754269" cy="754269"/>
          </a:xfrm>
          <a:prstGeom prst="rect">
            <a:avLst/>
          </a:prstGeom>
          <a:noFill/>
          <a:ln>
            <a:noFill/>
          </a:ln>
        </p:spPr>
      </p:pic>
      <p:sp>
        <p:nvSpPr>
          <p:cNvPr id="1784" name="Google Shape;1784;p94"/>
          <p:cNvSpPr/>
          <p:nvPr/>
        </p:nvSpPr>
        <p:spPr>
          <a:xfrm>
            <a:off x="1631200" y="2276985"/>
            <a:ext cx="406236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Leverage the full benefit of the global reach and technical expertise of IEEE</a:t>
            </a:r>
            <a:endParaRPr sz="1600">
              <a:solidFill>
                <a:schemeClr val="dk1"/>
              </a:solidFill>
              <a:latin typeface="Calibri"/>
              <a:ea typeface="Calibri"/>
              <a:cs typeface="Calibri"/>
              <a:sym typeface="Calibri"/>
            </a:endParaRPr>
          </a:p>
        </p:txBody>
      </p:sp>
      <p:sp>
        <p:nvSpPr>
          <p:cNvPr id="1785" name="Google Shape;1785;p94"/>
          <p:cNvSpPr/>
          <p:nvPr/>
        </p:nvSpPr>
        <p:spPr>
          <a:xfrm>
            <a:off x="1647350" y="3135893"/>
            <a:ext cx="399048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Engage and develop your technical employees</a:t>
            </a:r>
            <a:endParaRPr sz="1600">
              <a:solidFill>
                <a:schemeClr val="dk1"/>
              </a:solidFill>
              <a:latin typeface="Calibri"/>
              <a:ea typeface="Calibri"/>
              <a:cs typeface="Calibri"/>
              <a:sym typeface="Calibri"/>
            </a:endParaRPr>
          </a:p>
        </p:txBody>
      </p:sp>
      <p:pic>
        <p:nvPicPr>
          <p:cNvPr id="1786" name="Google Shape;1786;p94"/>
          <p:cNvPicPr preferRelativeResize="0"/>
          <p:nvPr/>
        </p:nvPicPr>
        <p:blipFill rotWithShape="1">
          <a:blip r:embed="rId4">
            <a:alphaModFix/>
          </a:blip>
          <a:srcRect b="0" l="0" r="0" t="0"/>
          <a:stretch/>
        </p:blipFill>
        <p:spPr>
          <a:xfrm>
            <a:off x="831840" y="2905196"/>
            <a:ext cx="840564" cy="840564"/>
          </a:xfrm>
          <a:prstGeom prst="rect">
            <a:avLst/>
          </a:prstGeom>
          <a:noFill/>
          <a:ln>
            <a:noFill/>
          </a:ln>
        </p:spPr>
      </p:pic>
      <p:sp>
        <p:nvSpPr>
          <p:cNvPr id="1787" name="Google Shape;1787;p94"/>
          <p:cNvSpPr/>
          <p:nvPr/>
        </p:nvSpPr>
        <p:spPr>
          <a:xfrm>
            <a:off x="1652407" y="3804967"/>
            <a:ext cx="421054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Influence technology development and help define standards</a:t>
            </a:r>
            <a:endParaRPr sz="1600">
              <a:solidFill>
                <a:schemeClr val="dk1"/>
              </a:solidFill>
              <a:latin typeface="Calibri"/>
              <a:ea typeface="Calibri"/>
              <a:cs typeface="Calibri"/>
              <a:sym typeface="Calibri"/>
            </a:endParaRPr>
          </a:p>
        </p:txBody>
      </p:sp>
      <p:pic>
        <p:nvPicPr>
          <p:cNvPr id="1788" name="Google Shape;1788;p94"/>
          <p:cNvPicPr preferRelativeResize="0"/>
          <p:nvPr/>
        </p:nvPicPr>
        <p:blipFill rotWithShape="1">
          <a:blip r:embed="rId5">
            <a:alphaModFix/>
          </a:blip>
          <a:srcRect b="0" l="0" r="0" t="0"/>
          <a:stretch/>
        </p:blipFill>
        <p:spPr>
          <a:xfrm>
            <a:off x="913084" y="3744745"/>
            <a:ext cx="707457" cy="707457"/>
          </a:xfrm>
          <a:prstGeom prst="rect">
            <a:avLst/>
          </a:prstGeom>
          <a:noFill/>
          <a:ln>
            <a:noFill/>
          </a:ln>
        </p:spPr>
      </p:pic>
      <p:sp>
        <p:nvSpPr>
          <p:cNvPr id="1789" name="Google Shape;1789;p94"/>
          <p:cNvSpPr/>
          <p:nvPr/>
        </p:nvSpPr>
        <p:spPr>
          <a:xfrm>
            <a:off x="6608968" y="2273931"/>
            <a:ext cx="450205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Foster innovation and keep your global workforce on top of the latest technology advances</a:t>
            </a:r>
            <a:endParaRPr sz="1600">
              <a:solidFill>
                <a:schemeClr val="dk1"/>
              </a:solidFill>
              <a:latin typeface="Calibri"/>
              <a:ea typeface="Calibri"/>
              <a:cs typeface="Calibri"/>
              <a:sym typeface="Calibri"/>
            </a:endParaRPr>
          </a:p>
        </p:txBody>
      </p:sp>
      <p:pic>
        <p:nvPicPr>
          <p:cNvPr id="1790" name="Google Shape;1790;p94"/>
          <p:cNvPicPr preferRelativeResize="0"/>
          <p:nvPr/>
        </p:nvPicPr>
        <p:blipFill rotWithShape="1">
          <a:blip r:embed="rId6">
            <a:alphaModFix/>
          </a:blip>
          <a:srcRect b="0" l="0" r="0" t="0"/>
          <a:stretch/>
        </p:blipFill>
        <p:spPr>
          <a:xfrm>
            <a:off x="5693562" y="2155831"/>
            <a:ext cx="818988" cy="818988"/>
          </a:xfrm>
          <a:prstGeom prst="rect">
            <a:avLst/>
          </a:prstGeom>
          <a:noFill/>
          <a:ln>
            <a:noFill/>
          </a:ln>
        </p:spPr>
      </p:pic>
      <p:sp>
        <p:nvSpPr>
          <p:cNvPr id="1791" name="Google Shape;1791;p94"/>
          <p:cNvSpPr/>
          <p:nvPr/>
        </p:nvSpPr>
        <p:spPr>
          <a:xfrm>
            <a:off x="6604436" y="3060431"/>
            <a:ext cx="450205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Receive on-demand access to some of the year’s most essential plenary sessions at IEEE conferences </a:t>
            </a:r>
            <a:endParaRPr sz="1600">
              <a:solidFill>
                <a:schemeClr val="dk1"/>
              </a:solidFill>
              <a:latin typeface="Calibri"/>
              <a:ea typeface="Calibri"/>
              <a:cs typeface="Calibri"/>
              <a:sym typeface="Calibri"/>
            </a:endParaRPr>
          </a:p>
        </p:txBody>
      </p:sp>
      <p:pic>
        <p:nvPicPr>
          <p:cNvPr id="1792" name="Google Shape;1792;p94"/>
          <p:cNvPicPr preferRelativeResize="0"/>
          <p:nvPr/>
        </p:nvPicPr>
        <p:blipFill rotWithShape="1">
          <a:blip r:embed="rId7">
            <a:alphaModFix/>
          </a:blip>
          <a:srcRect b="0" l="0" r="0" t="0"/>
          <a:stretch/>
        </p:blipFill>
        <p:spPr>
          <a:xfrm>
            <a:off x="5805206" y="2987781"/>
            <a:ext cx="673451" cy="728865"/>
          </a:xfrm>
          <a:prstGeom prst="rect">
            <a:avLst/>
          </a:prstGeom>
          <a:noFill/>
          <a:ln>
            <a:noFill/>
          </a:ln>
        </p:spPr>
      </p:pic>
      <p:sp>
        <p:nvSpPr>
          <p:cNvPr id="1793" name="Google Shape;1793;p94"/>
          <p:cNvSpPr/>
          <p:nvPr/>
        </p:nvSpPr>
        <p:spPr>
          <a:xfrm>
            <a:off x="6551270" y="3847969"/>
            <a:ext cx="45020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rgbClr val="000000"/>
                </a:solidFill>
                <a:latin typeface="Calibri"/>
                <a:ea typeface="Calibri"/>
                <a:cs typeface="Calibri"/>
                <a:sym typeface="Calibri"/>
              </a:rPr>
              <a:t>Celebrate leaders in the engineering profession, connect with innovators, and learn from visionaries</a:t>
            </a:r>
            <a:endParaRPr sz="1600">
              <a:solidFill>
                <a:schemeClr val="dk1"/>
              </a:solidFill>
              <a:latin typeface="Calibri"/>
              <a:ea typeface="Calibri"/>
              <a:cs typeface="Calibri"/>
              <a:sym typeface="Calibri"/>
            </a:endParaRPr>
          </a:p>
        </p:txBody>
      </p:sp>
      <p:pic>
        <p:nvPicPr>
          <p:cNvPr id="1794" name="Google Shape;1794;p94"/>
          <p:cNvPicPr preferRelativeResize="0"/>
          <p:nvPr/>
        </p:nvPicPr>
        <p:blipFill rotWithShape="1">
          <a:blip r:embed="rId8">
            <a:alphaModFix/>
          </a:blip>
          <a:srcRect b="0" l="0" r="0" t="0"/>
          <a:stretch/>
        </p:blipFill>
        <p:spPr>
          <a:xfrm>
            <a:off x="5723149" y="3746550"/>
            <a:ext cx="796255" cy="796255"/>
          </a:xfrm>
          <a:prstGeom prst="rect">
            <a:avLst/>
          </a:prstGeom>
          <a:noFill/>
          <a:ln>
            <a:noFill/>
          </a:ln>
        </p:spPr>
      </p:pic>
      <p:sp>
        <p:nvSpPr>
          <p:cNvPr id="1795" name="Google Shape;1795;p94"/>
          <p:cNvSpPr/>
          <p:nvPr/>
        </p:nvSpPr>
        <p:spPr>
          <a:xfrm>
            <a:off x="831840" y="4806592"/>
            <a:ext cx="329492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2CC"/>
                </a:solidFill>
                <a:latin typeface="Calibri"/>
                <a:ea typeface="Calibri"/>
                <a:cs typeface="Calibri"/>
                <a:sym typeface="Calibri"/>
              </a:rPr>
              <a:t>BUSINESS DEVELOPMENT </a:t>
            </a:r>
            <a:endParaRPr b="0" sz="1600">
              <a:solidFill>
                <a:srgbClr val="FFF2CC"/>
              </a:solidFill>
              <a:latin typeface="Calibri"/>
              <a:ea typeface="Calibri"/>
              <a:cs typeface="Calibri"/>
              <a:sym typeface="Calibri"/>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Networking</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Business Intelligence</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Emerging Market Development</a:t>
            </a:r>
            <a:endParaRPr/>
          </a:p>
        </p:txBody>
      </p:sp>
      <p:sp>
        <p:nvSpPr>
          <p:cNvPr id="1796" name="Google Shape;1796;p94"/>
          <p:cNvSpPr/>
          <p:nvPr/>
        </p:nvSpPr>
        <p:spPr>
          <a:xfrm>
            <a:off x="4462642" y="4822044"/>
            <a:ext cx="287236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2CC"/>
                </a:solidFill>
                <a:latin typeface="Calibri"/>
                <a:ea typeface="Calibri"/>
                <a:cs typeface="Calibri"/>
                <a:sym typeface="Calibri"/>
              </a:rPr>
              <a:t>PUBLIC VISIBILITY </a:t>
            </a:r>
            <a:endParaRPr b="0" sz="1600">
              <a:solidFill>
                <a:srgbClr val="FFF2CC"/>
              </a:solidFill>
              <a:latin typeface="Calibri"/>
              <a:ea typeface="Calibri"/>
              <a:cs typeface="Calibri"/>
              <a:sym typeface="Calibri"/>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Thought Leadership</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Foundation Leadership</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Branding</a:t>
            </a:r>
            <a:endParaRPr/>
          </a:p>
        </p:txBody>
      </p:sp>
      <p:sp>
        <p:nvSpPr>
          <p:cNvPr id="1797" name="Google Shape;1797;p94"/>
          <p:cNvSpPr/>
          <p:nvPr/>
        </p:nvSpPr>
        <p:spPr>
          <a:xfrm>
            <a:off x="7811563" y="4715743"/>
            <a:ext cx="329492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2CC"/>
                </a:solidFill>
                <a:latin typeface="Calibri"/>
                <a:ea typeface="Calibri"/>
                <a:cs typeface="Calibri"/>
                <a:sym typeface="Calibri"/>
              </a:rPr>
              <a:t>WORKFORCE DEVELOPMENT </a:t>
            </a:r>
            <a:endParaRPr b="0" sz="1600">
              <a:solidFill>
                <a:srgbClr val="FFF2CC"/>
              </a:solidFill>
              <a:latin typeface="Calibri"/>
              <a:ea typeface="Calibri"/>
              <a:cs typeface="Calibri"/>
              <a:sym typeface="Calibri"/>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Membership Management</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IEEE Social Good Activities</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Professional Development</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Retention &amp; Recruitment</a:t>
            </a:r>
            <a:endParaRPr/>
          </a:p>
        </p:txBody>
      </p:sp>
      <p:sp>
        <p:nvSpPr>
          <p:cNvPr id="1798" name="Google Shape;1798;p94"/>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cxnSp>
        <p:nvCxnSpPr>
          <p:cNvPr id="1799" name="Google Shape;1799;p94"/>
          <p:cNvCxnSpPr/>
          <p:nvPr/>
        </p:nvCxnSpPr>
        <p:spPr>
          <a:xfrm>
            <a:off x="4371541" y="4527191"/>
            <a:ext cx="0" cy="1644866"/>
          </a:xfrm>
          <a:prstGeom prst="straightConnector1">
            <a:avLst/>
          </a:prstGeom>
          <a:noFill/>
          <a:ln cap="flat" cmpd="sng" w="25400">
            <a:solidFill>
              <a:schemeClr val="lt1"/>
            </a:solidFill>
            <a:prstDash val="solid"/>
            <a:miter lim="800000"/>
            <a:headEnd len="sm" w="sm" type="none"/>
            <a:tailEnd len="sm" w="sm" type="none"/>
          </a:ln>
        </p:spPr>
      </p:cxnSp>
      <p:cxnSp>
        <p:nvCxnSpPr>
          <p:cNvPr id="1800" name="Google Shape;1800;p94"/>
          <p:cNvCxnSpPr/>
          <p:nvPr/>
        </p:nvCxnSpPr>
        <p:spPr>
          <a:xfrm>
            <a:off x="7503060" y="4497956"/>
            <a:ext cx="0" cy="1788535"/>
          </a:xfrm>
          <a:prstGeom prst="straightConnector1">
            <a:avLst/>
          </a:prstGeom>
          <a:noFill/>
          <a:ln cap="flat" cmpd="sng" w="25400">
            <a:solidFill>
              <a:schemeClr val="lt1"/>
            </a:solidFill>
            <a:prstDash val="solid"/>
            <a:miter lim="800000"/>
            <a:headEnd len="sm" w="sm" type="none"/>
            <a:tailEnd len="sm" w="sm" type="none"/>
          </a:ln>
        </p:spPr>
      </p:cxnSp>
      <p:sp>
        <p:nvSpPr>
          <p:cNvPr id="1801" name="Google Shape;1801;p94"/>
          <p:cNvSpPr/>
          <p:nvPr/>
        </p:nvSpPr>
        <p:spPr>
          <a:xfrm>
            <a:off x="831840" y="6283029"/>
            <a:ext cx="89370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00629B"/>
                </a:solidFill>
                <a:latin typeface="Calibri"/>
                <a:ea typeface="Calibri"/>
                <a:cs typeface="Calibri"/>
                <a:sym typeface="Calibri"/>
              </a:rPr>
              <a:t>Learn more:  </a:t>
            </a:r>
            <a:r>
              <a:rPr b="1" lang="en-US" sz="1600" u="sng">
                <a:solidFill>
                  <a:srgbClr val="00629B"/>
                </a:solidFill>
                <a:latin typeface="Calibri"/>
                <a:ea typeface="Calibri"/>
                <a:cs typeface="Calibri"/>
                <a:sym typeface="Calibri"/>
                <a:hlinkClick r:id="rId9">
                  <a:extLst>
                    <a:ext uri="{A12FA001-AC4F-418D-AE19-62706E023703}">
                      <ahyp:hlinkClr val="tx"/>
                    </a:ext>
                  </a:extLst>
                </a:hlinkClick>
              </a:rPr>
              <a:t>ieee.org/membership/ieee-corporate-partnership-program.html</a:t>
            </a:r>
            <a:endParaRPr b="0" sz="1600">
              <a:solidFill>
                <a:srgbClr val="00629B"/>
              </a:solidFill>
              <a:latin typeface="Calibri"/>
              <a:ea typeface="Calibri"/>
              <a:cs typeface="Calibri"/>
              <a:sym typeface="Calibri"/>
            </a:endParaRPr>
          </a:p>
        </p:txBody>
      </p:sp>
      <p:sp>
        <p:nvSpPr>
          <p:cNvPr id="1802" name="Google Shape;1802;p94"/>
          <p:cNvSpPr txBox="1"/>
          <p:nvPr/>
        </p:nvSpPr>
        <p:spPr>
          <a:xfrm>
            <a:off x="436796" y="6304687"/>
            <a:ext cx="790088" cy="1825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400">
                <a:solidFill>
                  <a:srgbClr val="00629B"/>
                </a:solidFill>
                <a:latin typeface="Calibri"/>
                <a:ea typeface="Calibri"/>
                <a:cs typeface="Calibri"/>
                <a:sym typeface="Calibri"/>
              </a:rPr>
              <a:t>‹#›</a:t>
            </a:fld>
            <a:endParaRPr b="1" sz="1800">
              <a:solidFill>
                <a:srgbClr val="00629B"/>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95"/>
          <p:cNvSpPr txBox="1"/>
          <p:nvPr/>
        </p:nvSpPr>
        <p:spPr>
          <a:xfrm>
            <a:off x="212380" y="2329962"/>
            <a:ext cx="2211224" cy="725711"/>
          </a:xfrm>
          <a:prstGeom prst="rect">
            <a:avLst/>
          </a:prstGeom>
          <a:noFill/>
          <a:ln>
            <a:noFill/>
          </a:ln>
        </p:spPr>
        <p:txBody>
          <a:bodyPr anchorCtr="0" anchor="t" bIns="45700" lIns="91425" spcFirstLastPara="1" rIns="91425" wrap="square" tIns="45700">
            <a:spAutoFit/>
          </a:bodyPr>
          <a:lstStyle/>
          <a:p>
            <a:pPr indent="0" lvl="0" marL="0" marR="0" rtl="0" algn="l">
              <a:lnSpc>
                <a:spcPct val="84285"/>
              </a:lnSpc>
              <a:spcBef>
                <a:spcPts val="0"/>
              </a:spcBef>
              <a:spcAft>
                <a:spcPts val="0"/>
              </a:spcAft>
              <a:buNone/>
            </a:pPr>
            <a:r>
              <a:rPr b="1" lang="en-US" sz="2800">
                <a:solidFill>
                  <a:schemeClr val="lt1"/>
                </a:solidFill>
                <a:latin typeface="Calibri"/>
                <a:ea typeface="Calibri"/>
                <a:cs typeface="Calibri"/>
                <a:sym typeface="Calibri"/>
              </a:rPr>
              <a:t>Learn more: ieee.org</a:t>
            </a:r>
            <a:endParaRPr/>
          </a:p>
        </p:txBody>
      </p:sp>
      <p:pic>
        <p:nvPicPr>
          <p:cNvPr id="1808" name="Google Shape;1808;p95"/>
          <p:cNvPicPr preferRelativeResize="0"/>
          <p:nvPr/>
        </p:nvPicPr>
        <p:blipFill rotWithShape="1">
          <a:blip r:embed="rId3">
            <a:alphaModFix/>
          </a:blip>
          <a:srcRect b="0" l="0" r="0" t="0"/>
          <a:stretch/>
        </p:blipFill>
        <p:spPr>
          <a:xfrm>
            <a:off x="3662097" y="1771074"/>
            <a:ext cx="4867805" cy="2739551"/>
          </a:xfrm>
          <a:prstGeom prst="rect">
            <a:avLst/>
          </a:prstGeom>
          <a:noFill/>
          <a:ln>
            <a:noFill/>
          </a:ln>
        </p:spPr>
      </p:pic>
      <p:sp>
        <p:nvSpPr>
          <p:cNvPr id="1809" name="Google Shape;1809;p95"/>
          <p:cNvSpPr txBox="1"/>
          <p:nvPr>
            <p:ph idx="12" type="sldNum"/>
          </p:nvPr>
        </p:nvSpPr>
        <p:spPr>
          <a:xfrm>
            <a:off x="442556" y="6350958"/>
            <a:ext cx="790088" cy="18256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2021-05-12T15:19:01Z</dcterms:created>
  <dc:creator>Brad Leszczynski</dc:creator>
</cp:coreProperties>
</file>